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1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notesSlides/notesSlide11.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notesSlides/notesSlide12.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notesSlides/notesSlide13.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7.xml" ContentType="application/vnd.openxmlformats-officedocument.themeOverride+xml"/>
  <Override PartName="/ppt/notesSlides/notesSlide14.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9.xml" ContentType="application/vnd.openxmlformats-officedocument.themeOverride+xml"/>
  <Override PartName="/ppt/notesSlides/notesSlide17.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0.xml" ContentType="application/vnd.openxmlformats-officedocument.themeOverride+xml"/>
  <Override PartName="/ppt/notesSlides/notesSlide18.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1.xml" ContentType="application/vnd.openxmlformats-officedocument.themeOverride+xml"/>
  <Override PartName="/ppt/notesSlides/notesSlide19.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2.xml" ContentType="application/vnd.openxmlformats-officedocument.themeOverride+xml"/>
  <Override PartName="/ppt/notesSlides/notesSlide20.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3.xml" ContentType="application/vnd.openxmlformats-officedocument.themeOverride+xml"/>
  <Override PartName="/ppt/notesSlides/notesSlide21.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4.xml" ContentType="application/vnd.openxmlformats-officedocument.themeOverride+xml"/>
  <Override PartName="/ppt/notesSlides/notesSlide22.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5.xml" ContentType="application/vnd.openxmlformats-officedocument.themeOverride+xml"/>
  <Override PartName="/ppt/notesSlides/notesSlide23.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6.xml" ContentType="application/vnd.openxmlformats-officedocument.themeOverride+xml"/>
  <Override PartName="/ppt/notesSlides/notesSlide24.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7.xml" ContentType="application/vnd.openxmlformats-officedocument.themeOverride+xml"/>
  <Override PartName="/ppt/notesSlides/notesSlide25.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8.xml" ContentType="application/vnd.openxmlformats-officedocument.themeOverride+xml"/>
  <Override PartName="/ppt/notesSlides/notesSlide26.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9.xml" ContentType="application/vnd.openxmlformats-officedocument.themeOverride+xml"/>
  <Override PartName="/ppt/notesSlides/notesSlide27.xml" ContentType="application/vnd.openxmlformats-officedocument.presentationml.notesSl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0.xml" ContentType="application/vnd.openxmlformats-officedocument.themeOverride+xml"/>
  <Override PartName="/ppt/notesSlides/notesSlide28.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2.xml" ContentType="application/vnd.openxmlformats-officedocument.themeOverride+xml"/>
  <Override PartName="/ppt/notesSlides/notesSlide31.xml" ContentType="application/vnd.openxmlformats-officedocument.presentationml.notesSl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3.xml" ContentType="application/vnd.openxmlformats-officedocument.themeOverride+xml"/>
  <Override PartName="/ppt/notesSlides/notesSlide32.xml" ContentType="application/vnd.openxmlformats-officedocument.presentationml.notesSl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4.xml" ContentType="application/vnd.openxmlformats-officedocument.themeOverride+xml"/>
  <Override PartName="/ppt/notesSlides/notesSlide33.xml" ContentType="application/vnd.openxmlformats-officedocument.presentationml.notesSlid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5.xml" ContentType="application/vnd.openxmlformats-officedocument.themeOverride+xml"/>
  <Override PartName="/ppt/notesSlides/notesSlide34.xml" ContentType="application/vnd.openxmlformats-officedocument.presentationml.notesSlid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6.xml" ContentType="application/vnd.openxmlformats-officedocument.themeOverrid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7.xml" ContentType="application/vnd.openxmlformats-officedocument.themeOverride+xml"/>
  <Override PartName="/ppt/notesSlides/notesSlide35.xml" ContentType="application/vnd.openxmlformats-officedocument.presentationml.notesSlid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8.xml" ContentType="application/vnd.openxmlformats-officedocument.themeOverride+xml"/>
  <Override PartName="/ppt/notesSlides/notesSlide36.xml" ContentType="application/vnd.openxmlformats-officedocument.presentationml.notesSlid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9.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30.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4"/>
  </p:sldMasterIdLst>
  <p:notesMasterIdLst>
    <p:notesMasterId r:id="rId59"/>
  </p:notesMasterIdLst>
  <p:handoutMasterIdLst>
    <p:handoutMasterId r:id="rId60"/>
  </p:handoutMasterIdLst>
  <p:sldIdLst>
    <p:sldId id="256" r:id="rId5"/>
    <p:sldId id="614" r:id="rId6"/>
    <p:sldId id="725" r:id="rId7"/>
    <p:sldId id="726" r:id="rId8"/>
    <p:sldId id="727" r:id="rId9"/>
    <p:sldId id="731" r:id="rId10"/>
    <p:sldId id="730" r:id="rId11"/>
    <p:sldId id="732" r:id="rId12"/>
    <p:sldId id="603" r:id="rId13"/>
    <p:sldId id="601" r:id="rId14"/>
    <p:sldId id="653" r:id="rId15"/>
    <p:sldId id="604" r:id="rId16"/>
    <p:sldId id="563" r:id="rId17"/>
    <p:sldId id="657" r:id="rId18"/>
    <p:sldId id="564" r:id="rId19"/>
    <p:sldId id="566" r:id="rId20"/>
    <p:sldId id="616" r:id="rId21"/>
    <p:sldId id="617" r:id="rId22"/>
    <p:sldId id="618" r:id="rId23"/>
    <p:sldId id="619" r:id="rId24"/>
    <p:sldId id="607" r:id="rId25"/>
    <p:sldId id="291" r:id="rId26"/>
    <p:sldId id="293" r:id="rId27"/>
    <p:sldId id="294" r:id="rId28"/>
    <p:sldId id="295" r:id="rId29"/>
    <p:sldId id="296" r:id="rId30"/>
    <p:sldId id="297" r:id="rId31"/>
    <p:sldId id="324" r:id="rId32"/>
    <p:sldId id="298" r:id="rId33"/>
    <p:sldId id="320" r:id="rId34"/>
    <p:sldId id="299" r:id="rId35"/>
    <p:sldId id="300" r:id="rId36"/>
    <p:sldId id="304" r:id="rId37"/>
    <p:sldId id="301" r:id="rId38"/>
    <p:sldId id="654" r:id="rId39"/>
    <p:sldId id="303" r:id="rId40"/>
    <p:sldId id="305" r:id="rId41"/>
    <p:sldId id="306" r:id="rId42"/>
    <p:sldId id="318" r:id="rId43"/>
    <p:sldId id="319" r:id="rId44"/>
    <p:sldId id="658" r:id="rId45"/>
    <p:sldId id="723" r:id="rId46"/>
    <p:sldId id="724" r:id="rId47"/>
    <p:sldId id="635" r:id="rId48"/>
    <p:sldId id="645" r:id="rId49"/>
    <p:sldId id="327" r:id="rId50"/>
    <p:sldId id="722" r:id="rId51"/>
    <p:sldId id="716" r:id="rId52"/>
    <p:sldId id="733" r:id="rId53"/>
    <p:sldId id="634" r:id="rId54"/>
    <p:sldId id="652" r:id="rId55"/>
    <p:sldId id="718" r:id="rId56"/>
    <p:sldId id="717" r:id="rId57"/>
    <p:sldId id="643" r:id="rId58"/>
  </p:sldIdLst>
  <p:sldSz cx="12192000" cy="6858000"/>
  <p:notesSz cx="6797675" cy="9928225"/>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7C70760-10EE-4375-850E-35828476B4AD}">
          <p14:sldIdLst>
            <p14:sldId id="256"/>
            <p14:sldId id="614"/>
            <p14:sldId id="725"/>
            <p14:sldId id="726"/>
            <p14:sldId id="727"/>
            <p14:sldId id="731"/>
            <p14:sldId id="730"/>
            <p14:sldId id="732"/>
            <p14:sldId id="603"/>
            <p14:sldId id="601"/>
            <p14:sldId id="653"/>
            <p14:sldId id="604"/>
            <p14:sldId id="563"/>
            <p14:sldId id="657"/>
            <p14:sldId id="564"/>
            <p14:sldId id="566"/>
            <p14:sldId id="616"/>
            <p14:sldId id="617"/>
            <p14:sldId id="618"/>
            <p14:sldId id="619"/>
            <p14:sldId id="607"/>
            <p14:sldId id="291"/>
            <p14:sldId id="293"/>
            <p14:sldId id="294"/>
            <p14:sldId id="295"/>
            <p14:sldId id="296"/>
            <p14:sldId id="297"/>
            <p14:sldId id="324"/>
            <p14:sldId id="298"/>
            <p14:sldId id="320"/>
            <p14:sldId id="299"/>
            <p14:sldId id="300"/>
            <p14:sldId id="304"/>
            <p14:sldId id="301"/>
            <p14:sldId id="654"/>
            <p14:sldId id="303"/>
            <p14:sldId id="305"/>
            <p14:sldId id="306"/>
            <p14:sldId id="318"/>
            <p14:sldId id="319"/>
            <p14:sldId id="658"/>
            <p14:sldId id="723"/>
            <p14:sldId id="724"/>
            <p14:sldId id="635"/>
            <p14:sldId id="645"/>
            <p14:sldId id="327"/>
            <p14:sldId id="722"/>
            <p14:sldId id="716"/>
            <p14:sldId id="733"/>
            <p14:sldId id="634"/>
            <p14:sldId id="652"/>
            <p14:sldId id="718"/>
            <p14:sldId id="717"/>
            <p14:sldId id="643"/>
          </p14:sldIdLst>
        </p14:section>
        <p14:section name="Default Section" id="{91BB84AE-8811-4807-9261-3C9CACBC1AF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7E5E07-74CE-1267-FDA4-B70E2A1C8D62}" name="Guest User" initials="GU" userId="S::urn:spo:anon#fced70e5c7e469dc55935d097cf0daaa7923d65435fe456cb68d74ba810b7670::" providerId="AD"/>
  <p188:author id="{633BFF0B-42A0-9289-0184-40F08CD2C8E8}" name="Kristjana Helga Ólafsdóttir" initials="KÓ" userId="S::kristjanao@akranes.is::31e404e5-b4f9-4fe8-99c3-6f38fb008b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ædís Alexía Sigurmundsdóttir" initials="SAS" lastIdx="1" clrIdx="0">
    <p:extLst>
      <p:ext uri="{19B8F6BF-5375-455C-9EA6-DF929625EA0E}">
        <p15:presenceInfo xmlns:p15="http://schemas.microsoft.com/office/powerpoint/2012/main" userId="S::saediss@akranes.is::60300dfa-ad4b-4e35-aa52-4c742e2cc5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D8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234DFC-EAA3-7FD2-6EEE-F063749BA0E5}" v="28" dt="2023-11-14T12:49:21.889"/>
    <p1510:client id="{1DD6B371-6BC7-F17B-4193-B17810BA57BC}" v="48" dt="2023-11-14T12:21:59.940"/>
    <p1510:client id="{244C2A5A-1FA2-0F96-8DAA-6FB60D9630DA}" v="609" dt="2023-11-14T15:25:02.431"/>
    <p1510:client id="{3B28601E-FEAB-4C0B-ACBB-C3BB86E25428}" v="2932" dt="2023-11-14T16:12:58.518"/>
    <p1510:client id="{4DDD7F8C-5C21-4007-BEED-67B15F4272E3}" v="516" vWet="519" dt="2023-11-14T15:23:37.566"/>
    <p1510:client id="{62F9DE17-8DA9-4660-3A5E-6896DFB2416D}" v="529" dt="2023-11-13T17:19:34.9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sorterViewPr>
    <p:cViewPr>
      <p:scale>
        <a:sx n="100" d="100"/>
        <a:sy n="100" d="100"/>
      </p:scale>
      <p:origin x="0" y="-15749"/>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akrfs02\samskra-bs$\Fj&#225;rhags&#225;&#230;tlun%202024\&#222;r&#243;un%20m&#225;laflokka.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akrfs02\samskra-bs$\Fj&#225;rhags&#225;&#230;tlun%202024\Vinnug&#246;gn%20&#225;&#230;tlun%20kh&#243;%202024-2027.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akrfs02\samskra-bs$\Fj&#225;rhags&#225;&#230;tlun%202024\Vinnug&#246;gn%20&#225;&#230;tlun%20kh&#243;%202024-2027.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akrfs02\samskra-bs$\Fj&#225;rhags&#225;&#230;tlun%202024\Vinnug&#246;gn%20&#225;&#230;tlun%20kh&#243;%202024-2027.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akrfs02\samskra-bs$\Fj&#225;rhags&#225;&#230;tlun%202024\Vinnug&#246;gn%20&#225;&#230;tlun%20kh&#243;%202024-2027.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akrfs02\samskra-bs$\Fj&#225;rhags&#225;&#230;tlun%202024\Vinnug&#246;gn%20&#225;&#230;tlun%20kh&#243;%202024-2027.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akrfs02\samskra-bs$\Fj&#225;rhags&#225;&#230;tlun%202024\Vinnug&#246;gn%20&#225;&#230;tlun%20kh&#243;%202024-2027.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akrfs02\samskra-bs$\Fj&#225;rhags&#225;&#230;tlun%202024\Vinnug&#246;gn%20&#225;&#230;tlun%20kh&#243;%202024-2027.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akrfs02\samskra-bs$\Fj&#225;rhags&#225;&#230;tlun%202024\Vinnug&#246;gn%20&#225;&#230;tlun%20kh&#243;%202024-2027.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file:///\\akrfs02\samskra-bs$\Fj&#225;rhags&#225;&#230;tlun%202024\Vinnug&#246;gn%20&#225;&#230;tlun%20kh&#243;%202024-2027.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file:///\\akrfs02\samskra-bs$\Fj&#225;rhags&#225;&#230;tlun%202024\Vinnug&#246;gn%20&#225;&#230;tlun%20kh&#243;%202024-2027.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akrfs02\samskra-bs$\Fj&#225;rhags&#225;&#230;tlun%202024\&#222;r&#243;un%20st&#246;&#240;ugilda%20eftir%20svi&#240;umm&#225;laflokkum%202020-2024.xlsx"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file:///\\akrfs02\samskra-bs$\Fj&#225;rhags&#225;&#230;tlun%202024\Vinnug&#246;gn%20&#225;&#230;tlun%20kh&#243;%202024-2027.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file:///\\akrfs02\samskra-bs$\Fj&#225;rhags&#225;&#230;tlun%202024\Vinnug&#246;gn%20&#225;&#230;tlun%20kh&#243;%202024-2027.xlsx"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file:///\\akrfs02\samskra-bs$\Fj&#225;rhags&#225;&#230;tlun%202024\Vinnug&#246;gn%20&#225;&#230;tlun%20kh&#243;%202024-2027.xlsx"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file:///\\akrfs02\samskra-bs$\Fj&#225;rhags&#225;&#230;tlun%202024\Vinnug&#246;gn%20&#225;&#230;tlun%20kh&#243;%202024-2027.xlsx"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file:///\\akrfs02\samskra-bs$\Fj&#225;rhags&#225;&#230;tlun%202024\Vinnug&#246;gn%20&#225;&#230;tlun%20kh&#243;%202024-2027.xlsx"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file:///\\akrfs02\samskra-bs$\Fj&#225;rhags&#225;&#230;tlun%202024\Vinnug&#246;gn%20&#225;&#230;tlun%20kh&#243;%202024-2027.xlsx"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file:///\\akrfs02\samskra-bs$\Fj&#225;rhags&#225;&#230;tlun%202024\Vinnug&#246;gn%20&#225;&#230;tlun%20kh&#243;%202024-2027.xlsx"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file:///\\akrfs02\samskra-bs$\Fj&#225;rhags&#225;&#230;tlun%202024\Vinnug&#246;gn%20&#225;&#230;tlun%20kh&#243;%202024-2027.xlsx"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file:///\\akrfs02\samskra-bs$\Fj&#225;rhags&#225;&#230;tlun%202024\Vinnug&#246;gn%20&#225;&#230;tlun%20kh&#243;%202024-2027.xlsx"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file:///\\akrfs02\samskra-bs$\Fj&#225;rhags&#225;&#230;tlun%202024\Vinnug&#246;gn%20&#225;&#230;tlun%20kh&#243;%202024-2027.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akrfs02\samskra-bs$\Fj&#225;rhags&#225;&#230;tlun%202024\&#222;r&#243;un%20m&#225;laflokka.xlsx"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file:///\\akrfs02\samskra-bs$\Fj&#225;rhags&#225;&#230;tlun%202024\Vinnug&#246;gn%20&#225;&#230;tlun%20kh&#243;%202024-2027.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akrfs02\samskra-bs$\Fj&#225;rhags&#225;&#230;tlun%202024\&#222;r&#243;un%20m&#225;laflokka.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akrfs02\samskra-bs$\Fj&#225;rhags&#225;&#230;tlun%202024\&#222;r&#243;un%20m&#225;laflokka.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akrfs02\samskra-bs$\Fj&#225;rhags&#225;&#230;tlun%202024\&#222;r&#243;un%20m&#225;laflokka.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akrfs02\samskra-bs$\Fj&#225;rhags&#225;&#230;tlun%202024\&#222;r&#243;un%20m&#225;laflokka.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akrfs02\samskra-bs$\Fj&#225;rhags&#225;&#230;tlun%202024\&#222;r&#243;un%20m&#225;laflokka.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akrfs02\samskra-bs$\Fj&#225;rhags&#225;&#230;tlun%202024\Vinnug&#246;gn%20&#225;&#230;tlun%20kh&#243;%202024-202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err="1"/>
              <a:t>Skipting</a:t>
            </a:r>
            <a:r>
              <a:rPr lang="en-US"/>
              <a:t> </a:t>
            </a:r>
            <a:r>
              <a:rPr lang="en-US" err="1"/>
              <a:t>málaflokka</a:t>
            </a:r>
            <a:r>
              <a:rPr lang="en-US"/>
              <a:t> í aðalsjóði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'Skipting málaflokka'!$D$3</c:f>
              <c:strCache>
                <c:ptCount val="1"/>
                <c:pt idx="0">
                  <c:v>Áætlun 2021</c:v>
                </c:pt>
              </c:strCache>
            </c:strRef>
          </c:tx>
          <c:spPr>
            <a:solidFill>
              <a:schemeClr val="accent1"/>
            </a:solidFill>
            <a:ln>
              <a:noFill/>
            </a:ln>
            <a:effectLst/>
          </c:spPr>
          <c:invertIfNegative val="0"/>
          <c:cat>
            <c:strRef>
              <c:f>'Skipting málaflokka'!$C$4:$C$9</c:f>
              <c:strCache>
                <c:ptCount val="6"/>
                <c:pt idx="0">
                  <c:v>Skóla- og frístundasvið</c:v>
                </c:pt>
                <c:pt idx="1">
                  <c:v>Velferðar- og mannréttindasvið</c:v>
                </c:pt>
                <c:pt idx="2">
                  <c:v>Stjórnsýslu- og fjármálasvið</c:v>
                </c:pt>
                <c:pt idx="3">
                  <c:v>Skipulags- og umhverfissvið</c:v>
                </c:pt>
                <c:pt idx="4">
                  <c:v>Menningar- og safnamál</c:v>
                </c:pt>
                <c:pt idx="5">
                  <c:v>Atvinnu- og ferðamál</c:v>
                </c:pt>
              </c:strCache>
            </c:strRef>
          </c:cat>
          <c:val>
            <c:numRef>
              <c:f>'Skipting málaflokka'!$D$4:$D$9</c:f>
            </c:numRef>
          </c:val>
          <c:extLst>
            <c:ext xmlns:c16="http://schemas.microsoft.com/office/drawing/2014/chart" uri="{C3380CC4-5D6E-409C-BE32-E72D297353CC}">
              <c16:uniqueId val="{00000000-F1AF-4FCE-97D5-591B1C05F451}"/>
            </c:ext>
          </c:extLst>
        </c:ser>
        <c:ser>
          <c:idx val="1"/>
          <c:order val="1"/>
          <c:tx>
            <c:strRef>
              <c:f>'Skipting málaflokka'!$E$3</c:f>
              <c:strCache>
                <c:ptCount val="1"/>
                <c:pt idx="0">
                  <c:v>Áætlun 2020 m. viðaukum</c:v>
                </c:pt>
              </c:strCache>
            </c:strRef>
          </c:tx>
          <c:spPr>
            <a:solidFill>
              <a:schemeClr val="accent2"/>
            </a:solidFill>
            <a:ln>
              <a:noFill/>
            </a:ln>
            <a:effectLst/>
          </c:spPr>
          <c:invertIfNegative val="0"/>
          <c:cat>
            <c:strRef>
              <c:f>'Skipting málaflokka'!$C$4:$C$9</c:f>
              <c:strCache>
                <c:ptCount val="6"/>
                <c:pt idx="0">
                  <c:v>Skóla- og frístundasvið</c:v>
                </c:pt>
                <c:pt idx="1">
                  <c:v>Velferðar- og mannréttindasvið</c:v>
                </c:pt>
                <c:pt idx="2">
                  <c:v>Stjórnsýslu- og fjármálasvið</c:v>
                </c:pt>
                <c:pt idx="3">
                  <c:v>Skipulags- og umhverfissvið</c:v>
                </c:pt>
                <c:pt idx="4">
                  <c:v>Menningar- og safnamál</c:v>
                </c:pt>
                <c:pt idx="5">
                  <c:v>Atvinnu- og ferðamál</c:v>
                </c:pt>
              </c:strCache>
            </c:strRef>
          </c:cat>
          <c:val>
            <c:numRef>
              <c:f>'Skipting málaflokka'!$E$4:$E$9</c:f>
            </c:numRef>
          </c:val>
          <c:extLst>
            <c:ext xmlns:c16="http://schemas.microsoft.com/office/drawing/2014/chart" uri="{C3380CC4-5D6E-409C-BE32-E72D297353CC}">
              <c16:uniqueId val="{00000001-F1AF-4FCE-97D5-591B1C05F451}"/>
            </c:ext>
          </c:extLst>
        </c:ser>
        <c:ser>
          <c:idx val="2"/>
          <c:order val="2"/>
          <c:tx>
            <c:strRef>
              <c:f>'Skipting málaflokka'!$F$3</c:f>
              <c:strCache>
                <c:ptCount val="1"/>
                <c:pt idx="0">
                  <c:v>Áætlun 2024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'Skipting málaflokka'!$C$4:$C$9</c:f>
              <c:strCache>
                <c:ptCount val="6"/>
                <c:pt idx="0">
                  <c:v>Skóla- og frístundasvið</c:v>
                </c:pt>
                <c:pt idx="1">
                  <c:v>Velferðar- og mannréttindasvið</c:v>
                </c:pt>
                <c:pt idx="2">
                  <c:v>Stjórnsýslu- og fjármálasvið</c:v>
                </c:pt>
                <c:pt idx="3">
                  <c:v>Skipulags- og umhverfissvið</c:v>
                </c:pt>
                <c:pt idx="4">
                  <c:v>Menningar- og safnamál</c:v>
                </c:pt>
                <c:pt idx="5">
                  <c:v>Atvinnu- og ferðamál</c:v>
                </c:pt>
              </c:strCache>
            </c:strRef>
          </c:cat>
          <c:val>
            <c:numRef>
              <c:f>'Skipting málaflokka'!$F$4:$F$9</c:f>
              <c:numCache>
                <c:formatCode>0.0%</c:formatCode>
                <c:ptCount val="6"/>
                <c:pt idx="0">
                  <c:v>0.58442533168158339</c:v>
                </c:pt>
                <c:pt idx="1">
                  <c:v>0.23853484783529888</c:v>
                </c:pt>
                <c:pt idx="2">
                  <c:v>7.1602930493512643E-2</c:v>
                </c:pt>
                <c:pt idx="3">
                  <c:v>7.0661068193915974E-2</c:v>
                </c:pt>
                <c:pt idx="4">
                  <c:v>2.908872570332531E-2</c:v>
                </c:pt>
                <c:pt idx="5">
                  <c:v>5.6870960923637651E-3</c:v>
                </c:pt>
              </c:numCache>
            </c:numRef>
          </c:val>
          <c:extLst>
            <c:ext xmlns:c16="http://schemas.microsoft.com/office/drawing/2014/chart" uri="{C3380CC4-5D6E-409C-BE32-E72D297353CC}">
              <c16:uniqueId val="{00000002-F1AF-4FCE-97D5-591B1C05F451}"/>
            </c:ext>
          </c:extLst>
        </c:ser>
        <c:ser>
          <c:idx val="3"/>
          <c:order val="3"/>
          <c:tx>
            <c:strRef>
              <c:f>'Skipting málaflokka'!$G$3</c:f>
              <c:strCache>
                <c:ptCount val="1"/>
                <c:pt idx="0">
                  <c:v>Áætlun 2023 m. viðaukum</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'Skipting málaflokka'!$C$4:$C$9</c:f>
              <c:strCache>
                <c:ptCount val="6"/>
                <c:pt idx="0">
                  <c:v>Skóla- og frístundasvið</c:v>
                </c:pt>
                <c:pt idx="1">
                  <c:v>Velferðar- og mannréttindasvið</c:v>
                </c:pt>
                <c:pt idx="2">
                  <c:v>Stjórnsýslu- og fjármálasvið</c:v>
                </c:pt>
                <c:pt idx="3">
                  <c:v>Skipulags- og umhverfissvið</c:v>
                </c:pt>
                <c:pt idx="4">
                  <c:v>Menningar- og safnamál</c:v>
                </c:pt>
                <c:pt idx="5">
                  <c:v>Atvinnu- og ferðamál</c:v>
                </c:pt>
              </c:strCache>
            </c:strRef>
          </c:cat>
          <c:val>
            <c:numRef>
              <c:f>'Skipting málaflokka'!$G$4:$G$9</c:f>
              <c:numCache>
                <c:formatCode>0.0%</c:formatCode>
                <c:ptCount val="6"/>
                <c:pt idx="0">
                  <c:v>0.58644372478443973</c:v>
                </c:pt>
                <c:pt idx="1">
                  <c:v>0.23387364222324897</c:v>
                </c:pt>
                <c:pt idx="2">
                  <c:v>7.0680809407222656E-2</c:v>
                </c:pt>
                <c:pt idx="3">
                  <c:v>7.2620461111046503E-2</c:v>
                </c:pt>
                <c:pt idx="4">
                  <c:v>3.0545725723545535E-2</c:v>
                </c:pt>
                <c:pt idx="5">
                  <c:v>5.8356367504966014E-3</c:v>
                </c:pt>
              </c:numCache>
            </c:numRef>
          </c:val>
          <c:extLst>
            <c:ext xmlns:c16="http://schemas.microsoft.com/office/drawing/2014/chart" uri="{C3380CC4-5D6E-409C-BE32-E72D297353CC}">
              <c16:uniqueId val="{00000003-F1AF-4FCE-97D5-591B1C05F451}"/>
            </c:ext>
          </c:extLst>
        </c:ser>
        <c:dLbls>
          <c:showLegendKey val="0"/>
          <c:showVal val="0"/>
          <c:showCatName val="0"/>
          <c:showSerName val="0"/>
          <c:showPercent val="0"/>
          <c:showBubbleSize val="0"/>
        </c:dLbls>
        <c:gapWidth val="182"/>
        <c:axId val="763519624"/>
        <c:axId val="763518312"/>
      </c:barChart>
      <c:catAx>
        <c:axId val="763519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3518312"/>
        <c:crosses val="autoZero"/>
        <c:auto val="1"/>
        <c:lblAlgn val="ctr"/>
        <c:lblOffset val="100"/>
        <c:noMultiLvlLbl val="0"/>
      </c:catAx>
      <c:valAx>
        <c:axId val="76351831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3519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Hlutfall</a:t>
            </a:r>
            <a:r>
              <a:rPr lang="is-IS" baseline="0"/>
              <a:t> rekstrartekna</a:t>
            </a:r>
            <a:endParaRPr lang="is-I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Rekstrartekjur!$B$12</c:f>
              <c:strCache>
                <c:ptCount val="1"/>
                <c:pt idx="0">
                  <c:v>Útsvar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Rekstrartekjur!$C$11:$H$11</c:f>
              <c:strCache>
                <c:ptCount val="6"/>
                <c:pt idx="0">
                  <c:v>Rauntölur 2022</c:v>
                </c:pt>
                <c:pt idx="1">
                  <c:v>Útkomuspá 2023</c:v>
                </c:pt>
                <c:pt idx="2">
                  <c:v>Áætlun 2024</c:v>
                </c:pt>
                <c:pt idx="3">
                  <c:v>Áætlun 2025</c:v>
                </c:pt>
                <c:pt idx="4">
                  <c:v>Áætlun 2026</c:v>
                </c:pt>
                <c:pt idx="5">
                  <c:v>Áætlun 2027</c:v>
                </c:pt>
              </c:strCache>
            </c:strRef>
          </c:cat>
          <c:val>
            <c:numRef>
              <c:f>Rekstrartekjur!$C$12:$H$12</c:f>
              <c:numCache>
                <c:formatCode>0.0%</c:formatCode>
                <c:ptCount val="6"/>
                <c:pt idx="0">
                  <c:v>0.52398008207465352</c:v>
                </c:pt>
                <c:pt idx="1">
                  <c:v>0.52781636699048462</c:v>
                </c:pt>
                <c:pt idx="2">
                  <c:v>0.51050945360546751</c:v>
                </c:pt>
                <c:pt idx="3">
                  <c:v>0.51271652377194366</c:v>
                </c:pt>
                <c:pt idx="4">
                  <c:v>0.51717645016146219</c:v>
                </c:pt>
                <c:pt idx="5">
                  <c:v>0.50920587349345048</c:v>
                </c:pt>
              </c:numCache>
            </c:numRef>
          </c:val>
          <c:extLst>
            <c:ext xmlns:c16="http://schemas.microsoft.com/office/drawing/2014/chart" uri="{C3380CC4-5D6E-409C-BE32-E72D297353CC}">
              <c16:uniqueId val="{00000000-AAE9-4652-BF71-771C1E4586E4}"/>
            </c:ext>
          </c:extLst>
        </c:ser>
        <c:ser>
          <c:idx val="1"/>
          <c:order val="1"/>
          <c:tx>
            <c:strRef>
              <c:f>Rekstrartekjur!$B$13</c:f>
              <c:strCache>
                <c:ptCount val="1"/>
                <c:pt idx="0">
                  <c:v>Fasteignaskattur og lóðarleiga</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Rekstrartekjur!$C$11:$H$11</c:f>
              <c:strCache>
                <c:ptCount val="6"/>
                <c:pt idx="0">
                  <c:v>Rauntölur 2022</c:v>
                </c:pt>
                <c:pt idx="1">
                  <c:v>Útkomuspá 2023</c:v>
                </c:pt>
                <c:pt idx="2">
                  <c:v>Áætlun 2024</c:v>
                </c:pt>
                <c:pt idx="3">
                  <c:v>Áætlun 2025</c:v>
                </c:pt>
                <c:pt idx="4">
                  <c:v>Áætlun 2026</c:v>
                </c:pt>
                <c:pt idx="5">
                  <c:v>Áætlun 2027</c:v>
                </c:pt>
              </c:strCache>
            </c:strRef>
          </c:cat>
          <c:val>
            <c:numRef>
              <c:f>Rekstrartekjur!$C$13:$H$13</c:f>
              <c:numCache>
                <c:formatCode>0.0%</c:formatCode>
                <c:ptCount val="6"/>
                <c:pt idx="0">
                  <c:v>7.2136527938642947E-2</c:v>
                </c:pt>
                <c:pt idx="1">
                  <c:v>7.4086790842955885E-2</c:v>
                </c:pt>
                <c:pt idx="2">
                  <c:v>8.4131743966290237E-2</c:v>
                </c:pt>
                <c:pt idx="3">
                  <c:v>8.6852585523137807E-2</c:v>
                </c:pt>
                <c:pt idx="4">
                  <c:v>8.6386494211843148E-2</c:v>
                </c:pt>
                <c:pt idx="5">
                  <c:v>8.4948284885320732E-2</c:v>
                </c:pt>
              </c:numCache>
            </c:numRef>
          </c:val>
          <c:extLst>
            <c:ext xmlns:c16="http://schemas.microsoft.com/office/drawing/2014/chart" uri="{C3380CC4-5D6E-409C-BE32-E72D297353CC}">
              <c16:uniqueId val="{00000001-AAE9-4652-BF71-771C1E4586E4}"/>
            </c:ext>
          </c:extLst>
        </c:ser>
        <c:ser>
          <c:idx val="2"/>
          <c:order val="2"/>
          <c:tx>
            <c:strRef>
              <c:f>Rekstrartekjur!$B$14</c:f>
              <c:strCache>
                <c:ptCount val="1"/>
                <c:pt idx="0">
                  <c:v>Framlög Jöfnunarsjóðs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Rekstrartekjur!$C$11:$H$11</c:f>
              <c:strCache>
                <c:ptCount val="6"/>
                <c:pt idx="0">
                  <c:v>Rauntölur 2022</c:v>
                </c:pt>
                <c:pt idx="1">
                  <c:v>Útkomuspá 2023</c:v>
                </c:pt>
                <c:pt idx="2">
                  <c:v>Áætlun 2024</c:v>
                </c:pt>
                <c:pt idx="3">
                  <c:v>Áætlun 2025</c:v>
                </c:pt>
                <c:pt idx="4">
                  <c:v>Áætlun 2026</c:v>
                </c:pt>
                <c:pt idx="5">
                  <c:v>Áætlun 2027</c:v>
                </c:pt>
              </c:strCache>
            </c:strRef>
          </c:cat>
          <c:val>
            <c:numRef>
              <c:f>Rekstrartekjur!$C$14:$H$14</c:f>
              <c:numCache>
                <c:formatCode>0.0%</c:formatCode>
                <c:ptCount val="6"/>
                <c:pt idx="0">
                  <c:v>0.17042059131807741</c:v>
                </c:pt>
                <c:pt idx="1">
                  <c:v>0.17987521417382918</c:v>
                </c:pt>
                <c:pt idx="2">
                  <c:v>0.18366162764539445</c:v>
                </c:pt>
                <c:pt idx="3">
                  <c:v>0.17737939095638414</c:v>
                </c:pt>
                <c:pt idx="4">
                  <c:v>0.17208129577951736</c:v>
                </c:pt>
                <c:pt idx="5">
                  <c:v>0.161246972199446</c:v>
                </c:pt>
              </c:numCache>
            </c:numRef>
          </c:val>
          <c:extLst>
            <c:ext xmlns:c16="http://schemas.microsoft.com/office/drawing/2014/chart" uri="{C3380CC4-5D6E-409C-BE32-E72D297353CC}">
              <c16:uniqueId val="{00000002-AAE9-4652-BF71-771C1E4586E4}"/>
            </c:ext>
          </c:extLst>
        </c:ser>
        <c:ser>
          <c:idx val="3"/>
          <c:order val="3"/>
          <c:tx>
            <c:strRef>
              <c:f>Rekstrartekjur!$B$15</c:f>
              <c:strCache>
                <c:ptCount val="1"/>
                <c:pt idx="0">
                  <c:v>Aðrar tekjur</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Rekstrartekjur!$C$11:$H$11</c:f>
              <c:strCache>
                <c:ptCount val="6"/>
                <c:pt idx="0">
                  <c:v>Rauntölur 2022</c:v>
                </c:pt>
                <c:pt idx="1">
                  <c:v>Útkomuspá 2023</c:v>
                </c:pt>
                <c:pt idx="2">
                  <c:v>Áætlun 2024</c:v>
                </c:pt>
                <c:pt idx="3">
                  <c:v>Áætlun 2025</c:v>
                </c:pt>
                <c:pt idx="4">
                  <c:v>Áætlun 2026</c:v>
                </c:pt>
                <c:pt idx="5">
                  <c:v>Áætlun 2027</c:v>
                </c:pt>
              </c:strCache>
            </c:strRef>
          </c:cat>
          <c:val>
            <c:numRef>
              <c:f>Rekstrartekjur!$C$15:$H$15</c:f>
              <c:numCache>
                <c:formatCode>0.0%</c:formatCode>
                <c:ptCount val="6"/>
                <c:pt idx="0">
                  <c:v>0.23346279866862615</c:v>
                </c:pt>
                <c:pt idx="1">
                  <c:v>0.21822162799273029</c:v>
                </c:pt>
                <c:pt idx="2">
                  <c:v>0.22169717478284781</c:v>
                </c:pt>
                <c:pt idx="3">
                  <c:v>0.22305149974853444</c:v>
                </c:pt>
                <c:pt idx="4">
                  <c:v>0.22435575984717729</c:v>
                </c:pt>
                <c:pt idx="5">
                  <c:v>0.24459886942178274</c:v>
                </c:pt>
              </c:numCache>
            </c:numRef>
          </c:val>
          <c:extLst>
            <c:ext xmlns:c16="http://schemas.microsoft.com/office/drawing/2014/chart" uri="{C3380CC4-5D6E-409C-BE32-E72D297353CC}">
              <c16:uniqueId val="{00000003-AAE9-4652-BF71-771C1E4586E4}"/>
            </c:ext>
          </c:extLst>
        </c:ser>
        <c:dLbls>
          <c:showLegendKey val="0"/>
          <c:showVal val="0"/>
          <c:showCatName val="0"/>
          <c:showSerName val="0"/>
          <c:showPercent val="0"/>
          <c:showBubbleSize val="0"/>
        </c:dLbls>
        <c:gapWidth val="150"/>
        <c:overlap val="100"/>
        <c:axId val="206257263"/>
        <c:axId val="613610063"/>
      </c:barChart>
      <c:catAx>
        <c:axId val="206257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3610063"/>
        <c:crosses val="autoZero"/>
        <c:auto val="1"/>
        <c:lblAlgn val="ctr"/>
        <c:lblOffset val="100"/>
        <c:noMultiLvlLbl val="0"/>
      </c:catAx>
      <c:valAx>
        <c:axId val="61361006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257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Þróun</a:t>
            </a:r>
            <a:r>
              <a:rPr lang="is-IS" baseline="0"/>
              <a:t> rekstrarkostnaðar</a:t>
            </a:r>
            <a:endParaRPr lang="is-I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3"/>
          <c:order val="0"/>
          <c:tx>
            <c:strRef>
              <c:f>Rekstrartekjur!$B$23</c:f>
              <c:strCache>
                <c:ptCount val="1"/>
                <c:pt idx="0">
                  <c:v>Afskriftir</c:v>
                </c:pt>
              </c:strCache>
            </c:strRef>
          </c:tx>
          <c:spPr>
            <a:solidFill>
              <a:schemeClr val="accent1">
                <a:lumMod val="60000"/>
              </a:schemeClr>
            </a:solidFill>
            <a:ln>
              <a:noFill/>
            </a:ln>
            <a:effectLst/>
          </c:spPr>
          <c:invertIfNegative val="0"/>
          <c:cat>
            <c:strRef>
              <c:f>Rekstrartekjur!$C$19:$H$19</c:f>
              <c:strCache>
                <c:ptCount val="6"/>
                <c:pt idx="0">
                  <c:v>Rauntölur 2022</c:v>
                </c:pt>
                <c:pt idx="1">
                  <c:v>Útkomuspá 2023</c:v>
                </c:pt>
                <c:pt idx="2">
                  <c:v>Áætlun 2024</c:v>
                </c:pt>
                <c:pt idx="3">
                  <c:v>Áætlun 2025</c:v>
                </c:pt>
                <c:pt idx="4">
                  <c:v>Áætlun 2026</c:v>
                </c:pt>
                <c:pt idx="5">
                  <c:v>Áætlun 2027</c:v>
                </c:pt>
              </c:strCache>
            </c:strRef>
          </c:cat>
          <c:val>
            <c:numRef>
              <c:f>Rekstrartekjur!$C$23:$H$23</c:f>
              <c:numCache>
                <c:formatCode>_(* #,##0_);_(* \(#,##0\);_(* "-"_);_(@_)</c:formatCode>
                <c:ptCount val="6"/>
                <c:pt idx="0">
                  <c:v>338905</c:v>
                </c:pt>
                <c:pt idx="1">
                  <c:v>337454</c:v>
                </c:pt>
                <c:pt idx="2">
                  <c:v>375273</c:v>
                </c:pt>
                <c:pt idx="3">
                  <c:v>433634</c:v>
                </c:pt>
                <c:pt idx="4">
                  <c:v>468119</c:v>
                </c:pt>
                <c:pt idx="5">
                  <c:v>490443</c:v>
                </c:pt>
              </c:numCache>
            </c:numRef>
          </c:val>
          <c:extLst>
            <c:ext xmlns:c16="http://schemas.microsoft.com/office/drawing/2014/chart" uri="{C3380CC4-5D6E-409C-BE32-E72D297353CC}">
              <c16:uniqueId val="{00000000-EC96-4E1E-891D-E14ED45130E7}"/>
            </c:ext>
          </c:extLst>
        </c:ser>
        <c:ser>
          <c:idx val="1"/>
          <c:order val="1"/>
          <c:tx>
            <c:strRef>
              <c:f>Rekstrartekjur!$B$21</c:f>
              <c:strCache>
                <c:ptCount val="1"/>
                <c:pt idx="0">
                  <c:v>Lífeyrisskuldbinding</c:v>
                </c:pt>
              </c:strCache>
            </c:strRef>
          </c:tx>
          <c:spPr>
            <a:solidFill>
              <a:schemeClr val="accent3"/>
            </a:solidFill>
            <a:ln>
              <a:noFill/>
            </a:ln>
            <a:effectLst/>
          </c:spPr>
          <c:invertIfNegative val="0"/>
          <c:cat>
            <c:strRef>
              <c:f>Rekstrartekjur!$C$19:$H$19</c:f>
              <c:strCache>
                <c:ptCount val="6"/>
                <c:pt idx="0">
                  <c:v>Rauntölur 2022</c:v>
                </c:pt>
                <c:pt idx="1">
                  <c:v>Útkomuspá 2023</c:v>
                </c:pt>
                <c:pt idx="2">
                  <c:v>Áætlun 2024</c:v>
                </c:pt>
                <c:pt idx="3">
                  <c:v>Áætlun 2025</c:v>
                </c:pt>
                <c:pt idx="4">
                  <c:v>Áætlun 2026</c:v>
                </c:pt>
                <c:pt idx="5">
                  <c:v>Áætlun 2027</c:v>
                </c:pt>
              </c:strCache>
            </c:strRef>
          </c:cat>
          <c:val>
            <c:numRef>
              <c:f>Rekstrartekjur!$C$21:$H$21</c:f>
              <c:numCache>
                <c:formatCode>_(* #,##0_);_(* \(#,##0\);_(* "-"_);_(@_)</c:formatCode>
                <c:ptCount val="6"/>
                <c:pt idx="0">
                  <c:v>504458</c:v>
                </c:pt>
                <c:pt idx="1">
                  <c:v>602087</c:v>
                </c:pt>
                <c:pt idx="2">
                  <c:v>455000</c:v>
                </c:pt>
                <c:pt idx="3">
                  <c:v>420134</c:v>
                </c:pt>
                <c:pt idx="4">
                  <c:v>426134</c:v>
                </c:pt>
                <c:pt idx="5">
                  <c:v>429134</c:v>
                </c:pt>
              </c:numCache>
            </c:numRef>
          </c:val>
          <c:extLst>
            <c:ext xmlns:c16="http://schemas.microsoft.com/office/drawing/2014/chart" uri="{C3380CC4-5D6E-409C-BE32-E72D297353CC}">
              <c16:uniqueId val="{00000001-EC96-4E1E-891D-E14ED45130E7}"/>
            </c:ext>
          </c:extLst>
        </c:ser>
        <c:ser>
          <c:idx val="2"/>
          <c:order val="2"/>
          <c:tx>
            <c:strRef>
              <c:f>Rekstrartekjur!$B$22</c:f>
              <c:strCache>
                <c:ptCount val="1"/>
                <c:pt idx="0">
                  <c:v>Annar rekstrarkostnaður</c:v>
                </c:pt>
              </c:strCache>
            </c:strRef>
          </c:tx>
          <c:spPr>
            <a:solidFill>
              <a:schemeClr val="accent5"/>
            </a:solidFill>
            <a:ln>
              <a:noFill/>
            </a:ln>
            <a:effectLst/>
          </c:spPr>
          <c:invertIfNegative val="0"/>
          <c:cat>
            <c:strRef>
              <c:f>Rekstrartekjur!$C$19:$H$19</c:f>
              <c:strCache>
                <c:ptCount val="6"/>
                <c:pt idx="0">
                  <c:v>Rauntölur 2022</c:v>
                </c:pt>
                <c:pt idx="1">
                  <c:v>Útkomuspá 2023</c:v>
                </c:pt>
                <c:pt idx="2">
                  <c:v>Áætlun 2024</c:v>
                </c:pt>
                <c:pt idx="3">
                  <c:v>Áætlun 2025</c:v>
                </c:pt>
                <c:pt idx="4">
                  <c:v>Áætlun 2026</c:v>
                </c:pt>
                <c:pt idx="5">
                  <c:v>Áætlun 2027</c:v>
                </c:pt>
              </c:strCache>
            </c:strRef>
          </c:cat>
          <c:val>
            <c:numRef>
              <c:f>Rekstrartekjur!$C$22:$H$22</c:f>
              <c:numCache>
                <c:formatCode>_(* #,##0_);_(* \(#,##0\);_(* "-"_);_(@_)</c:formatCode>
                <c:ptCount val="6"/>
                <c:pt idx="0">
                  <c:v>3146925</c:v>
                </c:pt>
                <c:pt idx="1">
                  <c:v>3033672</c:v>
                </c:pt>
                <c:pt idx="2">
                  <c:v>3102085</c:v>
                </c:pt>
                <c:pt idx="3">
                  <c:v>3327370</c:v>
                </c:pt>
                <c:pt idx="4">
                  <c:v>3593621</c:v>
                </c:pt>
                <c:pt idx="5">
                  <c:v>4117295</c:v>
                </c:pt>
              </c:numCache>
            </c:numRef>
          </c:val>
          <c:extLst>
            <c:ext xmlns:c16="http://schemas.microsoft.com/office/drawing/2014/chart" uri="{C3380CC4-5D6E-409C-BE32-E72D297353CC}">
              <c16:uniqueId val="{00000002-EC96-4E1E-891D-E14ED45130E7}"/>
            </c:ext>
          </c:extLst>
        </c:ser>
        <c:ser>
          <c:idx val="0"/>
          <c:order val="3"/>
          <c:tx>
            <c:strRef>
              <c:f>Rekstrartekjur!$B$20</c:f>
              <c:strCache>
                <c:ptCount val="1"/>
                <c:pt idx="0">
                  <c:v>Launagjöld</c:v>
                </c:pt>
              </c:strCache>
            </c:strRef>
          </c:tx>
          <c:spPr>
            <a:solidFill>
              <a:schemeClr val="accent1"/>
            </a:solidFill>
            <a:ln>
              <a:noFill/>
            </a:ln>
            <a:effectLst/>
          </c:spPr>
          <c:invertIfNegative val="0"/>
          <c:cat>
            <c:strRef>
              <c:f>Rekstrartekjur!$C$19:$H$19</c:f>
              <c:strCache>
                <c:ptCount val="6"/>
                <c:pt idx="0">
                  <c:v>Rauntölur 2022</c:v>
                </c:pt>
                <c:pt idx="1">
                  <c:v>Útkomuspá 2023</c:v>
                </c:pt>
                <c:pt idx="2">
                  <c:v>Áætlun 2024</c:v>
                </c:pt>
                <c:pt idx="3">
                  <c:v>Áætlun 2025</c:v>
                </c:pt>
                <c:pt idx="4">
                  <c:v>Áætlun 2026</c:v>
                </c:pt>
                <c:pt idx="5">
                  <c:v>Áætlun 2027</c:v>
                </c:pt>
              </c:strCache>
            </c:strRef>
          </c:cat>
          <c:val>
            <c:numRef>
              <c:f>Rekstrartekjur!$C$20:$H$20</c:f>
              <c:numCache>
                <c:formatCode>_(* #,##0_);_(* \(#,##0\);_(* "-"_);_(@_)</c:formatCode>
                <c:ptCount val="6"/>
                <c:pt idx="0">
                  <c:v>6658573</c:v>
                </c:pt>
                <c:pt idx="1">
                  <c:v>7370487</c:v>
                </c:pt>
                <c:pt idx="2">
                  <c:v>7963304</c:v>
                </c:pt>
                <c:pt idx="3">
                  <c:v>8191898</c:v>
                </c:pt>
                <c:pt idx="4">
                  <c:v>8469574</c:v>
                </c:pt>
                <c:pt idx="5">
                  <c:v>8809804</c:v>
                </c:pt>
              </c:numCache>
            </c:numRef>
          </c:val>
          <c:extLst>
            <c:ext xmlns:c16="http://schemas.microsoft.com/office/drawing/2014/chart" uri="{C3380CC4-5D6E-409C-BE32-E72D297353CC}">
              <c16:uniqueId val="{00000003-EC96-4E1E-891D-E14ED45130E7}"/>
            </c:ext>
          </c:extLst>
        </c:ser>
        <c:dLbls>
          <c:showLegendKey val="0"/>
          <c:showVal val="0"/>
          <c:showCatName val="0"/>
          <c:showSerName val="0"/>
          <c:showPercent val="0"/>
          <c:showBubbleSize val="0"/>
        </c:dLbls>
        <c:gapWidth val="219"/>
        <c:axId val="628009871"/>
        <c:axId val="652524495"/>
      </c:barChart>
      <c:lineChart>
        <c:grouping val="standard"/>
        <c:varyColors val="0"/>
        <c:ser>
          <c:idx val="4"/>
          <c:order val="4"/>
          <c:tx>
            <c:strRef>
              <c:f>Rekstrartekjur!$B$25</c:f>
              <c:strCache>
                <c:ptCount val="1"/>
                <c:pt idx="0">
                  <c:v>Hækkun frá fyrra ári</c:v>
                </c:pt>
              </c:strCache>
            </c:strRef>
          </c:tx>
          <c:spPr>
            <a:ln w="28575" cap="rnd">
              <a:solidFill>
                <a:schemeClr val="accent3">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Rekstrartekjur!$C$19:$H$19</c:f>
              <c:strCache>
                <c:ptCount val="6"/>
                <c:pt idx="0">
                  <c:v>Rauntölur 2022</c:v>
                </c:pt>
                <c:pt idx="1">
                  <c:v>Útkomuspá 2023</c:v>
                </c:pt>
                <c:pt idx="2">
                  <c:v>Áætlun 2024</c:v>
                </c:pt>
                <c:pt idx="3">
                  <c:v>Áætlun 2025</c:v>
                </c:pt>
                <c:pt idx="4">
                  <c:v>Áætlun 2026</c:v>
                </c:pt>
                <c:pt idx="5">
                  <c:v>Áætlun 2027</c:v>
                </c:pt>
              </c:strCache>
            </c:strRef>
          </c:cat>
          <c:val>
            <c:numRef>
              <c:f>Rekstrartekjur!$C$25:$H$25</c:f>
              <c:numCache>
                <c:formatCode>0.0%</c:formatCode>
                <c:ptCount val="6"/>
                <c:pt idx="1">
                  <c:v>6.5250076980063909E-2</c:v>
                </c:pt>
                <c:pt idx="2">
                  <c:v>4.8658021633153137E-2</c:v>
                </c:pt>
                <c:pt idx="3">
                  <c:v>4.0130091120611944E-2</c:v>
                </c:pt>
                <c:pt idx="4">
                  <c:v>4.7232708285985803E-2</c:v>
                </c:pt>
                <c:pt idx="5">
                  <c:v>6.8626785150903258E-2</c:v>
                </c:pt>
              </c:numCache>
            </c:numRef>
          </c:val>
          <c:smooth val="0"/>
          <c:extLst>
            <c:ext xmlns:c16="http://schemas.microsoft.com/office/drawing/2014/chart" uri="{C3380CC4-5D6E-409C-BE32-E72D297353CC}">
              <c16:uniqueId val="{00000004-EC96-4E1E-891D-E14ED45130E7}"/>
            </c:ext>
          </c:extLst>
        </c:ser>
        <c:dLbls>
          <c:showLegendKey val="0"/>
          <c:showVal val="0"/>
          <c:showCatName val="0"/>
          <c:showSerName val="0"/>
          <c:showPercent val="0"/>
          <c:showBubbleSize val="0"/>
        </c:dLbls>
        <c:marker val="1"/>
        <c:smooth val="0"/>
        <c:axId val="628011311"/>
        <c:axId val="652522015"/>
      </c:lineChart>
      <c:catAx>
        <c:axId val="628009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2524495"/>
        <c:crosses val="autoZero"/>
        <c:auto val="1"/>
        <c:lblAlgn val="ctr"/>
        <c:lblOffset val="100"/>
        <c:noMultiLvlLbl val="0"/>
      </c:catAx>
      <c:valAx>
        <c:axId val="652524495"/>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8009871"/>
        <c:crosses val="autoZero"/>
        <c:crossBetween val="between"/>
      </c:valAx>
      <c:valAx>
        <c:axId val="652522015"/>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8011311"/>
        <c:crosses val="max"/>
        <c:crossBetween val="between"/>
      </c:valAx>
      <c:catAx>
        <c:axId val="628011311"/>
        <c:scaling>
          <c:orientation val="minMax"/>
        </c:scaling>
        <c:delete val="1"/>
        <c:axPos val="b"/>
        <c:numFmt formatCode="General" sourceLinked="1"/>
        <c:majorTickMark val="out"/>
        <c:minorTickMark val="none"/>
        <c:tickLblPos val="nextTo"/>
        <c:crossAx val="65252201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Rekstrargjöld sem hlutfall</a:t>
            </a:r>
            <a:r>
              <a:rPr lang="is-IS" baseline="0"/>
              <a:t> að heildar rekstrarkostnaði </a:t>
            </a:r>
            <a:endParaRPr lang="is-IS"/>
          </a:p>
        </c:rich>
      </c:tx>
      <c:layout>
        <c:manualLayout>
          <c:xMode val="edge"/>
          <c:yMode val="edge"/>
          <c:x val="0.20824194484144387"/>
          <c:y val="2.946509508513863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Rekstrartekjur!$B$28</c:f>
              <c:strCache>
                <c:ptCount val="1"/>
                <c:pt idx="0">
                  <c:v>Launagjöld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Rekstrartekjur!$C$27:$H$27</c:f>
              <c:strCache>
                <c:ptCount val="6"/>
                <c:pt idx="0">
                  <c:v>Rauntölur 2022</c:v>
                </c:pt>
                <c:pt idx="1">
                  <c:v>Útkomuspá 2023</c:v>
                </c:pt>
                <c:pt idx="2">
                  <c:v>Áætlun 2024</c:v>
                </c:pt>
                <c:pt idx="3">
                  <c:v>Áætlun 2025</c:v>
                </c:pt>
                <c:pt idx="4">
                  <c:v>Áætlun 2026</c:v>
                </c:pt>
                <c:pt idx="5">
                  <c:v>Áætlun 2027</c:v>
                </c:pt>
              </c:strCache>
            </c:strRef>
          </c:cat>
          <c:val>
            <c:numRef>
              <c:f>Rekstrartekjur!$C$28:$H$28</c:f>
              <c:numCache>
                <c:formatCode>0.0%</c:formatCode>
                <c:ptCount val="6"/>
                <c:pt idx="0">
                  <c:v>0.625284995268508</c:v>
                </c:pt>
                <c:pt idx="1">
                  <c:v>0.64974276470640091</c:v>
                </c:pt>
                <c:pt idx="2">
                  <c:v>0.66942924235742407</c:v>
                </c:pt>
                <c:pt idx="3">
                  <c:v>0.66207663179837184</c:v>
                </c:pt>
                <c:pt idx="4">
                  <c:v>0.65364522396694169</c:v>
                </c:pt>
                <c:pt idx="5">
                  <c:v>0.63623962891888275</c:v>
                </c:pt>
              </c:numCache>
            </c:numRef>
          </c:val>
          <c:extLst>
            <c:ext xmlns:c16="http://schemas.microsoft.com/office/drawing/2014/chart" uri="{C3380CC4-5D6E-409C-BE32-E72D297353CC}">
              <c16:uniqueId val="{00000000-568B-45B3-9B67-DA514F73B345}"/>
            </c:ext>
          </c:extLst>
        </c:ser>
        <c:ser>
          <c:idx val="1"/>
          <c:order val="1"/>
          <c:tx>
            <c:strRef>
              <c:f>Rekstrartekjur!$B$29</c:f>
              <c:strCache>
                <c:ptCount val="1"/>
                <c:pt idx="0">
                  <c:v>Lífeyrisskuldbinding</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Rekstrartekjur!$C$27:$H$27</c:f>
              <c:strCache>
                <c:ptCount val="6"/>
                <c:pt idx="0">
                  <c:v>Rauntölur 2022</c:v>
                </c:pt>
                <c:pt idx="1">
                  <c:v>Útkomuspá 2023</c:v>
                </c:pt>
                <c:pt idx="2">
                  <c:v>Áætlun 2024</c:v>
                </c:pt>
                <c:pt idx="3">
                  <c:v>Áætlun 2025</c:v>
                </c:pt>
                <c:pt idx="4">
                  <c:v>Áætlun 2026</c:v>
                </c:pt>
                <c:pt idx="5">
                  <c:v>Áætlun 2027</c:v>
                </c:pt>
              </c:strCache>
            </c:strRef>
          </c:cat>
          <c:val>
            <c:numRef>
              <c:f>Rekstrartekjur!$C$29:$H$29</c:f>
              <c:numCache>
                <c:formatCode>0.0%</c:formatCode>
                <c:ptCount val="6"/>
                <c:pt idx="0">
                  <c:v>4.737201471594004E-2</c:v>
                </c:pt>
                <c:pt idx="1">
                  <c:v>5.3076773892116326E-2</c:v>
                </c:pt>
                <c:pt idx="2">
                  <c:v>3.8249237411083131E-2</c:v>
                </c:pt>
                <c:pt idx="3">
                  <c:v>3.3955611217812667E-2</c:v>
                </c:pt>
                <c:pt idx="4">
                  <c:v>3.2887185810045308E-2</c:v>
                </c:pt>
                <c:pt idx="5">
                  <c:v>3.0991842374299795E-2</c:v>
                </c:pt>
              </c:numCache>
            </c:numRef>
          </c:val>
          <c:extLst>
            <c:ext xmlns:c16="http://schemas.microsoft.com/office/drawing/2014/chart" uri="{C3380CC4-5D6E-409C-BE32-E72D297353CC}">
              <c16:uniqueId val="{00000001-568B-45B3-9B67-DA514F73B345}"/>
            </c:ext>
          </c:extLst>
        </c:ser>
        <c:ser>
          <c:idx val="2"/>
          <c:order val="2"/>
          <c:tx>
            <c:strRef>
              <c:f>Rekstrartekjur!$B$30</c:f>
              <c:strCache>
                <c:ptCount val="1"/>
                <c:pt idx="0">
                  <c:v>Annar rekstrarkostnaður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Rekstrartekjur!$C$27:$H$27</c:f>
              <c:strCache>
                <c:ptCount val="6"/>
                <c:pt idx="0">
                  <c:v>Rauntölur 2022</c:v>
                </c:pt>
                <c:pt idx="1">
                  <c:v>Útkomuspá 2023</c:v>
                </c:pt>
                <c:pt idx="2">
                  <c:v>Áætlun 2024</c:v>
                </c:pt>
                <c:pt idx="3">
                  <c:v>Áætlun 2025</c:v>
                </c:pt>
                <c:pt idx="4">
                  <c:v>Áætlun 2026</c:v>
                </c:pt>
                <c:pt idx="5">
                  <c:v>Áætlun 2027</c:v>
                </c:pt>
              </c:strCache>
            </c:strRef>
          </c:cat>
          <c:val>
            <c:numRef>
              <c:f>Rekstrartekjur!$C$30:$H$30</c:f>
              <c:numCache>
                <c:formatCode>0.0%</c:formatCode>
                <c:ptCount val="6"/>
                <c:pt idx="0">
                  <c:v>0.29551752060619441</c:v>
                </c:pt>
                <c:pt idx="1">
                  <c:v>0.26743231926091132</c:v>
                </c:pt>
                <c:pt idx="2">
                  <c:v>0.26077447392166991</c:v>
                </c:pt>
                <c:pt idx="3">
                  <c:v>0.26892106351262535</c:v>
                </c:pt>
                <c:pt idx="4">
                  <c:v>0.2773401830360423</c:v>
                </c:pt>
                <c:pt idx="5">
                  <c:v>0.29734898108398</c:v>
                </c:pt>
              </c:numCache>
            </c:numRef>
          </c:val>
          <c:extLst>
            <c:ext xmlns:c16="http://schemas.microsoft.com/office/drawing/2014/chart" uri="{C3380CC4-5D6E-409C-BE32-E72D297353CC}">
              <c16:uniqueId val="{00000002-568B-45B3-9B67-DA514F73B345}"/>
            </c:ext>
          </c:extLst>
        </c:ser>
        <c:ser>
          <c:idx val="3"/>
          <c:order val="3"/>
          <c:tx>
            <c:strRef>
              <c:f>Rekstrartekjur!$B$31</c:f>
              <c:strCache>
                <c:ptCount val="1"/>
                <c:pt idx="0">
                  <c:v>Afskriftir</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Rekstrartekjur!$C$27:$H$27</c:f>
              <c:strCache>
                <c:ptCount val="6"/>
                <c:pt idx="0">
                  <c:v>Rauntölur 2022</c:v>
                </c:pt>
                <c:pt idx="1">
                  <c:v>Útkomuspá 2023</c:v>
                </c:pt>
                <c:pt idx="2">
                  <c:v>Áætlun 2024</c:v>
                </c:pt>
                <c:pt idx="3">
                  <c:v>Áætlun 2025</c:v>
                </c:pt>
                <c:pt idx="4">
                  <c:v>Áætlun 2026</c:v>
                </c:pt>
                <c:pt idx="5">
                  <c:v>Áætlun 2027</c:v>
                </c:pt>
              </c:strCache>
            </c:strRef>
          </c:cat>
          <c:val>
            <c:numRef>
              <c:f>Rekstrartekjur!$C$31:$H$31</c:f>
              <c:numCache>
                <c:formatCode>0.0%</c:formatCode>
                <c:ptCount val="6"/>
                <c:pt idx="0">
                  <c:v>3.1825469409357487E-2</c:v>
                </c:pt>
                <c:pt idx="1">
                  <c:v>2.9748142140571417E-2</c:v>
                </c:pt>
                <c:pt idx="2">
                  <c:v>3.1547046309822857E-2</c:v>
                </c:pt>
                <c:pt idx="3">
                  <c:v>3.5046693471190098E-2</c:v>
                </c:pt>
                <c:pt idx="4">
                  <c:v>3.6127407186970766E-2</c:v>
                </c:pt>
                <c:pt idx="5">
                  <c:v>3.5419547622837423E-2</c:v>
                </c:pt>
              </c:numCache>
            </c:numRef>
          </c:val>
          <c:extLst>
            <c:ext xmlns:c16="http://schemas.microsoft.com/office/drawing/2014/chart" uri="{C3380CC4-5D6E-409C-BE32-E72D297353CC}">
              <c16:uniqueId val="{00000003-568B-45B3-9B67-DA514F73B345}"/>
            </c:ext>
          </c:extLst>
        </c:ser>
        <c:dLbls>
          <c:showLegendKey val="0"/>
          <c:showVal val="0"/>
          <c:showCatName val="0"/>
          <c:showSerName val="0"/>
          <c:showPercent val="0"/>
          <c:showBubbleSize val="0"/>
        </c:dLbls>
        <c:gapWidth val="150"/>
        <c:overlap val="100"/>
        <c:axId val="776402895"/>
        <c:axId val="777521215"/>
      </c:barChart>
      <c:catAx>
        <c:axId val="776402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7521215"/>
        <c:crosses val="autoZero"/>
        <c:auto val="1"/>
        <c:lblAlgn val="ctr"/>
        <c:lblOffset val="100"/>
        <c:noMultiLvlLbl val="0"/>
      </c:catAx>
      <c:valAx>
        <c:axId val="77752121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6402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Þróun</a:t>
            </a:r>
            <a:r>
              <a:rPr lang="is-IS" baseline="0"/>
              <a:t> rekstrarafkomu fyrir afskriftir og fjármagnsliði</a:t>
            </a:r>
            <a:endParaRPr lang="is-I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Rekstrarafkoma!$B$5</c:f>
              <c:strCache>
                <c:ptCount val="1"/>
                <c:pt idx="0">
                  <c:v>Rekstrargjöld samtals</c:v>
                </c:pt>
              </c:strCache>
            </c:strRef>
          </c:tx>
          <c:spPr>
            <a:solidFill>
              <a:schemeClr val="accent1"/>
            </a:solidFill>
            <a:ln>
              <a:noFill/>
            </a:ln>
            <a:effectLst/>
          </c:spPr>
          <c:invertIfNegative val="0"/>
          <c:cat>
            <c:strRef>
              <c:f>Rekstrarafkoma!$C$4:$H$4</c:f>
              <c:strCache>
                <c:ptCount val="6"/>
                <c:pt idx="0">
                  <c:v>Rauntölur 2022</c:v>
                </c:pt>
                <c:pt idx="1">
                  <c:v>Útkomuspá 2023</c:v>
                </c:pt>
                <c:pt idx="2">
                  <c:v>Áætlun 2024</c:v>
                </c:pt>
                <c:pt idx="3">
                  <c:v>Áætlun 2025</c:v>
                </c:pt>
                <c:pt idx="4">
                  <c:v>Áætlun 2026</c:v>
                </c:pt>
                <c:pt idx="5">
                  <c:v>Áætlun 2027</c:v>
                </c:pt>
              </c:strCache>
            </c:strRef>
          </c:cat>
          <c:val>
            <c:numRef>
              <c:f>Rekstrarafkoma!$C$5:$H$5</c:f>
              <c:numCache>
                <c:formatCode>_(* #,##0_);_(* \(#,##0\);_(* "-"_);_(@_)</c:formatCode>
                <c:ptCount val="6"/>
                <c:pt idx="0">
                  <c:v>10309956</c:v>
                </c:pt>
                <c:pt idx="1">
                  <c:v>11006246</c:v>
                </c:pt>
                <c:pt idx="2">
                  <c:v>11520389</c:v>
                </c:pt>
                <c:pt idx="3">
                  <c:v>11939401</c:v>
                </c:pt>
                <c:pt idx="4">
                  <c:v>12489329</c:v>
                </c:pt>
                <c:pt idx="5">
                  <c:v>13356232</c:v>
                </c:pt>
              </c:numCache>
            </c:numRef>
          </c:val>
          <c:extLst>
            <c:ext xmlns:c16="http://schemas.microsoft.com/office/drawing/2014/chart" uri="{C3380CC4-5D6E-409C-BE32-E72D297353CC}">
              <c16:uniqueId val="{00000000-6EF0-4B94-B6E7-2AF091D2E0ED}"/>
            </c:ext>
          </c:extLst>
        </c:ser>
        <c:ser>
          <c:idx val="1"/>
          <c:order val="1"/>
          <c:tx>
            <c:strRef>
              <c:f>Rekstrarafkoma!$B$6</c:f>
              <c:strCache>
                <c:ptCount val="1"/>
                <c:pt idx="0">
                  <c:v>Rekstrartekjur samtals</c:v>
                </c:pt>
              </c:strCache>
            </c:strRef>
          </c:tx>
          <c:spPr>
            <a:solidFill>
              <a:schemeClr val="accent2">
                <a:lumMod val="75000"/>
              </a:schemeClr>
            </a:solidFill>
            <a:ln>
              <a:noFill/>
            </a:ln>
            <a:effectLst/>
          </c:spPr>
          <c:invertIfNegative val="0"/>
          <c:cat>
            <c:strRef>
              <c:f>Rekstrarafkoma!$C$4:$H$4</c:f>
              <c:strCache>
                <c:ptCount val="6"/>
                <c:pt idx="0">
                  <c:v>Rauntölur 2022</c:v>
                </c:pt>
                <c:pt idx="1">
                  <c:v>Útkomuspá 2023</c:v>
                </c:pt>
                <c:pt idx="2">
                  <c:v>Áætlun 2024</c:v>
                </c:pt>
                <c:pt idx="3">
                  <c:v>Áætlun 2025</c:v>
                </c:pt>
                <c:pt idx="4">
                  <c:v>Áætlun 2026</c:v>
                </c:pt>
                <c:pt idx="5">
                  <c:v>Áætlun 2027</c:v>
                </c:pt>
              </c:strCache>
            </c:strRef>
          </c:cat>
          <c:val>
            <c:numRef>
              <c:f>Rekstrarafkoma!$C$6:$H$6</c:f>
              <c:numCache>
                <c:formatCode>_(* #,##0_);_(* \(#,##0\);_(* "-"_);_(@_)</c:formatCode>
                <c:ptCount val="6"/>
                <c:pt idx="0">
                  <c:v>10174152</c:v>
                </c:pt>
                <c:pt idx="1">
                  <c:v>11265383</c:v>
                </c:pt>
                <c:pt idx="2">
                  <c:v>11993202</c:v>
                </c:pt>
                <c:pt idx="3">
                  <c:v>12576275</c:v>
                </c:pt>
                <c:pt idx="4">
                  <c:v>13131554</c:v>
                </c:pt>
                <c:pt idx="5">
                  <c:v>14046087</c:v>
                </c:pt>
              </c:numCache>
            </c:numRef>
          </c:val>
          <c:extLst>
            <c:ext xmlns:c16="http://schemas.microsoft.com/office/drawing/2014/chart" uri="{C3380CC4-5D6E-409C-BE32-E72D297353CC}">
              <c16:uniqueId val="{00000001-6EF0-4B94-B6E7-2AF091D2E0ED}"/>
            </c:ext>
          </c:extLst>
        </c:ser>
        <c:ser>
          <c:idx val="2"/>
          <c:order val="2"/>
          <c:tx>
            <c:strRef>
              <c:f>Rekstrarafkoma!$B$7</c:f>
              <c:strCache>
                <c:ptCount val="1"/>
                <c:pt idx="0">
                  <c:v>Rekstrarniðurstaða</c:v>
                </c:pt>
              </c:strCache>
            </c:strRef>
          </c:tx>
          <c:spPr>
            <a:solidFill>
              <a:schemeClr val="accent3"/>
            </a:solidFill>
            <a:ln>
              <a:noFill/>
            </a:ln>
            <a:effectLst/>
          </c:spPr>
          <c:invertIfNegative val="0"/>
          <c:cat>
            <c:strRef>
              <c:f>Rekstrarafkoma!$C$4:$H$4</c:f>
              <c:strCache>
                <c:ptCount val="6"/>
                <c:pt idx="0">
                  <c:v>Rauntölur 2022</c:v>
                </c:pt>
                <c:pt idx="1">
                  <c:v>Útkomuspá 2023</c:v>
                </c:pt>
                <c:pt idx="2">
                  <c:v>Áætlun 2024</c:v>
                </c:pt>
                <c:pt idx="3">
                  <c:v>Áætlun 2025</c:v>
                </c:pt>
                <c:pt idx="4">
                  <c:v>Áætlun 2026</c:v>
                </c:pt>
                <c:pt idx="5">
                  <c:v>Áætlun 2027</c:v>
                </c:pt>
              </c:strCache>
            </c:strRef>
          </c:cat>
          <c:val>
            <c:numRef>
              <c:f>Rekstrarafkoma!$C$7:$H$7</c:f>
              <c:numCache>
                <c:formatCode>_(* #,##0_);_(* \(#,##0\);_(* "-"_);_(@_)</c:formatCode>
                <c:ptCount val="6"/>
                <c:pt idx="0">
                  <c:v>-135804</c:v>
                </c:pt>
                <c:pt idx="1">
                  <c:v>259137</c:v>
                </c:pt>
                <c:pt idx="2">
                  <c:v>472813</c:v>
                </c:pt>
                <c:pt idx="3">
                  <c:v>636874</c:v>
                </c:pt>
                <c:pt idx="4">
                  <c:v>642225</c:v>
                </c:pt>
                <c:pt idx="5">
                  <c:v>689855</c:v>
                </c:pt>
              </c:numCache>
            </c:numRef>
          </c:val>
          <c:extLst>
            <c:ext xmlns:c16="http://schemas.microsoft.com/office/drawing/2014/chart" uri="{C3380CC4-5D6E-409C-BE32-E72D297353CC}">
              <c16:uniqueId val="{00000002-6EF0-4B94-B6E7-2AF091D2E0ED}"/>
            </c:ext>
          </c:extLst>
        </c:ser>
        <c:dLbls>
          <c:showLegendKey val="0"/>
          <c:showVal val="0"/>
          <c:showCatName val="0"/>
          <c:showSerName val="0"/>
          <c:showPercent val="0"/>
          <c:showBubbleSize val="0"/>
        </c:dLbls>
        <c:gapWidth val="219"/>
        <c:overlap val="-27"/>
        <c:axId val="141927392"/>
        <c:axId val="141927808"/>
      </c:barChart>
      <c:lineChart>
        <c:grouping val="standard"/>
        <c:varyColors val="0"/>
        <c:ser>
          <c:idx val="3"/>
          <c:order val="3"/>
          <c:tx>
            <c:strRef>
              <c:f>Rekstrarafkoma!$B$8</c:f>
              <c:strCache>
                <c:ptCount val="1"/>
                <c:pt idx="0">
                  <c:v>EBITDA framlegð</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Rekstrarafkoma!$C$4:$H$4</c:f>
              <c:strCache>
                <c:ptCount val="6"/>
                <c:pt idx="0">
                  <c:v>Rauntölur 2022</c:v>
                </c:pt>
                <c:pt idx="1">
                  <c:v>Útkomuspá 2023</c:v>
                </c:pt>
                <c:pt idx="2">
                  <c:v>Áætlun 2024</c:v>
                </c:pt>
                <c:pt idx="3">
                  <c:v>Áætlun 2025</c:v>
                </c:pt>
                <c:pt idx="4">
                  <c:v>Áætlun 2026</c:v>
                </c:pt>
                <c:pt idx="5">
                  <c:v>Áætlun 2027</c:v>
                </c:pt>
              </c:strCache>
            </c:strRef>
          </c:cat>
          <c:val>
            <c:numRef>
              <c:f>Rekstrarafkoma!$C$8:$H$8</c:f>
              <c:numCache>
                <c:formatCode>0.00%</c:formatCode>
                <c:ptCount val="6"/>
                <c:pt idx="0">
                  <c:v>-1.3347942904725622E-2</c:v>
                </c:pt>
                <c:pt idx="1">
                  <c:v>2.3002946282429989E-2</c:v>
                </c:pt>
                <c:pt idx="2">
                  <c:v>3.9423416698893259E-2</c:v>
                </c:pt>
                <c:pt idx="3">
                  <c:v>5.0640909172231047E-2</c:v>
                </c:pt>
                <c:pt idx="4">
                  <c:v>4.8907006741167117E-2</c:v>
                </c:pt>
                <c:pt idx="5">
                  <c:v>4.9113678421613079E-2</c:v>
                </c:pt>
              </c:numCache>
            </c:numRef>
          </c:val>
          <c:smooth val="0"/>
          <c:extLst>
            <c:ext xmlns:c16="http://schemas.microsoft.com/office/drawing/2014/chart" uri="{C3380CC4-5D6E-409C-BE32-E72D297353CC}">
              <c16:uniqueId val="{00000003-6EF0-4B94-B6E7-2AF091D2E0ED}"/>
            </c:ext>
          </c:extLst>
        </c:ser>
        <c:dLbls>
          <c:showLegendKey val="0"/>
          <c:showVal val="0"/>
          <c:showCatName val="0"/>
          <c:showSerName val="0"/>
          <c:showPercent val="0"/>
          <c:showBubbleSize val="0"/>
        </c:dLbls>
        <c:marker val="1"/>
        <c:smooth val="0"/>
        <c:axId val="141928640"/>
        <c:axId val="141928224"/>
      </c:lineChart>
      <c:catAx>
        <c:axId val="141927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927808"/>
        <c:crosses val="autoZero"/>
        <c:auto val="1"/>
        <c:lblAlgn val="ctr"/>
        <c:lblOffset val="100"/>
        <c:noMultiLvlLbl val="0"/>
      </c:catAx>
      <c:valAx>
        <c:axId val="14192780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927392"/>
        <c:crosses val="autoZero"/>
        <c:crossBetween val="between"/>
      </c:valAx>
      <c:valAx>
        <c:axId val="141928224"/>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928640"/>
        <c:crosses val="max"/>
        <c:crossBetween val="between"/>
      </c:valAx>
      <c:catAx>
        <c:axId val="141928640"/>
        <c:scaling>
          <c:orientation val="minMax"/>
        </c:scaling>
        <c:delete val="1"/>
        <c:axPos val="b"/>
        <c:numFmt formatCode="General" sourceLinked="1"/>
        <c:majorTickMark val="none"/>
        <c:minorTickMark val="none"/>
        <c:tickLblPos val="nextTo"/>
        <c:crossAx val="14192822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Þróun rekstarafkomu</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Rekstrarafkoma!$B$16</c:f>
              <c:strCache>
                <c:ptCount val="1"/>
                <c:pt idx="0">
                  <c:v>Rekstrarafkoma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Rekstrarafkoma!$C$15:$H$15</c:f>
              <c:strCache>
                <c:ptCount val="6"/>
                <c:pt idx="0">
                  <c:v>Rauntölur 2022</c:v>
                </c:pt>
                <c:pt idx="1">
                  <c:v>Útkomuspá 2023</c:v>
                </c:pt>
                <c:pt idx="2">
                  <c:v>Áætlun 2024</c:v>
                </c:pt>
                <c:pt idx="3">
                  <c:v>Áætlun 2025</c:v>
                </c:pt>
                <c:pt idx="4">
                  <c:v>Áætlun 2026</c:v>
                </c:pt>
                <c:pt idx="5">
                  <c:v>Áætlun 2027</c:v>
                </c:pt>
              </c:strCache>
            </c:strRef>
          </c:cat>
          <c:val>
            <c:numRef>
              <c:f>Rekstrarafkoma!$C$16:$H$16</c:f>
              <c:numCache>
                <c:formatCode>_(* #,##0_);_(* \(#,##0\);_(* "-"_);_(@_)</c:formatCode>
                <c:ptCount val="6"/>
                <c:pt idx="0">
                  <c:v>-101306</c:v>
                </c:pt>
                <c:pt idx="1">
                  <c:v>148523</c:v>
                </c:pt>
                <c:pt idx="2">
                  <c:v>102264</c:v>
                </c:pt>
                <c:pt idx="3">
                  <c:v>113214</c:v>
                </c:pt>
                <c:pt idx="4">
                  <c:v>69473</c:v>
                </c:pt>
                <c:pt idx="5">
                  <c:v>81313</c:v>
                </c:pt>
              </c:numCache>
            </c:numRef>
          </c:val>
          <c:extLst>
            <c:ext xmlns:c16="http://schemas.microsoft.com/office/drawing/2014/chart" uri="{C3380CC4-5D6E-409C-BE32-E72D297353CC}">
              <c16:uniqueId val="{00000000-5767-4DC8-A95E-47CE3DC59D0D}"/>
            </c:ext>
          </c:extLst>
        </c:ser>
        <c:dLbls>
          <c:showLegendKey val="0"/>
          <c:showVal val="0"/>
          <c:showCatName val="0"/>
          <c:showSerName val="0"/>
          <c:showPercent val="0"/>
          <c:showBubbleSize val="0"/>
        </c:dLbls>
        <c:gapWidth val="219"/>
        <c:overlap val="-27"/>
        <c:axId val="51812112"/>
        <c:axId val="51816272"/>
      </c:barChart>
      <c:lineChart>
        <c:grouping val="standard"/>
        <c:varyColors val="0"/>
        <c:ser>
          <c:idx val="1"/>
          <c:order val="1"/>
          <c:tx>
            <c:strRef>
              <c:f>Rekstrarafkoma!$B$17</c:f>
              <c:strCache>
                <c:ptCount val="1"/>
                <c:pt idx="0">
                  <c:v>Rekstrarafkoma í %</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Rekstrarafkoma!$C$15:$H$15</c:f>
              <c:strCache>
                <c:ptCount val="6"/>
                <c:pt idx="0">
                  <c:v>Rauntölur 2022</c:v>
                </c:pt>
                <c:pt idx="1">
                  <c:v>Útkomuspá 2023</c:v>
                </c:pt>
                <c:pt idx="2">
                  <c:v>Áætlun 2024</c:v>
                </c:pt>
                <c:pt idx="3">
                  <c:v>Áætlun 2025</c:v>
                </c:pt>
                <c:pt idx="4">
                  <c:v>Áætlun 2026</c:v>
                </c:pt>
                <c:pt idx="5">
                  <c:v>Áætlun 2027</c:v>
                </c:pt>
              </c:strCache>
            </c:strRef>
          </c:cat>
          <c:val>
            <c:numRef>
              <c:f>Rekstrarafkoma!$C$17:$H$17</c:f>
              <c:numCache>
                <c:formatCode>0.00%</c:formatCode>
                <c:ptCount val="6"/>
                <c:pt idx="0">
                  <c:v>-9.9571934840368016E-3</c:v>
                </c:pt>
                <c:pt idx="1">
                  <c:v>1.3184016912696177E-2</c:v>
                </c:pt>
                <c:pt idx="2">
                  <c:v>8.5268304494496138E-3</c:v>
                </c:pt>
                <c:pt idx="3">
                  <c:v>9.0021886448888883E-3</c:v>
                </c:pt>
                <c:pt idx="4">
                  <c:v>5.2905391090803111E-3</c:v>
                </c:pt>
                <c:pt idx="5">
                  <c:v>5.7890144066457799E-3</c:v>
                </c:pt>
              </c:numCache>
            </c:numRef>
          </c:val>
          <c:smooth val="0"/>
          <c:extLst>
            <c:ext xmlns:c16="http://schemas.microsoft.com/office/drawing/2014/chart" uri="{C3380CC4-5D6E-409C-BE32-E72D297353CC}">
              <c16:uniqueId val="{00000001-5767-4DC8-A95E-47CE3DC59D0D}"/>
            </c:ext>
          </c:extLst>
        </c:ser>
        <c:dLbls>
          <c:showLegendKey val="0"/>
          <c:showVal val="0"/>
          <c:showCatName val="0"/>
          <c:showSerName val="0"/>
          <c:showPercent val="0"/>
          <c:showBubbleSize val="0"/>
        </c:dLbls>
        <c:marker val="1"/>
        <c:smooth val="0"/>
        <c:axId val="51810448"/>
        <c:axId val="51820848"/>
      </c:lineChart>
      <c:catAx>
        <c:axId val="5181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16272"/>
        <c:crosses val="autoZero"/>
        <c:auto val="1"/>
        <c:lblAlgn val="ctr"/>
        <c:lblOffset val="100"/>
        <c:noMultiLvlLbl val="0"/>
      </c:catAx>
      <c:valAx>
        <c:axId val="5181627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12112"/>
        <c:crosses val="autoZero"/>
        <c:crossBetween val="between"/>
      </c:valAx>
      <c:valAx>
        <c:axId val="51820848"/>
        <c:scaling>
          <c:orientation val="minMax"/>
          <c:max val="7.0000000000000007E-2"/>
          <c:min val="0"/>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10448"/>
        <c:crosses val="max"/>
        <c:crossBetween val="between"/>
      </c:valAx>
      <c:catAx>
        <c:axId val="51810448"/>
        <c:scaling>
          <c:orientation val="minMax"/>
        </c:scaling>
        <c:delete val="1"/>
        <c:axPos val="b"/>
        <c:numFmt formatCode="General" sourceLinked="1"/>
        <c:majorTickMark val="none"/>
        <c:minorTickMark val="none"/>
        <c:tickLblPos val="nextTo"/>
        <c:crossAx val="518208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Þróun rekstrarafkomu</a:t>
            </a:r>
            <a:r>
              <a:rPr lang="is-IS" baseline="0"/>
              <a:t> 2016-2026</a:t>
            </a:r>
            <a:endParaRPr lang="is-I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'Rekstrarafkoma þróun'!$B$3</c:f>
              <c:strCache>
                <c:ptCount val="1"/>
                <c:pt idx="0">
                  <c:v>Rekstrarafkoma f. óreglulega liði</c:v>
                </c:pt>
              </c:strCache>
            </c:strRef>
          </c:tx>
          <c:spPr>
            <a:solidFill>
              <a:schemeClr val="accent1"/>
            </a:solidFill>
            <a:ln>
              <a:noFill/>
            </a:ln>
            <a:effectLst/>
          </c:spPr>
          <c:invertIfNegative val="0"/>
          <c:cat>
            <c:strRef>
              <c:f>'Rekstrarafkoma þróun'!$C$2:$M$2</c:f>
              <c:strCache>
                <c:ptCount val="11"/>
                <c:pt idx="0">
                  <c:v>2017</c:v>
                </c:pt>
                <c:pt idx="1">
                  <c:v>2018</c:v>
                </c:pt>
                <c:pt idx="2">
                  <c:v>2019</c:v>
                </c:pt>
                <c:pt idx="3">
                  <c:v>2020</c:v>
                </c:pt>
                <c:pt idx="4">
                  <c:v>2021</c:v>
                </c:pt>
                <c:pt idx="5">
                  <c:v>2022</c:v>
                </c:pt>
                <c:pt idx="6">
                  <c:v>2023 Á</c:v>
                </c:pt>
                <c:pt idx="7">
                  <c:v>2024 Á</c:v>
                </c:pt>
                <c:pt idx="8">
                  <c:v>2025Á</c:v>
                </c:pt>
                <c:pt idx="9">
                  <c:v>2026Á</c:v>
                </c:pt>
                <c:pt idx="10">
                  <c:v>2027Á</c:v>
                </c:pt>
              </c:strCache>
            </c:strRef>
          </c:cat>
          <c:val>
            <c:numRef>
              <c:f>'Rekstrarafkoma þróun'!$C$3:$M$3</c:f>
              <c:numCache>
                <c:formatCode>_(* #,##0_);_(* \(#,##0\);_(* "-"_);_(@_)</c:formatCode>
                <c:ptCount val="11"/>
                <c:pt idx="0">
                  <c:v>716314</c:v>
                </c:pt>
                <c:pt idx="1">
                  <c:v>738918</c:v>
                </c:pt>
                <c:pt idx="2">
                  <c:v>621151</c:v>
                </c:pt>
                <c:pt idx="3">
                  <c:v>-21304</c:v>
                </c:pt>
                <c:pt idx="4">
                  <c:v>308934</c:v>
                </c:pt>
                <c:pt idx="5">
                  <c:v>-197898</c:v>
                </c:pt>
                <c:pt idx="6">
                  <c:v>108523</c:v>
                </c:pt>
                <c:pt idx="7">
                  <c:v>62264</c:v>
                </c:pt>
                <c:pt idx="8">
                  <c:v>73214</c:v>
                </c:pt>
                <c:pt idx="9">
                  <c:v>29473</c:v>
                </c:pt>
                <c:pt idx="10">
                  <c:v>41313</c:v>
                </c:pt>
              </c:numCache>
            </c:numRef>
          </c:val>
          <c:extLst>
            <c:ext xmlns:c16="http://schemas.microsoft.com/office/drawing/2014/chart" uri="{C3380CC4-5D6E-409C-BE32-E72D297353CC}">
              <c16:uniqueId val="{00000000-7332-4484-A349-770BE20CF993}"/>
            </c:ext>
          </c:extLst>
        </c:ser>
        <c:ser>
          <c:idx val="1"/>
          <c:order val="1"/>
          <c:tx>
            <c:strRef>
              <c:f>'Rekstrarafkoma þróun'!$B$4</c:f>
              <c:strCache>
                <c:ptCount val="1"/>
                <c:pt idx="0">
                  <c:v>Óreglulegir liðir</c:v>
                </c:pt>
              </c:strCache>
            </c:strRef>
          </c:tx>
          <c:spPr>
            <a:solidFill>
              <a:schemeClr val="accent4">
                <a:lumMod val="60000"/>
                <a:lumOff val="40000"/>
              </a:schemeClr>
            </a:solidFill>
            <a:ln>
              <a:noFill/>
            </a:ln>
            <a:effectLst/>
          </c:spPr>
          <c:invertIfNegative val="0"/>
          <c:cat>
            <c:strRef>
              <c:f>'Rekstrarafkoma þróun'!$C$2:$M$2</c:f>
              <c:strCache>
                <c:ptCount val="11"/>
                <c:pt idx="0">
                  <c:v>2017</c:v>
                </c:pt>
                <c:pt idx="1">
                  <c:v>2018</c:v>
                </c:pt>
                <c:pt idx="2">
                  <c:v>2019</c:v>
                </c:pt>
                <c:pt idx="3">
                  <c:v>2020</c:v>
                </c:pt>
                <c:pt idx="4">
                  <c:v>2021</c:v>
                </c:pt>
                <c:pt idx="5">
                  <c:v>2022</c:v>
                </c:pt>
                <c:pt idx="6">
                  <c:v>2023 Á</c:v>
                </c:pt>
                <c:pt idx="7">
                  <c:v>2024 Á</c:v>
                </c:pt>
                <c:pt idx="8">
                  <c:v>2025Á</c:v>
                </c:pt>
                <c:pt idx="9">
                  <c:v>2026Á</c:v>
                </c:pt>
                <c:pt idx="10">
                  <c:v>2027Á</c:v>
                </c:pt>
              </c:strCache>
            </c:strRef>
          </c:cat>
          <c:val>
            <c:numRef>
              <c:f>'Rekstrarafkoma þróun'!$C$4:$M$4</c:f>
              <c:numCache>
                <c:formatCode>_(* #,##0_);_(* \(#,##0\);_(* "-"_);_(@_)</c:formatCode>
                <c:ptCount val="11"/>
                <c:pt idx="0">
                  <c:v>-476568</c:v>
                </c:pt>
                <c:pt idx="1">
                  <c:v>87150</c:v>
                </c:pt>
                <c:pt idx="2">
                  <c:v>34418</c:v>
                </c:pt>
                <c:pt idx="3">
                  <c:v>154436</c:v>
                </c:pt>
                <c:pt idx="4">
                  <c:v>269455</c:v>
                </c:pt>
                <c:pt idx="5">
                  <c:v>96592</c:v>
                </c:pt>
                <c:pt idx="6">
                  <c:v>40000</c:v>
                </c:pt>
                <c:pt idx="7">
                  <c:v>40000</c:v>
                </c:pt>
                <c:pt idx="8">
                  <c:v>40000</c:v>
                </c:pt>
                <c:pt idx="9">
                  <c:v>40000</c:v>
                </c:pt>
                <c:pt idx="10">
                  <c:v>40000</c:v>
                </c:pt>
              </c:numCache>
            </c:numRef>
          </c:val>
          <c:extLst>
            <c:ext xmlns:c16="http://schemas.microsoft.com/office/drawing/2014/chart" uri="{C3380CC4-5D6E-409C-BE32-E72D297353CC}">
              <c16:uniqueId val="{00000001-7332-4484-A349-770BE20CF993}"/>
            </c:ext>
          </c:extLst>
        </c:ser>
        <c:ser>
          <c:idx val="2"/>
          <c:order val="2"/>
          <c:tx>
            <c:strRef>
              <c:f>'Rekstrarafkoma þróun'!$B$5</c:f>
              <c:strCache>
                <c:ptCount val="1"/>
                <c:pt idx="0">
                  <c:v>Rekstrarafkoma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'Rekstrarafkoma þróun'!$C$2:$M$2</c:f>
              <c:strCache>
                <c:ptCount val="11"/>
                <c:pt idx="0">
                  <c:v>2017</c:v>
                </c:pt>
                <c:pt idx="1">
                  <c:v>2018</c:v>
                </c:pt>
                <c:pt idx="2">
                  <c:v>2019</c:v>
                </c:pt>
                <c:pt idx="3">
                  <c:v>2020</c:v>
                </c:pt>
                <c:pt idx="4">
                  <c:v>2021</c:v>
                </c:pt>
                <c:pt idx="5">
                  <c:v>2022</c:v>
                </c:pt>
                <c:pt idx="6">
                  <c:v>2023 Á</c:v>
                </c:pt>
                <c:pt idx="7">
                  <c:v>2024 Á</c:v>
                </c:pt>
                <c:pt idx="8">
                  <c:v>2025Á</c:v>
                </c:pt>
                <c:pt idx="9">
                  <c:v>2026Á</c:v>
                </c:pt>
                <c:pt idx="10">
                  <c:v>2027Á</c:v>
                </c:pt>
              </c:strCache>
            </c:strRef>
          </c:cat>
          <c:val>
            <c:numRef>
              <c:f>'Rekstrarafkoma þróun'!$C$5:$M$5</c:f>
              <c:numCache>
                <c:formatCode>_(* #,##0_);_(* \(#,##0\);_(* "-"_);_(@_)</c:formatCode>
                <c:ptCount val="11"/>
                <c:pt idx="0">
                  <c:v>239746</c:v>
                </c:pt>
                <c:pt idx="1">
                  <c:v>826068</c:v>
                </c:pt>
                <c:pt idx="2">
                  <c:v>655569</c:v>
                </c:pt>
                <c:pt idx="3">
                  <c:v>133132</c:v>
                </c:pt>
                <c:pt idx="4">
                  <c:v>578389</c:v>
                </c:pt>
                <c:pt idx="5">
                  <c:v>-101306</c:v>
                </c:pt>
                <c:pt idx="6">
                  <c:v>148523</c:v>
                </c:pt>
                <c:pt idx="7">
                  <c:v>102264</c:v>
                </c:pt>
                <c:pt idx="8">
                  <c:v>113214</c:v>
                </c:pt>
                <c:pt idx="9">
                  <c:v>69473</c:v>
                </c:pt>
                <c:pt idx="10">
                  <c:v>81313</c:v>
                </c:pt>
              </c:numCache>
            </c:numRef>
          </c:val>
          <c:extLst>
            <c:ext xmlns:c16="http://schemas.microsoft.com/office/drawing/2014/chart" uri="{C3380CC4-5D6E-409C-BE32-E72D297353CC}">
              <c16:uniqueId val="{00000002-7332-4484-A349-770BE20CF993}"/>
            </c:ext>
          </c:extLst>
        </c:ser>
        <c:dLbls>
          <c:showLegendKey val="0"/>
          <c:showVal val="0"/>
          <c:showCatName val="0"/>
          <c:showSerName val="0"/>
          <c:showPercent val="0"/>
          <c:showBubbleSize val="0"/>
        </c:dLbls>
        <c:gapWidth val="219"/>
        <c:overlap val="-27"/>
        <c:axId val="862199935"/>
        <c:axId val="862210335"/>
      </c:barChart>
      <c:catAx>
        <c:axId val="862199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2210335"/>
        <c:crosses val="autoZero"/>
        <c:auto val="1"/>
        <c:lblAlgn val="ctr"/>
        <c:lblOffset val="100"/>
        <c:noMultiLvlLbl val="0"/>
      </c:catAx>
      <c:valAx>
        <c:axId val="862210335"/>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2199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Þróun</a:t>
            </a:r>
            <a:r>
              <a:rPr lang="is-IS" baseline="0"/>
              <a:t> efnahagsreiknings</a:t>
            </a:r>
            <a:endParaRPr lang="is-I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'efnahags og stjóðstr.'!$B$5</c:f>
              <c:strCache>
                <c:ptCount val="1"/>
                <c:pt idx="0">
                  <c:v>Skuldir og skuldbindingar</c:v>
                </c:pt>
              </c:strCache>
            </c:strRef>
          </c:tx>
          <c:spPr>
            <a:solidFill>
              <a:schemeClr val="accent2">
                <a:lumMod val="75000"/>
              </a:schemeClr>
            </a:solidFill>
            <a:ln>
              <a:noFill/>
            </a:ln>
            <a:effectLst/>
          </c:spPr>
          <c:invertIfNegative val="0"/>
          <c:cat>
            <c:strRef>
              <c:f>'efnahags og stjóðstr.'!$C$3:$H$3</c:f>
              <c:strCache>
                <c:ptCount val="6"/>
                <c:pt idx="0">
                  <c:v>Rauntölur 2022</c:v>
                </c:pt>
                <c:pt idx="1">
                  <c:v>Útkomuspá 2023</c:v>
                </c:pt>
                <c:pt idx="2">
                  <c:v>Áætlun 2024</c:v>
                </c:pt>
                <c:pt idx="3">
                  <c:v>Áætlun 2025</c:v>
                </c:pt>
                <c:pt idx="4">
                  <c:v>Áætlun 2026</c:v>
                </c:pt>
                <c:pt idx="5">
                  <c:v>Áætlun 2027</c:v>
                </c:pt>
              </c:strCache>
            </c:strRef>
          </c:cat>
          <c:val>
            <c:numRef>
              <c:f>'efnahags og stjóðstr.'!$C$5:$H$5</c:f>
              <c:numCache>
                <c:formatCode>_(* #,##0_);_(* \(#,##0\);_(* "-"_);_(@_)</c:formatCode>
                <c:ptCount val="6"/>
                <c:pt idx="0">
                  <c:v>7279701</c:v>
                </c:pt>
                <c:pt idx="1">
                  <c:v>10170905</c:v>
                </c:pt>
                <c:pt idx="2">
                  <c:v>11452260</c:v>
                </c:pt>
                <c:pt idx="3">
                  <c:v>12873243</c:v>
                </c:pt>
                <c:pt idx="4">
                  <c:v>12929264</c:v>
                </c:pt>
                <c:pt idx="5">
                  <c:v>13752192</c:v>
                </c:pt>
              </c:numCache>
            </c:numRef>
          </c:val>
          <c:extLst>
            <c:ext xmlns:c16="http://schemas.microsoft.com/office/drawing/2014/chart" uri="{C3380CC4-5D6E-409C-BE32-E72D297353CC}">
              <c16:uniqueId val="{00000000-B089-4FDC-A18B-452F00E358C4}"/>
            </c:ext>
          </c:extLst>
        </c:ser>
        <c:ser>
          <c:idx val="2"/>
          <c:order val="1"/>
          <c:tx>
            <c:strRef>
              <c:f>'efnahags og stjóðstr.'!$B$6</c:f>
              <c:strCache>
                <c:ptCount val="1"/>
                <c:pt idx="0">
                  <c:v>Eigið fé</c:v>
                </c:pt>
              </c:strCache>
            </c:strRef>
          </c:tx>
          <c:spPr>
            <a:solidFill>
              <a:schemeClr val="accent3"/>
            </a:solidFill>
            <a:ln>
              <a:noFill/>
            </a:ln>
            <a:effectLst/>
          </c:spPr>
          <c:invertIfNegative val="0"/>
          <c:cat>
            <c:strRef>
              <c:f>'efnahags og stjóðstr.'!$C$3:$H$3</c:f>
              <c:strCache>
                <c:ptCount val="6"/>
                <c:pt idx="0">
                  <c:v>Rauntölur 2022</c:v>
                </c:pt>
                <c:pt idx="1">
                  <c:v>Útkomuspá 2023</c:v>
                </c:pt>
                <c:pt idx="2">
                  <c:v>Áætlun 2024</c:v>
                </c:pt>
                <c:pt idx="3">
                  <c:v>Áætlun 2025</c:v>
                </c:pt>
                <c:pt idx="4">
                  <c:v>Áætlun 2026</c:v>
                </c:pt>
                <c:pt idx="5">
                  <c:v>Áætlun 2027</c:v>
                </c:pt>
              </c:strCache>
            </c:strRef>
          </c:cat>
          <c:val>
            <c:numRef>
              <c:f>'efnahags og stjóðstr.'!$C$6:$H$6</c:f>
              <c:numCache>
                <c:formatCode>_(* #,##0_);_(* \(#,##0\);_(* "-"_);_(@_)</c:formatCode>
                <c:ptCount val="6"/>
                <c:pt idx="0">
                  <c:v>10812916</c:v>
                </c:pt>
                <c:pt idx="1">
                  <c:v>10961439</c:v>
                </c:pt>
                <c:pt idx="2">
                  <c:v>11063703</c:v>
                </c:pt>
                <c:pt idx="3">
                  <c:v>11176916</c:v>
                </c:pt>
                <c:pt idx="4">
                  <c:v>11246389</c:v>
                </c:pt>
                <c:pt idx="5">
                  <c:v>11327702</c:v>
                </c:pt>
              </c:numCache>
            </c:numRef>
          </c:val>
          <c:extLst>
            <c:ext xmlns:c16="http://schemas.microsoft.com/office/drawing/2014/chart" uri="{C3380CC4-5D6E-409C-BE32-E72D297353CC}">
              <c16:uniqueId val="{00000001-B089-4FDC-A18B-452F00E358C4}"/>
            </c:ext>
          </c:extLst>
        </c:ser>
        <c:ser>
          <c:idx val="0"/>
          <c:order val="2"/>
          <c:tx>
            <c:strRef>
              <c:f>'efnahags og stjóðstr.'!$B$4</c:f>
              <c:strCache>
                <c:ptCount val="1"/>
                <c:pt idx="0">
                  <c:v>Heildareignir</c:v>
                </c:pt>
              </c:strCache>
            </c:strRef>
          </c:tx>
          <c:spPr>
            <a:solidFill>
              <a:schemeClr val="accent1"/>
            </a:solidFill>
            <a:ln>
              <a:noFill/>
            </a:ln>
            <a:effectLst/>
          </c:spPr>
          <c:invertIfNegative val="0"/>
          <c:cat>
            <c:strRef>
              <c:f>'efnahags og stjóðstr.'!$C$3:$H$3</c:f>
              <c:strCache>
                <c:ptCount val="6"/>
                <c:pt idx="0">
                  <c:v>Rauntölur 2022</c:v>
                </c:pt>
                <c:pt idx="1">
                  <c:v>Útkomuspá 2023</c:v>
                </c:pt>
                <c:pt idx="2">
                  <c:v>Áætlun 2024</c:v>
                </c:pt>
                <c:pt idx="3">
                  <c:v>Áætlun 2025</c:v>
                </c:pt>
                <c:pt idx="4">
                  <c:v>Áætlun 2026</c:v>
                </c:pt>
                <c:pt idx="5">
                  <c:v>Áætlun 2027</c:v>
                </c:pt>
              </c:strCache>
            </c:strRef>
          </c:cat>
          <c:val>
            <c:numRef>
              <c:f>'efnahags og stjóðstr.'!$C$4:$H$4</c:f>
              <c:numCache>
                <c:formatCode>_(* #,##0_);_(* \(#,##0\);_(* "-"_);_(@_)</c:formatCode>
                <c:ptCount val="6"/>
                <c:pt idx="0">
                  <c:v>18092617</c:v>
                </c:pt>
                <c:pt idx="1">
                  <c:v>21132343</c:v>
                </c:pt>
                <c:pt idx="2">
                  <c:v>22515963</c:v>
                </c:pt>
                <c:pt idx="3">
                  <c:v>24050159</c:v>
                </c:pt>
                <c:pt idx="4">
                  <c:v>24175653</c:v>
                </c:pt>
                <c:pt idx="5">
                  <c:v>25079894</c:v>
                </c:pt>
              </c:numCache>
            </c:numRef>
          </c:val>
          <c:extLst>
            <c:ext xmlns:c16="http://schemas.microsoft.com/office/drawing/2014/chart" uri="{C3380CC4-5D6E-409C-BE32-E72D297353CC}">
              <c16:uniqueId val="{00000002-B089-4FDC-A18B-452F00E358C4}"/>
            </c:ext>
          </c:extLst>
        </c:ser>
        <c:dLbls>
          <c:showLegendKey val="0"/>
          <c:showVal val="0"/>
          <c:showCatName val="0"/>
          <c:showSerName val="0"/>
          <c:showPercent val="0"/>
          <c:showBubbleSize val="0"/>
        </c:dLbls>
        <c:gapWidth val="219"/>
        <c:axId val="769455888"/>
        <c:axId val="769463376"/>
      </c:barChart>
      <c:lineChart>
        <c:grouping val="standard"/>
        <c:varyColors val="0"/>
        <c:ser>
          <c:idx val="3"/>
          <c:order val="3"/>
          <c:tx>
            <c:strRef>
              <c:f>'efnahags og stjóðstr.'!$B$7</c:f>
              <c:strCache>
                <c:ptCount val="1"/>
                <c:pt idx="0">
                  <c:v>Eiginfjárhlutfall</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'efnahags og stjóðstr.'!$C$3:$H$3</c:f>
              <c:strCache>
                <c:ptCount val="6"/>
                <c:pt idx="0">
                  <c:v>Rauntölur 2022</c:v>
                </c:pt>
                <c:pt idx="1">
                  <c:v>Útkomuspá 2023</c:v>
                </c:pt>
                <c:pt idx="2">
                  <c:v>Áætlun 2024</c:v>
                </c:pt>
                <c:pt idx="3">
                  <c:v>Áætlun 2025</c:v>
                </c:pt>
                <c:pt idx="4">
                  <c:v>Áætlun 2026</c:v>
                </c:pt>
                <c:pt idx="5">
                  <c:v>Áætlun 2027</c:v>
                </c:pt>
              </c:strCache>
            </c:strRef>
          </c:cat>
          <c:val>
            <c:numRef>
              <c:f>'efnahags og stjóðstr.'!$C$7:$H$7</c:f>
              <c:numCache>
                <c:formatCode>_-* #,##0.00_-;\-* #,##0.00_-;_-* "-"_-;_-@_-</c:formatCode>
                <c:ptCount val="6"/>
                <c:pt idx="0">
                  <c:v>0.59764245271980276</c:v>
                </c:pt>
                <c:pt idx="1">
                  <c:v>0.51870438597367075</c:v>
                </c:pt>
                <c:pt idx="2">
                  <c:v>0.49137152161779624</c:v>
                </c:pt>
                <c:pt idx="3">
                  <c:v>0.46473355955775592</c:v>
                </c:pt>
                <c:pt idx="4">
                  <c:v>0.46519483879091084</c:v>
                </c:pt>
                <c:pt idx="5">
                  <c:v>0.45166466812020817</c:v>
                </c:pt>
              </c:numCache>
            </c:numRef>
          </c:val>
          <c:smooth val="0"/>
          <c:extLst>
            <c:ext xmlns:c16="http://schemas.microsoft.com/office/drawing/2014/chart" uri="{C3380CC4-5D6E-409C-BE32-E72D297353CC}">
              <c16:uniqueId val="{00000003-B089-4FDC-A18B-452F00E358C4}"/>
            </c:ext>
          </c:extLst>
        </c:ser>
        <c:dLbls>
          <c:showLegendKey val="0"/>
          <c:showVal val="0"/>
          <c:showCatName val="0"/>
          <c:showSerName val="0"/>
          <c:showPercent val="0"/>
          <c:showBubbleSize val="0"/>
        </c:dLbls>
        <c:marker val="1"/>
        <c:smooth val="0"/>
        <c:axId val="769465872"/>
        <c:axId val="769465456"/>
      </c:lineChart>
      <c:catAx>
        <c:axId val="76945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9463376"/>
        <c:crosses val="autoZero"/>
        <c:auto val="1"/>
        <c:lblAlgn val="ctr"/>
        <c:lblOffset val="100"/>
        <c:noMultiLvlLbl val="0"/>
      </c:catAx>
      <c:valAx>
        <c:axId val="769463376"/>
        <c:scaling>
          <c:orientation val="minMax"/>
          <c:max val="20000000"/>
          <c:min val="2000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9455888"/>
        <c:crosses val="autoZero"/>
        <c:crossBetween val="between"/>
      </c:valAx>
      <c:valAx>
        <c:axId val="769465456"/>
        <c:scaling>
          <c:orientation val="minMax"/>
        </c:scaling>
        <c:delete val="0"/>
        <c:axPos val="r"/>
        <c:numFmt formatCode="_-* #,##0.00_-;\-* #,##0.00_-;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9465872"/>
        <c:crosses val="max"/>
        <c:crossBetween val="between"/>
      </c:valAx>
      <c:catAx>
        <c:axId val="769465872"/>
        <c:scaling>
          <c:orientation val="minMax"/>
        </c:scaling>
        <c:delete val="1"/>
        <c:axPos val="b"/>
        <c:numFmt formatCode="General" sourceLinked="1"/>
        <c:majorTickMark val="out"/>
        <c:minorTickMark val="none"/>
        <c:tickLblPos val="nextTo"/>
        <c:crossAx val="7694654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Þróun</a:t>
            </a:r>
            <a:r>
              <a:rPr lang="is-IS" baseline="0"/>
              <a:t> skulda- og skuldbindinga samanborið við Eigið fé</a:t>
            </a:r>
            <a:endParaRPr lang="is-IS"/>
          </a:p>
        </c:rich>
      </c:tx>
      <c:layout>
        <c:manualLayout>
          <c:xMode val="edge"/>
          <c:yMode val="edge"/>
          <c:x val="0.17471460985534012"/>
          <c:y val="2.973479309815431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'efnahags og stjóðstr.'!$B$14</c:f>
              <c:strCache>
                <c:ptCount val="1"/>
                <c:pt idx="0">
                  <c:v>Langtímaskuldir</c:v>
                </c:pt>
              </c:strCache>
            </c:strRef>
          </c:tx>
          <c:spPr>
            <a:solidFill>
              <a:schemeClr val="accent1"/>
            </a:solidFill>
            <a:ln>
              <a:noFill/>
            </a:ln>
            <a:effectLst/>
          </c:spPr>
          <c:invertIfNegative val="0"/>
          <c:cat>
            <c:strRef>
              <c:f>'efnahags og stjóðstr.'!$C$13:$H$13</c:f>
              <c:strCache>
                <c:ptCount val="6"/>
                <c:pt idx="0">
                  <c:v>Rauntölur 2022</c:v>
                </c:pt>
                <c:pt idx="1">
                  <c:v>Útkomuspá 2023</c:v>
                </c:pt>
                <c:pt idx="2">
                  <c:v>Áætlun 2024</c:v>
                </c:pt>
                <c:pt idx="3">
                  <c:v>Áætlun 2025</c:v>
                </c:pt>
                <c:pt idx="4">
                  <c:v>Áætlun 2026</c:v>
                </c:pt>
                <c:pt idx="5">
                  <c:v>Áætlun 2027</c:v>
                </c:pt>
              </c:strCache>
            </c:strRef>
          </c:cat>
          <c:val>
            <c:numRef>
              <c:f>'efnahags og stjóðstr.'!$C$14:$H$14</c:f>
              <c:numCache>
                <c:formatCode>_(* #,##0_);_(* \(#,##0\);_(* "-"_);_(@_)</c:formatCode>
                <c:ptCount val="6"/>
                <c:pt idx="0">
                  <c:v>769293</c:v>
                </c:pt>
                <c:pt idx="1">
                  <c:v>655323</c:v>
                </c:pt>
                <c:pt idx="2">
                  <c:v>4400772</c:v>
                </c:pt>
                <c:pt idx="3">
                  <c:v>4440982</c:v>
                </c:pt>
                <c:pt idx="4">
                  <c:v>4289105</c:v>
                </c:pt>
                <c:pt idx="5">
                  <c:v>6055648</c:v>
                </c:pt>
              </c:numCache>
            </c:numRef>
          </c:val>
          <c:extLst>
            <c:ext xmlns:c16="http://schemas.microsoft.com/office/drawing/2014/chart" uri="{C3380CC4-5D6E-409C-BE32-E72D297353CC}">
              <c16:uniqueId val="{00000000-836D-48DF-AD96-053CB86E8108}"/>
            </c:ext>
          </c:extLst>
        </c:ser>
        <c:ser>
          <c:idx val="1"/>
          <c:order val="1"/>
          <c:tx>
            <c:strRef>
              <c:f>'efnahags og stjóðstr.'!$B$15</c:f>
              <c:strCache>
                <c:ptCount val="1"/>
                <c:pt idx="0">
                  <c:v>Skammtímaskuldir</c:v>
                </c:pt>
              </c:strCache>
            </c:strRef>
          </c:tx>
          <c:spPr>
            <a:solidFill>
              <a:schemeClr val="accent2">
                <a:lumMod val="75000"/>
              </a:schemeClr>
            </a:solidFill>
            <a:ln>
              <a:noFill/>
            </a:ln>
            <a:effectLst/>
          </c:spPr>
          <c:invertIfNegative val="0"/>
          <c:cat>
            <c:strRef>
              <c:f>'efnahags og stjóðstr.'!$C$13:$H$13</c:f>
              <c:strCache>
                <c:ptCount val="6"/>
                <c:pt idx="0">
                  <c:v>Rauntölur 2022</c:v>
                </c:pt>
                <c:pt idx="1">
                  <c:v>Útkomuspá 2023</c:v>
                </c:pt>
                <c:pt idx="2">
                  <c:v>Áætlun 2024</c:v>
                </c:pt>
                <c:pt idx="3">
                  <c:v>Áætlun 2025</c:v>
                </c:pt>
                <c:pt idx="4">
                  <c:v>Áætlun 2026</c:v>
                </c:pt>
                <c:pt idx="5">
                  <c:v>Áætlun 2027</c:v>
                </c:pt>
              </c:strCache>
            </c:strRef>
          </c:cat>
          <c:val>
            <c:numRef>
              <c:f>'efnahags og stjóðstr.'!$C$15:$H$15</c:f>
              <c:numCache>
                <c:formatCode>_(* #,##0_);_(* \(#,##0\);_(* "-"_);_(@_)</c:formatCode>
                <c:ptCount val="6"/>
                <c:pt idx="0">
                  <c:v>2326725</c:v>
                </c:pt>
                <c:pt idx="1">
                  <c:v>5006918</c:v>
                </c:pt>
                <c:pt idx="2">
                  <c:v>2361499</c:v>
                </c:pt>
                <c:pt idx="3">
                  <c:v>3611556</c:v>
                </c:pt>
                <c:pt idx="4">
                  <c:v>3696138</c:v>
                </c:pt>
                <c:pt idx="5">
                  <c:v>2588765</c:v>
                </c:pt>
              </c:numCache>
            </c:numRef>
          </c:val>
          <c:extLst>
            <c:ext xmlns:c16="http://schemas.microsoft.com/office/drawing/2014/chart" uri="{C3380CC4-5D6E-409C-BE32-E72D297353CC}">
              <c16:uniqueId val="{00000001-836D-48DF-AD96-053CB86E8108}"/>
            </c:ext>
          </c:extLst>
        </c:ser>
        <c:ser>
          <c:idx val="2"/>
          <c:order val="2"/>
          <c:tx>
            <c:strRef>
              <c:f>'efnahags og stjóðstr.'!$B$16</c:f>
              <c:strCache>
                <c:ptCount val="1"/>
                <c:pt idx="0">
                  <c:v>Skuldbindingar</c:v>
                </c:pt>
              </c:strCache>
            </c:strRef>
          </c:tx>
          <c:spPr>
            <a:solidFill>
              <a:schemeClr val="accent3"/>
            </a:solidFill>
            <a:ln>
              <a:noFill/>
            </a:ln>
            <a:effectLst/>
          </c:spPr>
          <c:invertIfNegative val="0"/>
          <c:cat>
            <c:strRef>
              <c:f>'efnahags og stjóðstr.'!$C$13:$H$13</c:f>
              <c:strCache>
                <c:ptCount val="6"/>
                <c:pt idx="0">
                  <c:v>Rauntölur 2022</c:v>
                </c:pt>
                <c:pt idx="1">
                  <c:v>Útkomuspá 2023</c:v>
                </c:pt>
                <c:pt idx="2">
                  <c:v>Áætlun 2024</c:v>
                </c:pt>
                <c:pt idx="3">
                  <c:v>Áætlun 2025</c:v>
                </c:pt>
                <c:pt idx="4">
                  <c:v>Áætlun 2026</c:v>
                </c:pt>
                <c:pt idx="5">
                  <c:v>Áætlun 2027</c:v>
                </c:pt>
              </c:strCache>
            </c:strRef>
          </c:cat>
          <c:val>
            <c:numRef>
              <c:f>'efnahags og stjóðstr.'!$C$16:$H$16</c:f>
              <c:numCache>
                <c:formatCode>_(* #,##0_);_(* \(#,##0\);_(* "-"_);_(@_)</c:formatCode>
                <c:ptCount val="6"/>
                <c:pt idx="0">
                  <c:v>4183683</c:v>
                </c:pt>
                <c:pt idx="1">
                  <c:v>4508664</c:v>
                </c:pt>
                <c:pt idx="2">
                  <c:v>4689989</c:v>
                </c:pt>
                <c:pt idx="3">
                  <c:v>4820705</c:v>
                </c:pt>
                <c:pt idx="4">
                  <c:v>4944021</c:v>
                </c:pt>
                <c:pt idx="5">
                  <c:v>5107779</c:v>
                </c:pt>
              </c:numCache>
            </c:numRef>
          </c:val>
          <c:extLst>
            <c:ext xmlns:c16="http://schemas.microsoft.com/office/drawing/2014/chart" uri="{C3380CC4-5D6E-409C-BE32-E72D297353CC}">
              <c16:uniqueId val="{00000002-836D-48DF-AD96-053CB86E8108}"/>
            </c:ext>
          </c:extLst>
        </c:ser>
        <c:ser>
          <c:idx val="3"/>
          <c:order val="3"/>
          <c:tx>
            <c:strRef>
              <c:f>'efnahags og stjóðstr.'!$B$17</c:f>
              <c:strCache>
                <c:ptCount val="1"/>
                <c:pt idx="0">
                  <c:v>Skuldir og skuldbindingar samtals</c:v>
                </c:pt>
              </c:strCache>
            </c:strRef>
          </c:tx>
          <c:spPr>
            <a:solidFill>
              <a:schemeClr val="accent1">
                <a:lumMod val="20000"/>
                <a:lumOff val="80000"/>
              </a:schemeClr>
            </a:solidFill>
            <a:ln>
              <a:noFill/>
            </a:ln>
            <a:effectLst/>
          </c:spPr>
          <c:invertIfNegative val="0"/>
          <c:cat>
            <c:strRef>
              <c:f>'efnahags og stjóðstr.'!$C$13:$H$13</c:f>
              <c:strCache>
                <c:ptCount val="6"/>
                <c:pt idx="0">
                  <c:v>Rauntölur 2022</c:v>
                </c:pt>
                <c:pt idx="1">
                  <c:v>Útkomuspá 2023</c:v>
                </c:pt>
                <c:pt idx="2">
                  <c:v>Áætlun 2024</c:v>
                </c:pt>
                <c:pt idx="3">
                  <c:v>Áætlun 2025</c:v>
                </c:pt>
                <c:pt idx="4">
                  <c:v>Áætlun 2026</c:v>
                </c:pt>
                <c:pt idx="5">
                  <c:v>Áætlun 2027</c:v>
                </c:pt>
              </c:strCache>
            </c:strRef>
          </c:cat>
          <c:val>
            <c:numRef>
              <c:f>'efnahags og stjóðstr.'!$C$17:$H$17</c:f>
              <c:numCache>
                <c:formatCode>_(* #,##0_);_(* \(#,##0\);_(* "-"_);_(@_)</c:formatCode>
                <c:ptCount val="6"/>
                <c:pt idx="0">
                  <c:v>7279701</c:v>
                </c:pt>
                <c:pt idx="1">
                  <c:v>10170905</c:v>
                </c:pt>
                <c:pt idx="2">
                  <c:v>11452260</c:v>
                </c:pt>
                <c:pt idx="3">
                  <c:v>12873243</c:v>
                </c:pt>
                <c:pt idx="4">
                  <c:v>12929264</c:v>
                </c:pt>
                <c:pt idx="5">
                  <c:v>13752192</c:v>
                </c:pt>
              </c:numCache>
            </c:numRef>
          </c:val>
          <c:extLst>
            <c:ext xmlns:c16="http://schemas.microsoft.com/office/drawing/2014/chart" uri="{C3380CC4-5D6E-409C-BE32-E72D297353CC}">
              <c16:uniqueId val="{00000003-836D-48DF-AD96-053CB86E8108}"/>
            </c:ext>
          </c:extLst>
        </c:ser>
        <c:ser>
          <c:idx val="4"/>
          <c:order val="4"/>
          <c:tx>
            <c:strRef>
              <c:f>'efnahags og stjóðstr.'!$B$18</c:f>
              <c:strCache>
                <c:ptCount val="1"/>
                <c:pt idx="0">
                  <c:v>Eigið fé</c:v>
                </c:pt>
              </c:strCache>
            </c:strRef>
          </c:tx>
          <c:spPr>
            <a:solidFill>
              <a:schemeClr val="accent5"/>
            </a:solidFill>
            <a:ln>
              <a:noFill/>
            </a:ln>
            <a:effectLst/>
          </c:spPr>
          <c:invertIfNegative val="0"/>
          <c:cat>
            <c:strRef>
              <c:f>'efnahags og stjóðstr.'!$C$13:$H$13</c:f>
              <c:strCache>
                <c:ptCount val="6"/>
                <c:pt idx="0">
                  <c:v>Rauntölur 2022</c:v>
                </c:pt>
                <c:pt idx="1">
                  <c:v>Útkomuspá 2023</c:v>
                </c:pt>
                <c:pt idx="2">
                  <c:v>Áætlun 2024</c:v>
                </c:pt>
                <c:pt idx="3">
                  <c:v>Áætlun 2025</c:v>
                </c:pt>
                <c:pt idx="4">
                  <c:v>Áætlun 2026</c:v>
                </c:pt>
                <c:pt idx="5">
                  <c:v>Áætlun 2027</c:v>
                </c:pt>
              </c:strCache>
            </c:strRef>
          </c:cat>
          <c:val>
            <c:numRef>
              <c:f>'efnahags og stjóðstr.'!$C$18:$H$18</c:f>
              <c:numCache>
                <c:formatCode>_(* #,##0_);_(* \(#,##0\);_(* "-"_);_(@_)</c:formatCode>
                <c:ptCount val="6"/>
                <c:pt idx="0">
                  <c:v>10812916</c:v>
                </c:pt>
                <c:pt idx="1">
                  <c:v>10961439</c:v>
                </c:pt>
                <c:pt idx="2">
                  <c:v>11063703</c:v>
                </c:pt>
                <c:pt idx="3">
                  <c:v>11176916</c:v>
                </c:pt>
                <c:pt idx="4">
                  <c:v>11246389</c:v>
                </c:pt>
                <c:pt idx="5">
                  <c:v>11327702</c:v>
                </c:pt>
              </c:numCache>
            </c:numRef>
          </c:val>
          <c:extLst>
            <c:ext xmlns:c16="http://schemas.microsoft.com/office/drawing/2014/chart" uri="{C3380CC4-5D6E-409C-BE32-E72D297353CC}">
              <c16:uniqueId val="{00000004-836D-48DF-AD96-053CB86E8108}"/>
            </c:ext>
          </c:extLst>
        </c:ser>
        <c:dLbls>
          <c:showLegendKey val="0"/>
          <c:showVal val="0"/>
          <c:showCatName val="0"/>
          <c:showSerName val="0"/>
          <c:showPercent val="0"/>
          <c:showBubbleSize val="0"/>
        </c:dLbls>
        <c:gapWidth val="219"/>
        <c:axId val="291574160"/>
        <c:axId val="291574992"/>
      </c:barChart>
      <c:lineChart>
        <c:grouping val="standard"/>
        <c:varyColors val="0"/>
        <c:ser>
          <c:idx val="5"/>
          <c:order val="5"/>
          <c:tx>
            <c:strRef>
              <c:f>'efnahags og stjóðstr.'!$B$19</c:f>
              <c:strCache>
                <c:ptCount val="1"/>
                <c:pt idx="0">
                  <c:v>Eignfjárhlutfall</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'efnahags og stjóðstr.'!$C$13:$H$13</c:f>
              <c:strCache>
                <c:ptCount val="6"/>
                <c:pt idx="0">
                  <c:v>Rauntölur 2022</c:v>
                </c:pt>
                <c:pt idx="1">
                  <c:v>Útkomuspá 2023</c:v>
                </c:pt>
                <c:pt idx="2">
                  <c:v>Áætlun 2024</c:v>
                </c:pt>
                <c:pt idx="3">
                  <c:v>Áætlun 2025</c:v>
                </c:pt>
                <c:pt idx="4">
                  <c:v>Áætlun 2026</c:v>
                </c:pt>
                <c:pt idx="5">
                  <c:v>Áætlun 2027</c:v>
                </c:pt>
              </c:strCache>
            </c:strRef>
          </c:cat>
          <c:val>
            <c:numRef>
              <c:f>'efnahags og stjóðstr.'!$C$19:$H$19</c:f>
              <c:numCache>
                <c:formatCode>_-* #,##0.00_-;\-* #,##0.00_-;_-* "-"_-;_-@_-</c:formatCode>
                <c:ptCount val="6"/>
                <c:pt idx="0">
                  <c:v>0.59764245271980276</c:v>
                </c:pt>
                <c:pt idx="1">
                  <c:v>0.51870438597367075</c:v>
                </c:pt>
                <c:pt idx="2">
                  <c:v>0.49137152161779624</c:v>
                </c:pt>
                <c:pt idx="3">
                  <c:v>0.46473355955775592</c:v>
                </c:pt>
                <c:pt idx="4">
                  <c:v>0.46519483879091084</c:v>
                </c:pt>
                <c:pt idx="5">
                  <c:v>0.45166466812020817</c:v>
                </c:pt>
              </c:numCache>
            </c:numRef>
          </c:val>
          <c:smooth val="0"/>
          <c:extLst>
            <c:ext xmlns:c16="http://schemas.microsoft.com/office/drawing/2014/chart" uri="{C3380CC4-5D6E-409C-BE32-E72D297353CC}">
              <c16:uniqueId val="{00000005-836D-48DF-AD96-053CB86E8108}"/>
            </c:ext>
          </c:extLst>
        </c:ser>
        <c:dLbls>
          <c:showLegendKey val="0"/>
          <c:showVal val="0"/>
          <c:showCatName val="0"/>
          <c:showSerName val="0"/>
          <c:showPercent val="0"/>
          <c:showBubbleSize val="0"/>
        </c:dLbls>
        <c:marker val="1"/>
        <c:smooth val="0"/>
        <c:axId val="291572912"/>
        <c:axId val="291584560"/>
      </c:lineChart>
      <c:catAx>
        <c:axId val="29157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574992"/>
        <c:crosses val="autoZero"/>
        <c:auto val="1"/>
        <c:lblAlgn val="ctr"/>
        <c:lblOffset val="100"/>
        <c:noMultiLvlLbl val="0"/>
      </c:catAx>
      <c:valAx>
        <c:axId val="29157499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574160"/>
        <c:crosses val="autoZero"/>
        <c:crossBetween val="between"/>
      </c:valAx>
      <c:valAx>
        <c:axId val="291584560"/>
        <c:scaling>
          <c:orientation val="minMax"/>
          <c:min val="0.1"/>
        </c:scaling>
        <c:delete val="0"/>
        <c:axPos val="r"/>
        <c:numFmt formatCode="_-* #,##0.00_-;\-* #,##0.00_-;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572912"/>
        <c:crosses val="max"/>
        <c:crossBetween val="between"/>
      </c:valAx>
      <c:catAx>
        <c:axId val="291572912"/>
        <c:scaling>
          <c:orientation val="minMax"/>
        </c:scaling>
        <c:delete val="1"/>
        <c:axPos val="b"/>
        <c:numFmt formatCode="General" sourceLinked="1"/>
        <c:majorTickMark val="out"/>
        <c:minorTickMark val="none"/>
        <c:tickLblPos val="nextTo"/>
        <c:crossAx val="2915845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Þróun sjóðstreymis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'efnahags og stjóðstr.'!$B$26</c:f>
              <c:strCache>
                <c:ptCount val="1"/>
                <c:pt idx="0">
                  <c:v>Handbært fé frá rekstri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'efnahags og stjóðstr.'!$C$25:$H$25</c:f>
              <c:strCache>
                <c:ptCount val="6"/>
                <c:pt idx="0">
                  <c:v>Rauntölur 2022</c:v>
                </c:pt>
                <c:pt idx="1">
                  <c:v>Útkomuspá 2023</c:v>
                </c:pt>
                <c:pt idx="2">
                  <c:v>Áætlun 2024</c:v>
                </c:pt>
                <c:pt idx="3">
                  <c:v>Áætlun 2025</c:v>
                </c:pt>
                <c:pt idx="4">
                  <c:v>Áætlun 2026</c:v>
                </c:pt>
                <c:pt idx="5">
                  <c:v>Áætlun 2027</c:v>
                </c:pt>
              </c:strCache>
            </c:strRef>
          </c:cat>
          <c:val>
            <c:numRef>
              <c:f>'efnahags og stjóðstr.'!$C$26:$H$26</c:f>
              <c:numCache>
                <c:formatCode>_(* #,##0_);_(* \(#,##0\);_(* "-"_);_(@_)</c:formatCode>
                <c:ptCount val="6"/>
                <c:pt idx="0">
                  <c:v>1263001</c:v>
                </c:pt>
                <c:pt idx="1">
                  <c:v>913424</c:v>
                </c:pt>
                <c:pt idx="2">
                  <c:v>734314</c:v>
                </c:pt>
                <c:pt idx="3">
                  <c:v>855712</c:v>
                </c:pt>
                <c:pt idx="4">
                  <c:v>804470</c:v>
                </c:pt>
                <c:pt idx="5">
                  <c:v>849298</c:v>
                </c:pt>
              </c:numCache>
            </c:numRef>
          </c:val>
          <c:extLst>
            <c:ext xmlns:c16="http://schemas.microsoft.com/office/drawing/2014/chart" uri="{C3380CC4-5D6E-409C-BE32-E72D297353CC}">
              <c16:uniqueId val="{00000000-FB0C-4617-84DC-9DD5EA551870}"/>
            </c:ext>
          </c:extLst>
        </c:ser>
        <c:ser>
          <c:idx val="1"/>
          <c:order val="1"/>
          <c:tx>
            <c:strRef>
              <c:f>'efnahags og stjóðstr.'!$B$27</c:f>
              <c:strCache>
                <c:ptCount val="1"/>
                <c:pt idx="0">
                  <c:v>Fjárfestingahreyfingar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'efnahags og stjóðstr.'!$C$25:$H$25</c:f>
              <c:strCache>
                <c:ptCount val="6"/>
                <c:pt idx="0">
                  <c:v>Rauntölur 2022</c:v>
                </c:pt>
                <c:pt idx="1">
                  <c:v>Útkomuspá 2023</c:v>
                </c:pt>
                <c:pt idx="2">
                  <c:v>Áætlun 2024</c:v>
                </c:pt>
                <c:pt idx="3">
                  <c:v>Áætlun 2025</c:v>
                </c:pt>
                <c:pt idx="4">
                  <c:v>Áætlun 2026</c:v>
                </c:pt>
                <c:pt idx="5">
                  <c:v>Áætlun 2027</c:v>
                </c:pt>
              </c:strCache>
            </c:strRef>
          </c:cat>
          <c:val>
            <c:numRef>
              <c:f>'efnahags og stjóðstr.'!$C$27:$H$27</c:f>
              <c:numCache>
                <c:formatCode>_(* #,##0_);_(* \(#,##0\);_(* "-"_);_(@_)</c:formatCode>
                <c:ptCount val="6"/>
                <c:pt idx="0">
                  <c:v>-1780570</c:v>
                </c:pt>
                <c:pt idx="1">
                  <c:v>-2456467</c:v>
                </c:pt>
                <c:pt idx="2">
                  <c:v>-2340033</c:v>
                </c:pt>
                <c:pt idx="3">
                  <c:v>-1903861</c:v>
                </c:pt>
                <c:pt idx="4">
                  <c:v>-614040</c:v>
                </c:pt>
                <c:pt idx="5">
                  <c:v>-1300529</c:v>
                </c:pt>
              </c:numCache>
            </c:numRef>
          </c:val>
          <c:extLst>
            <c:ext xmlns:c16="http://schemas.microsoft.com/office/drawing/2014/chart" uri="{C3380CC4-5D6E-409C-BE32-E72D297353CC}">
              <c16:uniqueId val="{00000001-FB0C-4617-84DC-9DD5EA551870}"/>
            </c:ext>
          </c:extLst>
        </c:ser>
        <c:ser>
          <c:idx val="2"/>
          <c:order val="2"/>
          <c:tx>
            <c:strRef>
              <c:f>'efnahags og stjóðstr.'!$B$28</c:f>
              <c:strCache>
                <c:ptCount val="1"/>
                <c:pt idx="0">
                  <c:v>Fjármögnunarhreyfingar</c:v>
                </c:pt>
              </c:strCache>
            </c:strRef>
          </c:tx>
          <c:spPr>
            <a:solidFill>
              <a:schemeClr val="accent5"/>
            </a:solidFill>
            <a:ln>
              <a:noFill/>
            </a:ln>
            <a:effectLst/>
          </c:spPr>
          <c:invertIfNegative val="0"/>
          <c:cat>
            <c:strRef>
              <c:f>'efnahags og stjóðstr.'!$C$25:$H$25</c:f>
              <c:strCache>
                <c:ptCount val="6"/>
                <c:pt idx="0">
                  <c:v>Rauntölur 2022</c:v>
                </c:pt>
                <c:pt idx="1">
                  <c:v>Útkomuspá 2023</c:v>
                </c:pt>
                <c:pt idx="2">
                  <c:v>Áætlun 2024</c:v>
                </c:pt>
                <c:pt idx="3">
                  <c:v>Áætlun 2025</c:v>
                </c:pt>
                <c:pt idx="4">
                  <c:v>Áætlun 2026</c:v>
                </c:pt>
                <c:pt idx="5">
                  <c:v>Áætlun 2027</c:v>
                </c:pt>
              </c:strCache>
            </c:strRef>
          </c:cat>
          <c:val>
            <c:numRef>
              <c:f>'efnahags og stjóðstr.'!$C$28:$H$28</c:f>
              <c:numCache>
                <c:formatCode>_(* #,##0_);_(* \(#,##0\);_(* "-"_);_(@_)</c:formatCode>
                <c:ptCount val="6"/>
                <c:pt idx="0">
                  <c:v>-248362</c:v>
                </c:pt>
                <c:pt idx="1">
                  <c:v>2472683</c:v>
                </c:pt>
                <c:pt idx="2">
                  <c:v>1001705</c:v>
                </c:pt>
                <c:pt idx="3">
                  <c:v>1089701</c:v>
                </c:pt>
                <c:pt idx="4">
                  <c:v>-215703</c:v>
                </c:pt>
                <c:pt idx="5">
                  <c:v>540569</c:v>
                </c:pt>
              </c:numCache>
            </c:numRef>
          </c:val>
          <c:extLst>
            <c:ext xmlns:c16="http://schemas.microsoft.com/office/drawing/2014/chart" uri="{C3380CC4-5D6E-409C-BE32-E72D297353CC}">
              <c16:uniqueId val="{00000002-FB0C-4617-84DC-9DD5EA551870}"/>
            </c:ext>
          </c:extLst>
        </c:ser>
        <c:ser>
          <c:idx val="3"/>
          <c:order val="3"/>
          <c:tx>
            <c:strRef>
              <c:f>'efnahags og stjóðstr.'!$B$29</c:f>
              <c:strCache>
                <c:ptCount val="1"/>
                <c:pt idx="0">
                  <c:v>Handbært fé í árslok</c:v>
                </c:pt>
              </c:strCache>
            </c:strRef>
          </c:tx>
          <c:spPr>
            <a:solidFill>
              <a:schemeClr val="accent1">
                <a:lumMod val="60000"/>
              </a:schemeClr>
            </a:solidFill>
            <a:ln>
              <a:noFill/>
            </a:ln>
            <a:effectLst/>
          </c:spPr>
          <c:invertIfNegative val="0"/>
          <c:cat>
            <c:strRef>
              <c:f>'efnahags og stjóðstr.'!$C$25:$H$25</c:f>
              <c:strCache>
                <c:ptCount val="6"/>
                <c:pt idx="0">
                  <c:v>Rauntölur 2022</c:v>
                </c:pt>
                <c:pt idx="1">
                  <c:v>Útkomuspá 2023</c:v>
                </c:pt>
                <c:pt idx="2">
                  <c:v>Áætlun 2024</c:v>
                </c:pt>
                <c:pt idx="3">
                  <c:v>Áætlun 2025</c:v>
                </c:pt>
                <c:pt idx="4">
                  <c:v>Áætlun 2026</c:v>
                </c:pt>
                <c:pt idx="5">
                  <c:v>Áætlun 2027</c:v>
                </c:pt>
              </c:strCache>
            </c:strRef>
          </c:cat>
          <c:val>
            <c:numRef>
              <c:f>'efnahags og stjóðstr.'!$C$29:$H$29</c:f>
              <c:numCache>
                <c:formatCode>_(* #,##0_);_(* \(#,##0\);_(* "-"_);_(@_)</c:formatCode>
                <c:ptCount val="6"/>
                <c:pt idx="0">
                  <c:v>804857</c:v>
                </c:pt>
                <c:pt idx="1">
                  <c:v>1734497</c:v>
                </c:pt>
                <c:pt idx="2">
                  <c:v>1130483</c:v>
                </c:pt>
                <c:pt idx="3">
                  <c:v>1172035</c:v>
                </c:pt>
                <c:pt idx="4">
                  <c:v>1146762</c:v>
                </c:pt>
                <c:pt idx="5">
                  <c:v>1236099</c:v>
                </c:pt>
              </c:numCache>
            </c:numRef>
          </c:val>
          <c:extLst>
            <c:ext xmlns:c16="http://schemas.microsoft.com/office/drawing/2014/chart" uri="{C3380CC4-5D6E-409C-BE32-E72D297353CC}">
              <c16:uniqueId val="{00000003-FB0C-4617-84DC-9DD5EA551870}"/>
            </c:ext>
          </c:extLst>
        </c:ser>
        <c:dLbls>
          <c:showLegendKey val="0"/>
          <c:showVal val="0"/>
          <c:showCatName val="0"/>
          <c:showSerName val="0"/>
          <c:showPercent val="0"/>
          <c:showBubbleSize val="0"/>
        </c:dLbls>
        <c:gapWidth val="219"/>
        <c:overlap val="-27"/>
        <c:axId val="769459216"/>
        <c:axId val="769460880"/>
      </c:barChart>
      <c:catAx>
        <c:axId val="7694592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9460880"/>
        <c:crosses val="autoZero"/>
        <c:auto val="1"/>
        <c:lblAlgn val="ctr"/>
        <c:lblOffset val="100"/>
        <c:noMultiLvlLbl val="0"/>
      </c:catAx>
      <c:valAx>
        <c:axId val="76946088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9459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Fjárhagsleg viðmið</a:t>
            </a:r>
            <a:r>
              <a:rPr lang="is-IS" baseline="0"/>
              <a:t> sveitarfélaga</a:t>
            </a:r>
            <a:endParaRPr lang="is-I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'efnahags og stjóðstr.'!$B$33</c:f>
              <c:strCache>
                <c:ptCount val="1"/>
                <c:pt idx="0">
                  <c:v>Rekstrarjöfnuður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'efnahags og stjóðstr.'!$C$32:$H$32</c:f>
              <c:strCache>
                <c:ptCount val="6"/>
                <c:pt idx="0">
                  <c:v>Rauntölur 2022</c:v>
                </c:pt>
                <c:pt idx="1">
                  <c:v>Útkomuspá 2023</c:v>
                </c:pt>
                <c:pt idx="2">
                  <c:v>Áætlun 2024</c:v>
                </c:pt>
                <c:pt idx="3">
                  <c:v>Áætlun 2025</c:v>
                </c:pt>
                <c:pt idx="4">
                  <c:v>Áætlun 2026</c:v>
                </c:pt>
                <c:pt idx="5">
                  <c:v>Áætlun 2027</c:v>
                </c:pt>
              </c:strCache>
            </c:strRef>
          </c:cat>
          <c:val>
            <c:numRef>
              <c:f>'efnahags og stjóðstr.'!$C$33:$H$33</c:f>
              <c:numCache>
                <c:formatCode>_(* #,##0_);_(* \(#,##0\);_(* "-"_);_(@_)</c:formatCode>
                <c:ptCount val="6"/>
                <c:pt idx="0">
                  <c:v>610215</c:v>
                </c:pt>
                <c:pt idx="1">
                  <c:v>625606</c:v>
                </c:pt>
                <c:pt idx="2">
                  <c:v>149481</c:v>
                </c:pt>
                <c:pt idx="3">
                  <c:v>364001</c:v>
                </c:pt>
                <c:pt idx="4">
                  <c:v>284951</c:v>
                </c:pt>
                <c:pt idx="5">
                  <c:v>263999</c:v>
                </c:pt>
              </c:numCache>
            </c:numRef>
          </c:val>
          <c:extLst>
            <c:ext xmlns:c16="http://schemas.microsoft.com/office/drawing/2014/chart" uri="{C3380CC4-5D6E-409C-BE32-E72D297353CC}">
              <c16:uniqueId val="{00000000-4BE2-4DF5-80E8-081004D5D1E5}"/>
            </c:ext>
          </c:extLst>
        </c:ser>
        <c:dLbls>
          <c:showLegendKey val="0"/>
          <c:showVal val="0"/>
          <c:showCatName val="0"/>
          <c:showSerName val="0"/>
          <c:showPercent val="0"/>
          <c:showBubbleSize val="0"/>
        </c:dLbls>
        <c:gapWidth val="219"/>
        <c:overlap val="-27"/>
        <c:axId val="988719152"/>
        <c:axId val="988719568"/>
      </c:barChart>
      <c:lineChart>
        <c:grouping val="standard"/>
        <c:varyColors val="0"/>
        <c:ser>
          <c:idx val="1"/>
          <c:order val="1"/>
          <c:tx>
            <c:strRef>
              <c:f>'efnahags og stjóðstr.'!$B$34</c:f>
              <c:strCache>
                <c:ptCount val="1"/>
                <c:pt idx="0">
                  <c:v>Skuldaviðmið</c:v>
                </c:pt>
              </c:strCache>
            </c:strRef>
          </c:tx>
          <c:spPr>
            <a:ln w="28575" cap="rnd">
              <a:solidFill>
                <a:schemeClr val="accent3"/>
              </a:solidFill>
              <a:round/>
            </a:ln>
            <a:effectLst/>
          </c:spPr>
          <c:marker>
            <c:symbol val="none"/>
          </c:marker>
          <c:dPt>
            <c:idx val="2"/>
            <c:marker>
              <c:symbol val="none"/>
            </c:marker>
            <c:bubble3D val="0"/>
            <c:extLst>
              <c:ext xmlns:c16="http://schemas.microsoft.com/office/drawing/2014/chart" uri="{C3380CC4-5D6E-409C-BE32-E72D297353CC}">
                <c16:uniqueId val="{00000001-4BE2-4DF5-80E8-081004D5D1E5}"/>
              </c:ext>
            </c:extLst>
          </c:dPt>
          <c:dPt>
            <c:idx val="3"/>
            <c:marker>
              <c:symbol val="none"/>
            </c:marker>
            <c:bubble3D val="0"/>
            <c:extLst>
              <c:ext xmlns:c16="http://schemas.microsoft.com/office/drawing/2014/chart" uri="{C3380CC4-5D6E-409C-BE32-E72D297353CC}">
                <c16:uniqueId val="{00000002-4BE2-4DF5-80E8-081004D5D1E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'efnahags og stjóðstr.'!$C$32:$H$32</c:f>
              <c:strCache>
                <c:ptCount val="6"/>
                <c:pt idx="0">
                  <c:v>Rauntölur 2022</c:v>
                </c:pt>
                <c:pt idx="1">
                  <c:v>Útkomuspá 2023</c:v>
                </c:pt>
                <c:pt idx="2">
                  <c:v>Áætlun 2024</c:v>
                </c:pt>
                <c:pt idx="3">
                  <c:v>Áætlun 2025</c:v>
                </c:pt>
                <c:pt idx="4">
                  <c:v>Áætlun 2026</c:v>
                </c:pt>
                <c:pt idx="5">
                  <c:v>Áætlun 2027</c:v>
                </c:pt>
              </c:strCache>
            </c:strRef>
          </c:cat>
          <c:val>
            <c:numRef>
              <c:f>'efnahags og stjóðstr.'!$C$34:$H$34</c:f>
              <c:numCache>
                <c:formatCode>0.0%</c:formatCode>
                <c:ptCount val="6"/>
                <c:pt idx="0" formatCode="0.00%">
                  <c:v>0.38300000000000001</c:v>
                </c:pt>
                <c:pt idx="1">
                  <c:v>0.51700000000000002</c:v>
                </c:pt>
                <c:pt idx="2">
                  <c:v>0.64700000000000002</c:v>
                </c:pt>
                <c:pt idx="3">
                  <c:v>0.72599999999999998</c:v>
                </c:pt>
                <c:pt idx="4">
                  <c:v>0.70199999999999996</c:v>
                </c:pt>
                <c:pt idx="5">
                  <c:v>0.70799999999999996</c:v>
                </c:pt>
              </c:numCache>
            </c:numRef>
          </c:val>
          <c:smooth val="0"/>
          <c:extLst>
            <c:ext xmlns:c16="http://schemas.microsoft.com/office/drawing/2014/chart" uri="{C3380CC4-5D6E-409C-BE32-E72D297353CC}">
              <c16:uniqueId val="{00000003-4BE2-4DF5-80E8-081004D5D1E5}"/>
            </c:ext>
          </c:extLst>
        </c:ser>
        <c:dLbls>
          <c:showLegendKey val="0"/>
          <c:showVal val="0"/>
          <c:showCatName val="0"/>
          <c:showSerName val="0"/>
          <c:showPercent val="0"/>
          <c:showBubbleSize val="0"/>
        </c:dLbls>
        <c:marker val="1"/>
        <c:smooth val="0"/>
        <c:axId val="291601328"/>
        <c:axId val="988720400"/>
      </c:lineChart>
      <c:catAx>
        <c:axId val="98871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8719568"/>
        <c:crosses val="autoZero"/>
        <c:auto val="1"/>
        <c:lblAlgn val="ctr"/>
        <c:lblOffset val="100"/>
        <c:noMultiLvlLbl val="0"/>
      </c:catAx>
      <c:valAx>
        <c:axId val="98871956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8719152"/>
        <c:crosses val="autoZero"/>
        <c:crossBetween val="between"/>
      </c:valAx>
      <c:valAx>
        <c:axId val="988720400"/>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601328"/>
        <c:crosses val="max"/>
        <c:crossBetween val="between"/>
      </c:valAx>
      <c:catAx>
        <c:axId val="291601328"/>
        <c:scaling>
          <c:orientation val="minMax"/>
        </c:scaling>
        <c:delete val="1"/>
        <c:axPos val="b"/>
        <c:numFmt formatCode="General" sourceLinked="1"/>
        <c:majorTickMark val="none"/>
        <c:minorTickMark val="none"/>
        <c:tickLblPos val="nextTo"/>
        <c:crossAx val="9887204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1" i="0" u="none" strike="noStrike" baseline="0">
                <a:solidFill>
                  <a:srgbClr val="000000"/>
                </a:solidFill>
                <a:latin typeface="Calibri"/>
                <a:ea typeface="Calibri"/>
                <a:cs typeface="Calibri"/>
              </a:defRPr>
            </a:pPr>
            <a:r>
              <a:rPr lang="is-IS"/>
              <a:t>Þróun áætlaðra stöðugilda eftir málaflokkum 2020-2024</a:t>
            </a:r>
          </a:p>
        </c:rich>
      </c:tx>
      <c:overlay val="0"/>
    </c:title>
    <c:autoTitleDeleted val="0"/>
    <c:plotArea>
      <c:layout>
        <c:manualLayout>
          <c:layoutTarget val="inner"/>
          <c:xMode val="edge"/>
          <c:yMode val="edge"/>
          <c:x val="0.19470667517911613"/>
          <c:y val="0.13614404918752745"/>
          <c:w val="0.71014459341230995"/>
          <c:h val="0.54208794089532952"/>
        </c:manualLayout>
      </c:layout>
      <c:barChart>
        <c:barDir val="bar"/>
        <c:grouping val="clustered"/>
        <c:varyColors val="0"/>
        <c:ser>
          <c:idx val="0"/>
          <c:order val="0"/>
          <c:tx>
            <c:strRef>
              <c:f>'Þróunn stöðugilda'!$A$6</c:f>
              <c:strCache>
                <c:ptCount val="1"/>
                <c:pt idx="0">
                  <c:v>2020</c:v>
                </c:pt>
              </c:strCache>
            </c:strRef>
          </c:tx>
          <c:spPr>
            <a:solidFill>
              <a:srgbClr val="4472C4"/>
            </a:solidFill>
            <a:ln w="25400">
              <a:noFill/>
            </a:ln>
          </c:spPr>
          <c:invertIfNegative val="0"/>
          <c:dLbls>
            <c:spPr>
              <a:noFill/>
              <a:ln w="25400">
                <a:noFill/>
              </a:ln>
            </c:spPr>
            <c:txPr>
              <a:bodyPr wrap="square" lIns="38100" tIns="19050" rIns="38100" bIns="19050" anchor="ctr">
                <a:spAutoFit/>
              </a:bodyPr>
              <a:lstStyle/>
              <a:p>
                <a:pPr>
                  <a:defRPr sz="900" b="0" i="0" u="none" strike="noStrike" baseline="0">
                    <a:solidFill>
                      <a:srgbClr val="333333"/>
                    </a:solidFill>
                    <a:latin typeface="Calibri"/>
                    <a:ea typeface="Calibri"/>
                    <a:cs typeface="Calibri"/>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'Þróunn stöðugilda'!$B$5:$G$5</c:f>
              <c:strCache>
                <c:ptCount val="6"/>
                <c:pt idx="0">
                  <c:v>Skóla- og frístundasvið</c:v>
                </c:pt>
                <c:pt idx="1">
                  <c:v>Velferðar- og mannréttindasvið</c:v>
                </c:pt>
                <c:pt idx="2">
                  <c:v>Skipulags- og umhverfissvið</c:v>
                </c:pt>
                <c:pt idx="3">
                  <c:v>Sameiginlegur kostnaður </c:v>
                </c:pt>
                <c:pt idx="4">
                  <c:v>Menningar- og safnamál</c:v>
                </c:pt>
                <c:pt idx="5">
                  <c:v>Atvinnu- og ferðamál</c:v>
                </c:pt>
              </c:strCache>
            </c:strRef>
          </c:cat>
          <c:val>
            <c:numRef>
              <c:f>'Þróunn stöðugilda'!$B$6:$G$6</c:f>
              <c:numCache>
                <c:formatCode>0.0</c:formatCode>
                <c:ptCount val="6"/>
                <c:pt idx="0">
                  <c:v>345.8</c:v>
                </c:pt>
                <c:pt idx="1">
                  <c:v>81</c:v>
                </c:pt>
                <c:pt idx="2">
                  <c:v>20.87</c:v>
                </c:pt>
                <c:pt idx="3">
                  <c:v>18.5</c:v>
                </c:pt>
                <c:pt idx="4">
                  <c:v>9.6</c:v>
                </c:pt>
                <c:pt idx="5">
                  <c:v>1.4</c:v>
                </c:pt>
              </c:numCache>
            </c:numRef>
          </c:val>
          <c:extLst>
            <c:ext xmlns:c16="http://schemas.microsoft.com/office/drawing/2014/chart" uri="{C3380CC4-5D6E-409C-BE32-E72D297353CC}">
              <c16:uniqueId val="{00000000-BEA7-459D-AF0F-535C5CF58392}"/>
            </c:ext>
          </c:extLst>
        </c:ser>
        <c:ser>
          <c:idx val="1"/>
          <c:order val="1"/>
          <c:tx>
            <c:strRef>
              <c:f>'Þróunn stöðugilda'!$A$7</c:f>
              <c:strCache>
                <c:ptCount val="1"/>
                <c:pt idx="0">
                  <c:v>2021</c:v>
                </c:pt>
              </c:strCache>
            </c:strRef>
          </c:tx>
          <c:spPr>
            <a:solidFill>
              <a:srgbClr val="ED7D31"/>
            </a:solidFill>
            <a:ln w="25400">
              <a:noFill/>
            </a:ln>
          </c:spPr>
          <c:invertIfNegative val="0"/>
          <c:dLbls>
            <c:spPr>
              <a:noFill/>
              <a:ln w="25400">
                <a:noFill/>
              </a:ln>
            </c:spPr>
            <c:txPr>
              <a:bodyPr wrap="square" lIns="38100" tIns="19050" rIns="38100" bIns="19050" anchor="ctr">
                <a:spAutoFit/>
              </a:bodyPr>
              <a:lstStyle/>
              <a:p>
                <a:pPr>
                  <a:defRPr sz="900" b="0" i="0" u="none" strike="noStrike" baseline="0">
                    <a:solidFill>
                      <a:srgbClr val="333333"/>
                    </a:solidFill>
                    <a:latin typeface="Calibri"/>
                    <a:ea typeface="Calibri"/>
                    <a:cs typeface="Calibri"/>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'Þróunn stöðugilda'!$B$5:$G$5</c:f>
              <c:strCache>
                <c:ptCount val="6"/>
                <c:pt idx="0">
                  <c:v>Skóla- og frístundasvið</c:v>
                </c:pt>
                <c:pt idx="1">
                  <c:v>Velferðar- og mannréttindasvið</c:v>
                </c:pt>
                <c:pt idx="2">
                  <c:v>Skipulags- og umhverfissvið</c:v>
                </c:pt>
                <c:pt idx="3">
                  <c:v>Sameiginlegur kostnaður </c:v>
                </c:pt>
                <c:pt idx="4">
                  <c:v>Menningar- og safnamál</c:v>
                </c:pt>
                <c:pt idx="5">
                  <c:v>Atvinnu- og ferðamál</c:v>
                </c:pt>
              </c:strCache>
            </c:strRef>
          </c:cat>
          <c:val>
            <c:numRef>
              <c:f>'Þróunn stöðugilda'!$B$7:$G$7</c:f>
              <c:numCache>
                <c:formatCode>0.0</c:formatCode>
                <c:ptCount val="6"/>
                <c:pt idx="0">
                  <c:v>355.3</c:v>
                </c:pt>
                <c:pt idx="1">
                  <c:v>92.6</c:v>
                </c:pt>
                <c:pt idx="2">
                  <c:v>20.100000000000001</c:v>
                </c:pt>
                <c:pt idx="3">
                  <c:v>20.100000000000001</c:v>
                </c:pt>
                <c:pt idx="4">
                  <c:v>9.1999999999999993</c:v>
                </c:pt>
                <c:pt idx="5">
                  <c:v>0.3</c:v>
                </c:pt>
              </c:numCache>
            </c:numRef>
          </c:val>
          <c:extLst>
            <c:ext xmlns:c16="http://schemas.microsoft.com/office/drawing/2014/chart" uri="{C3380CC4-5D6E-409C-BE32-E72D297353CC}">
              <c16:uniqueId val="{00000001-BEA7-459D-AF0F-535C5CF58392}"/>
            </c:ext>
          </c:extLst>
        </c:ser>
        <c:ser>
          <c:idx val="2"/>
          <c:order val="2"/>
          <c:tx>
            <c:strRef>
              <c:f>'Þróunn stöðugilda'!$A$8</c:f>
              <c:strCache>
                <c:ptCount val="1"/>
                <c:pt idx="0">
                  <c:v>2022</c:v>
                </c:pt>
              </c:strCache>
            </c:strRef>
          </c:tx>
          <c:spPr>
            <a:solidFill>
              <a:srgbClr val="A5A5A5"/>
            </a:solidFill>
            <a:ln w="25400">
              <a:noFill/>
            </a:ln>
          </c:spPr>
          <c:invertIfNegative val="0"/>
          <c:dLbls>
            <c:spPr>
              <a:noFill/>
              <a:ln w="25400">
                <a:noFill/>
              </a:ln>
            </c:spPr>
            <c:txPr>
              <a:bodyPr wrap="square" lIns="38100" tIns="19050" rIns="38100" bIns="19050" anchor="ctr">
                <a:spAutoFit/>
              </a:bodyPr>
              <a:lstStyle/>
              <a:p>
                <a:pPr>
                  <a:defRPr sz="900" b="0" i="0" u="none" strike="noStrike" baseline="0">
                    <a:solidFill>
                      <a:srgbClr val="333333"/>
                    </a:solidFill>
                    <a:latin typeface="Calibri"/>
                    <a:ea typeface="Calibri"/>
                    <a:cs typeface="Calibri"/>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'Þróunn stöðugilda'!$B$5:$G$5</c:f>
              <c:strCache>
                <c:ptCount val="6"/>
                <c:pt idx="0">
                  <c:v>Skóla- og frístundasvið</c:v>
                </c:pt>
                <c:pt idx="1">
                  <c:v>Velferðar- og mannréttindasvið</c:v>
                </c:pt>
                <c:pt idx="2">
                  <c:v>Skipulags- og umhverfissvið</c:v>
                </c:pt>
                <c:pt idx="3">
                  <c:v>Sameiginlegur kostnaður </c:v>
                </c:pt>
                <c:pt idx="4">
                  <c:v>Menningar- og safnamál</c:v>
                </c:pt>
                <c:pt idx="5">
                  <c:v>Atvinnu- og ferðamál</c:v>
                </c:pt>
              </c:strCache>
            </c:strRef>
          </c:cat>
          <c:val>
            <c:numRef>
              <c:f>'Þróunn stöðugilda'!$B$8:$G$8</c:f>
              <c:numCache>
                <c:formatCode>0.0</c:formatCode>
                <c:ptCount val="6"/>
                <c:pt idx="0">
                  <c:v>364.8</c:v>
                </c:pt>
                <c:pt idx="1">
                  <c:v>98.9</c:v>
                </c:pt>
                <c:pt idx="2">
                  <c:v>18.399999999999999</c:v>
                </c:pt>
                <c:pt idx="3">
                  <c:v>18.600000000000001</c:v>
                </c:pt>
                <c:pt idx="4">
                  <c:v>9.6999999999999993</c:v>
                </c:pt>
                <c:pt idx="5">
                  <c:v>0.5</c:v>
                </c:pt>
              </c:numCache>
            </c:numRef>
          </c:val>
          <c:extLst>
            <c:ext xmlns:c16="http://schemas.microsoft.com/office/drawing/2014/chart" uri="{C3380CC4-5D6E-409C-BE32-E72D297353CC}">
              <c16:uniqueId val="{00000002-BEA7-459D-AF0F-535C5CF58392}"/>
            </c:ext>
          </c:extLst>
        </c:ser>
        <c:ser>
          <c:idx val="3"/>
          <c:order val="3"/>
          <c:tx>
            <c:strRef>
              <c:f>'Þróunn stöðugilda'!$A$9</c:f>
              <c:strCache>
                <c:ptCount val="1"/>
                <c:pt idx="0">
                  <c:v>2023</c:v>
                </c:pt>
              </c:strCache>
            </c:strRef>
          </c:tx>
          <c:spPr>
            <a:solidFill>
              <a:srgbClr val="FFC000"/>
            </a:solidFill>
            <a:ln w="25400">
              <a:noFill/>
            </a:ln>
          </c:spPr>
          <c:invertIfNegative val="0"/>
          <c:dLbls>
            <c:spPr>
              <a:noFill/>
              <a:ln w="25400">
                <a:noFill/>
              </a:ln>
            </c:spPr>
            <c:txPr>
              <a:bodyPr wrap="square" lIns="38100" tIns="19050" rIns="38100" bIns="19050" anchor="ctr">
                <a:spAutoFit/>
              </a:bodyPr>
              <a:lstStyle/>
              <a:p>
                <a:pPr>
                  <a:defRPr sz="900" b="0" i="0" u="none" strike="noStrike" baseline="0">
                    <a:solidFill>
                      <a:srgbClr val="333333"/>
                    </a:solidFill>
                    <a:latin typeface="Calibri"/>
                    <a:ea typeface="Calibri"/>
                    <a:cs typeface="Calibri"/>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'Þróunn stöðugilda'!$B$5:$G$5</c:f>
              <c:strCache>
                <c:ptCount val="6"/>
                <c:pt idx="0">
                  <c:v>Skóla- og frístundasvið</c:v>
                </c:pt>
                <c:pt idx="1">
                  <c:v>Velferðar- og mannréttindasvið</c:v>
                </c:pt>
                <c:pt idx="2">
                  <c:v>Skipulags- og umhverfissvið</c:v>
                </c:pt>
                <c:pt idx="3">
                  <c:v>Sameiginlegur kostnaður </c:v>
                </c:pt>
                <c:pt idx="4">
                  <c:v>Menningar- og safnamál</c:v>
                </c:pt>
                <c:pt idx="5">
                  <c:v>Atvinnu- og ferðamál</c:v>
                </c:pt>
              </c:strCache>
            </c:strRef>
          </c:cat>
          <c:val>
            <c:numRef>
              <c:f>'Þróunn stöðugilda'!$B$9:$G$9</c:f>
              <c:numCache>
                <c:formatCode>0.0</c:formatCode>
                <c:ptCount val="6"/>
                <c:pt idx="0">
                  <c:v>383.8</c:v>
                </c:pt>
                <c:pt idx="1">
                  <c:v>109.75999999999999</c:v>
                </c:pt>
                <c:pt idx="2">
                  <c:v>18.580000000000002</c:v>
                </c:pt>
                <c:pt idx="3">
                  <c:v>18.559999999999999</c:v>
                </c:pt>
                <c:pt idx="4">
                  <c:v>10.36</c:v>
                </c:pt>
                <c:pt idx="5">
                  <c:v>0.65</c:v>
                </c:pt>
              </c:numCache>
            </c:numRef>
          </c:val>
          <c:extLst>
            <c:ext xmlns:c16="http://schemas.microsoft.com/office/drawing/2014/chart" uri="{C3380CC4-5D6E-409C-BE32-E72D297353CC}">
              <c16:uniqueId val="{00000003-BEA7-459D-AF0F-535C5CF58392}"/>
            </c:ext>
          </c:extLst>
        </c:ser>
        <c:ser>
          <c:idx val="4"/>
          <c:order val="4"/>
          <c:tx>
            <c:strRef>
              <c:f>'Þróunn stöðugilda'!$A$10</c:f>
              <c:strCache>
                <c:ptCount val="1"/>
                <c:pt idx="0">
                  <c:v>2024</c:v>
                </c:pt>
              </c:strCache>
            </c:strRef>
          </c:tx>
          <c:spPr>
            <a:solidFill>
              <a:srgbClr val="5B9BD5"/>
            </a:solidFill>
            <a:ln w="25400">
              <a:noFill/>
            </a:ln>
          </c:spPr>
          <c:invertIfNegative val="0"/>
          <c:dLbls>
            <c:spPr>
              <a:noFill/>
              <a:ln w="25400">
                <a:noFill/>
              </a:ln>
            </c:spPr>
            <c:txPr>
              <a:bodyPr wrap="square" lIns="38100" tIns="19050" rIns="38100" bIns="19050" anchor="ctr">
                <a:spAutoFit/>
              </a:bodyPr>
              <a:lstStyle/>
              <a:p>
                <a:pPr>
                  <a:defRPr sz="900" b="0" i="0" u="none" strike="noStrike" baseline="0">
                    <a:solidFill>
                      <a:srgbClr val="333333"/>
                    </a:solidFill>
                    <a:latin typeface="Calibri"/>
                    <a:ea typeface="Calibri"/>
                    <a:cs typeface="Calibri"/>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'Þróunn stöðugilda'!$B$5:$G$5</c:f>
              <c:strCache>
                <c:ptCount val="6"/>
                <c:pt idx="0">
                  <c:v>Skóla- og frístundasvið</c:v>
                </c:pt>
                <c:pt idx="1">
                  <c:v>Velferðar- og mannréttindasvið</c:v>
                </c:pt>
                <c:pt idx="2">
                  <c:v>Skipulags- og umhverfissvið</c:v>
                </c:pt>
                <c:pt idx="3">
                  <c:v>Sameiginlegur kostnaður </c:v>
                </c:pt>
                <c:pt idx="4">
                  <c:v>Menningar- og safnamál</c:v>
                </c:pt>
                <c:pt idx="5">
                  <c:v>Atvinnu- og ferðamál</c:v>
                </c:pt>
              </c:strCache>
            </c:strRef>
          </c:cat>
          <c:val>
            <c:numRef>
              <c:f>'Þróunn stöðugilda'!$B$10:$G$10</c:f>
              <c:numCache>
                <c:formatCode>0.0</c:formatCode>
                <c:ptCount val="6"/>
                <c:pt idx="0">
                  <c:v>393.7</c:v>
                </c:pt>
                <c:pt idx="1">
                  <c:v>116.2</c:v>
                </c:pt>
                <c:pt idx="2">
                  <c:v>18.689999999999998</c:v>
                </c:pt>
                <c:pt idx="3">
                  <c:v>20.58</c:v>
                </c:pt>
                <c:pt idx="4">
                  <c:v>9.92</c:v>
                </c:pt>
                <c:pt idx="5">
                  <c:v>1.05</c:v>
                </c:pt>
              </c:numCache>
            </c:numRef>
          </c:val>
          <c:extLst>
            <c:ext xmlns:c16="http://schemas.microsoft.com/office/drawing/2014/chart" uri="{C3380CC4-5D6E-409C-BE32-E72D297353CC}">
              <c16:uniqueId val="{00000004-BEA7-459D-AF0F-535C5CF58392}"/>
            </c:ext>
          </c:extLst>
        </c:ser>
        <c:dLbls>
          <c:showLegendKey val="0"/>
          <c:showVal val="0"/>
          <c:showCatName val="0"/>
          <c:showSerName val="0"/>
          <c:showPercent val="0"/>
          <c:showBubbleSize val="0"/>
        </c:dLbls>
        <c:gapWidth val="150"/>
        <c:axId val="99033440"/>
        <c:axId val="1"/>
      </c:barChart>
      <c:catAx>
        <c:axId val="99033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ln w="6350">
            <a:noFill/>
          </a:ln>
        </c:spPr>
        <c:txPr>
          <a:bodyPr rot="0" vert="horz"/>
          <a:lstStyle/>
          <a:p>
            <a:pPr>
              <a:defRPr sz="900" b="0" i="0" u="none" strike="noStrike" baseline="0">
                <a:solidFill>
                  <a:srgbClr val="333333"/>
                </a:solidFill>
                <a:latin typeface="Calibri"/>
                <a:ea typeface="Calibri"/>
                <a:cs typeface="Calibri"/>
              </a:defRPr>
            </a:pPr>
            <a:endParaRPr lang="en-US"/>
          </a:p>
        </c:txPr>
        <c:crossAx val="990334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a:lstStyle/>
          <a:p>
            <a:pPr rtl="0">
              <a:defRPr sz="900" b="0" i="0" u="none" strike="noStrike" baseline="0">
                <a:solidFill>
                  <a:srgbClr val="333333"/>
                </a:solidFill>
                <a:latin typeface="Calibri"/>
                <a:ea typeface="Calibri"/>
                <a:cs typeface="Calibri"/>
              </a:defRPr>
            </a:pPr>
            <a:endParaRPr lang="en-US"/>
          </a:p>
        </c:txPr>
      </c:dTable>
      <c:spPr>
        <a:noFill/>
        <a:ln w="25400">
          <a:noFill/>
        </a:ln>
      </c:spPr>
    </c:plotArea>
    <c:legend>
      <c:legendPos val="r"/>
      <c:layout>
        <c:manualLayout>
          <c:xMode val="edge"/>
          <c:yMode val="edge"/>
          <c:x val="0.37360064338266952"/>
          <c:y val="0.94808297921820328"/>
          <c:w val="0.31942290657793193"/>
          <c:h val="4.0585743973381987E-2"/>
        </c:manualLayout>
      </c:layout>
      <c:overlay val="0"/>
      <c:spPr>
        <a:noFill/>
        <a:ln w="25400">
          <a:noFill/>
        </a:ln>
      </c:spPr>
      <c:txPr>
        <a:bodyPr/>
        <a:lstStyle/>
        <a:p>
          <a:pPr>
            <a:defRPr sz="825" b="0" i="0" u="none" strike="noStrike" baseline="0">
              <a:solidFill>
                <a:srgbClr val="333333"/>
              </a:solidFill>
              <a:latin typeface="Calibri"/>
              <a:ea typeface="Calibri"/>
              <a:cs typeface="Calibri"/>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2017-2027</a:t>
            </a:r>
          </a:p>
        </c:rich>
      </c:tx>
      <c:layout>
        <c:manualLayout>
          <c:xMode val="edge"/>
          <c:yMode val="edge"/>
          <c:x val="0.42744831210758966"/>
          <c:y val="1.685629780485875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'rekstrarjöfn og skuldaviðm'!$B$9</c:f>
              <c:strCache>
                <c:ptCount val="1"/>
                <c:pt idx="0">
                  <c:v>Rekstrarjöfnuður</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'rekstrarjöfn og skuldaviðm'!$C$3:$M$3</c:f>
              <c:strCache>
                <c:ptCount val="11"/>
                <c:pt idx="0">
                  <c:v>2017</c:v>
                </c:pt>
                <c:pt idx="1">
                  <c:v>2018</c:v>
                </c:pt>
                <c:pt idx="2">
                  <c:v>2019</c:v>
                </c:pt>
                <c:pt idx="3">
                  <c:v>2020</c:v>
                </c:pt>
                <c:pt idx="4">
                  <c:v>2021</c:v>
                </c:pt>
                <c:pt idx="5">
                  <c:v>2022</c:v>
                </c:pt>
                <c:pt idx="6">
                  <c:v>2023 Á</c:v>
                </c:pt>
                <c:pt idx="7">
                  <c:v>2024 Á</c:v>
                </c:pt>
                <c:pt idx="8">
                  <c:v>2025 Á</c:v>
                </c:pt>
                <c:pt idx="9">
                  <c:v>2026 Á</c:v>
                </c:pt>
                <c:pt idx="10">
                  <c:v>2027 Á</c:v>
                </c:pt>
              </c:strCache>
            </c:strRef>
          </c:cat>
          <c:val>
            <c:numRef>
              <c:f>'rekstrarjöfn og skuldaviðm'!$C$9:$M$9</c:f>
              <c:numCache>
                <c:formatCode>_(* #,##0_);_(* \(#,##0\);_(* "-"_);_(@_)</c:formatCode>
                <c:ptCount val="11"/>
                <c:pt idx="0">
                  <c:v>568874</c:v>
                </c:pt>
                <c:pt idx="1">
                  <c:v>1183060</c:v>
                </c:pt>
                <c:pt idx="2">
                  <c:v>2081000</c:v>
                </c:pt>
                <c:pt idx="3">
                  <c:v>1493201</c:v>
                </c:pt>
                <c:pt idx="4">
                  <c:v>1367090</c:v>
                </c:pt>
                <c:pt idx="5">
                  <c:v>610215</c:v>
                </c:pt>
                <c:pt idx="6">
                  <c:v>625606</c:v>
                </c:pt>
                <c:pt idx="7">
                  <c:v>149481</c:v>
                </c:pt>
                <c:pt idx="8">
                  <c:v>364001</c:v>
                </c:pt>
                <c:pt idx="9">
                  <c:v>284951</c:v>
                </c:pt>
                <c:pt idx="10">
                  <c:v>263999</c:v>
                </c:pt>
              </c:numCache>
            </c:numRef>
          </c:val>
          <c:extLst>
            <c:ext xmlns:c16="http://schemas.microsoft.com/office/drawing/2014/chart" uri="{C3380CC4-5D6E-409C-BE32-E72D297353CC}">
              <c16:uniqueId val="{00000000-2A99-4F18-AD86-CDCC7F9415C6}"/>
            </c:ext>
          </c:extLst>
        </c:ser>
        <c:dLbls>
          <c:showLegendKey val="0"/>
          <c:showVal val="0"/>
          <c:showCatName val="0"/>
          <c:showSerName val="0"/>
          <c:showPercent val="0"/>
          <c:showBubbleSize val="0"/>
        </c:dLbls>
        <c:gapWidth val="219"/>
        <c:axId val="987535696"/>
        <c:axId val="987526960"/>
      </c:barChart>
      <c:lineChart>
        <c:grouping val="standard"/>
        <c:varyColors val="0"/>
        <c:ser>
          <c:idx val="0"/>
          <c:order val="0"/>
          <c:tx>
            <c:strRef>
              <c:f>'rekstrarjöfn og skuldaviðm'!$B$8</c:f>
              <c:strCache>
                <c:ptCount val="1"/>
                <c:pt idx="0">
                  <c:v>Skuldaviðmið</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'rekstrarjöfn og skuldaviðm'!$C$3:$M$3</c:f>
              <c:strCache>
                <c:ptCount val="11"/>
                <c:pt idx="0">
                  <c:v>2017</c:v>
                </c:pt>
                <c:pt idx="1">
                  <c:v>2018</c:v>
                </c:pt>
                <c:pt idx="2">
                  <c:v>2019</c:v>
                </c:pt>
                <c:pt idx="3">
                  <c:v>2020</c:v>
                </c:pt>
                <c:pt idx="4">
                  <c:v>2021</c:v>
                </c:pt>
                <c:pt idx="5">
                  <c:v>2022</c:v>
                </c:pt>
                <c:pt idx="6">
                  <c:v>2023 Á</c:v>
                </c:pt>
                <c:pt idx="7">
                  <c:v>2024 Á</c:v>
                </c:pt>
                <c:pt idx="8">
                  <c:v>2025 Á</c:v>
                </c:pt>
                <c:pt idx="9">
                  <c:v>2026 Á</c:v>
                </c:pt>
                <c:pt idx="10">
                  <c:v>2027 Á</c:v>
                </c:pt>
              </c:strCache>
            </c:strRef>
          </c:cat>
          <c:val>
            <c:numRef>
              <c:f>'rekstrarjöfn og skuldaviðm'!$C$8:$M$8</c:f>
              <c:numCache>
                <c:formatCode>0%</c:formatCode>
                <c:ptCount val="11"/>
                <c:pt idx="0">
                  <c:v>0.61</c:v>
                </c:pt>
                <c:pt idx="1">
                  <c:v>0.26</c:v>
                </c:pt>
                <c:pt idx="2">
                  <c:v>0.26</c:v>
                </c:pt>
                <c:pt idx="3">
                  <c:v>0.24299999999999999</c:v>
                </c:pt>
                <c:pt idx="4">
                  <c:v>0.19700000000000001</c:v>
                </c:pt>
                <c:pt idx="5">
                  <c:v>0.38300000000000001</c:v>
                </c:pt>
                <c:pt idx="6">
                  <c:v>0.51700000000000002</c:v>
                </c:pt>
                <c:pt idx="7">
                  <c:v>0.64700000000000002</c:v>
                </c:pt>
                <c:pt idx="8">
                  <c:v>0.72599999999999998</c:v>
                </c:pt>
                <c:pt idx="9">
                  <c:v>0.70199999999999996</c:v>
                </c:pt>
                <c:pt idx="10">
                  <c:v>0.70799999999999996</c:v>
                </c:pt>
              </c:numCache>
            </c:numRef>
          </c:val>
          <c:smooth val="0"/>
          <c:extLst>
            <c:ext xmlns:c16="http://schemas.microsoft.com/office/drawing/2014/chart" uri="{C3380CC4-5D6E-409C-BE32-E72D297353CC}">
              <c16:uniqueId val="{00000001-2A99-4F18-AD86-CDCC7F9415C6}"/>
            </c:ext>
          </c:extLst>
        </c:ser>
        <c:dLbls>
          <c:showLegendKey val="0"/>
          <c:showVal val="0"/>
          <c:showCatName val="0"/>
          <c:showSerName val="0"/>
          <c:showPercent val="0"/>
          <c:showBubbleSize val="0"/>
        </c:dLbls>
        <c:marker val="1"/>
        <c:smooth val="0"/>
        <c:axId val="987529872"/>
        <c:axId val="987529040"/>
      </c:lineChart>
      <c:catAx>
        <c:axId val="98753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7526960"/>
        <c:crosses val="autoZero"/>
        <c:auto val="1"/>
        <c:lblAlgn val="ctr"/>
        <c:lblOffset val="100"/>
        <c:noMultiLvlLbl val="0"/>
      </c:catAx>
      <c:valAx>
        <c:axId val="98752696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7535696"/>
        <c:crosses val="autoZero"/>
        <c:crossBetween val="between"/>
      </c:valAx>
      <c:valAx>
        <c:axId val="98752904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7529872"/>
        <c:crosses val="max"/>
        <c:crossBetween val="between"/>
      </c:valAx>
      <c:catAx>
        <c:axId val="987529872"/>
        <c:scaling>
          <c:orientation val="minMax"/>
        </c:scaling>
        <c:delete val="1"/>
        <c:axPos val="b"/>
        <c:numFmt formatCode="General" sourceLinked="1"/>
        <c:majorTickMark val="out"/>
        <c:minorTickMark val="none"/>
        <c:tickLblPos val="nextTo"/>
        <c:crossAx val="9875290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Lykiltölur</a:t>
            </a:r>
          </a:p>
        </c:rich>
      </c:tx>
      <c:layout>
        <c:manualLayout>
          <c:xMode val="edge"/>
          <c:yMode val="edge"/>
          <c:x val="0.40735137222560397"/>
          <c:y val="3.027722133781213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lykiltölur!$C$3</c:f>
              <c:strCache>
                <c:ptCount val="1"/>
                <c:pt idx="0">
                  <c:v>Rauntölur 2022</c:v>
                </c:pt>
              </c:strCache>
            </c:strRef>
          </c:tx>
          <c:spPr>
            <a:solidFill>
              <a:schemeClr val="accent1"/>
            </a:solidFill>
            <a:ln>
              <a:noFill/>
            </a:ln>
            <a:effectLst/>
          </c:spPr>
          <c:invertIfNegative val="0"/>
          <c:dLbls>
            <c:spPr>
              <a:noFill/>
              <a:ln>
                <a:noFill/>
              </a:ln>
              <a:effectLst/>
            </c:spPr>
            <c:txPr>
              <a:bodyPr rot="-372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lykiltölur!$B$4:$B$7</c:f>
              <c:strCache>
                <c:ptCount val="4"/>
                <c:pt idx="0">
                  <c:v>Eiginfjárhlutfall</c:v>
                </c:pt>
                <c:pt idx="1">
                  <c:v>EBITDA framlegð</c:v>
                </c:pt>
                <c:pt idx="2">
                  <c:v>Veltufé frá rekstri</c:v>
                </c:pt>
                <c:pt idx="3">
                  <c:v>Veltufjárhlutfall</c:v>
                </c:pt>
              </c:strCache>
            </c:strRef>
          </c:cat>
          <c:val>
            <c:numRef>
              <c:f>lykiltölur!$C$4:$C$7</c:f>
              <c:numCache>
                <c:formatCode>0.00%</c:formatCode>
                <c:ptCount val="4"/>
                <c:pt idx="0" formatCode="0%">
                  <c:v>0.59599999999999997</c:v>
                </c:pt>
                <c:pt idx="1">
                  <c:v>-1.2999999999999999E-2</c:v>
                </c:pt>
                <c:pt idx="2" formatCode="0.0%">
                  <c:v>8.1000000000000003E-2</c:v>
                </c:pt>
                <c:pt idx="3" formatCode="General">
                  <c:v>0.98</c:v>
                </c:pt>
              </c:numCache>
            </c:numRef>
          </c:val>
          <c:extLst>
            <c:ext xmlns:c16="http://schemas.microsoft.com/office/drawing/2014/chart" uri="{C3380CC4-5D6E-409C-BE32-E72D297353CC}">
              <c16:uniqueId val="{00000000-7A1E-4D80-BE20-0FC71736EF80}"/>
            </c:ext>
          </c:extLst>
        </c:ser>
        <c:ser>
          <c:idx val="1"/>
          <c:order val="1"/>
          <c:tx>
            <c:strRef>
              <c:f>lykiltölur!$D$3</c:f>
              <c:strCache>
                <c:ptCount val="1"/>
                <c:pt idx="0">
                  <c:v>Útkomuspá 2023</c:v>
                </c:pt>
              </c:strCache>
            </c:strRef>
          </c:tx>
          <c:spPr>
            <a:solidFill>
              <a:schemeClr val="accent2"/>
            </a:solidFill>
            <a:ln>
              <a:noFill/>
            </a:ln>
            <a:effectLst/>
          </c:spPr>
          <c:invertIfNegative val="0"/>
          <c:dLbls>
            <c:spPr>
              <a:noFill/>
              <a:ln>
                <a:noFill/>
              </a:ln>
              <a:effectLst/>
            </c:spPr>
            <c:txPr>
              <a:bodyPr rot="-348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lykiltölur!$B$4:$B$7</c:f>
              <c:strCache>
                <c:ptCount val="4"/>
                <c:pt idx="0">
                  <c:v>Eiginfjárhlutfall</c:v>
                </c:pt>
                <c:pt idx="1">
                  <c:v>EBITDA framlegð</c:v>
                </c:pt>
                <c:pt idx="2">
                  <c:v>Veltufé frá rekstri</c:v>
                </c:pt>
                <c:pt idx="3">
                  <c:v>Veltufjárhlutfall</c:v>
                </c:pt>
              </c:strCache>
            </c:strRef>
          </c:cat>
          <c:val>
            <c:numRef>
              <c:f>lykiltölur!$D$4:$D$7</c:f>
              <c:numCache>
                <c:formatCode>0.00%</c:formatCode>
                <c:ptCount val="4"/>
                <c:pt idx="0" formatCode="0%">
                  <c:v>0.51100000000000001</c:v>
                </c:pt>
                <c:pt idx="1">
                  <c:v>2.3E-2</c:v>
                </c:pt>
                <c:pt idx="2" formatCode="0.0%">
                  <c:v>0.1</c:v>
                </c:pt>
                <c:pt idx="3" formatCode="General">
                  <c:v>0.65</c:v>
                </c:pt>
              </c:numCache>
            </c:numRef>
          </c:val>
          <c:extLst>
            <c:ext xmlns:c16="http://schemas.microsoft.com/office/drawing/2014/chart" uri="{C3380CC4-5D6E-409C-BE32-E72D297353CC}">
              <c16:uniqueId val="{00000001-7A1E-4D80-BE20-0FC71736EF80}"/>
            </c:ext>
          </c:extLst>
        </c:ser>
        <c:ser>
          <c:idx val="2"/>
          <c:order val="2"/>
          <c:tx>
            <c:strRef>
              <c:f>lykiltölur!$E$3</c:f>
              <c:strCache>
                <c:ptCount val="1"/>
                <c:pt idx="0">
                  <c:v>Áætlun 2024</c:v>
                </c:pt>
              </c:strCache>
            </c:strRef>
          </c:tx>
          <c:spPr>
            <a:solidFill>
              <a:schemeClr val="accent3"/>
            </a:solidFill>
            <a:ln>
              <a:noFill/>
            </a:ln>
            <a:effectLst/>
          </c:spPr>
          <c:invertIfNegative val="0"/>
          <c:dLbls>
            <c:spPr>
              <a:noFill/>
              <a:ln>
                <a:noFill/>
              </a:ln>
              <a:effectLst/>
            </c:spPr>
            <c:txPr>
              <a:bodyPr rot="-354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lykiltölur!$B$4:$B$7</c:f>
              <c:strCache>
                <c:ptCount val="4"/>
                <c:pt idx="0">
                  <c:v>Eiginfjárhlutfall</c:v>
                </c:pt>
                <c:pt idx="1">
                  <c:v>EBITDA framlegð</c:v>
                </c:pt>
                <c:pt idx="2">
                  <c:v>Veltufé frá rekstri</c:v>
                </c:pt>
                <c:pt idx="3">
                  <c:v>Veltufjárhlutfall</c:v>
                </c:pt>
              </c:strCache>
            </c:strRef>
          </c:cat>
          <c:val>
            <c:numRef>
              <c:f>lykiltölur!$E$4:$E$7</c:f>
              <c:numCache>
                <c:formatCode>0.00%</c:formatCode>
                <c:ptCount val="4"/>
                <c:pt idx="0" formatCode="0%">
                  <c:v>0.49</c:v>
                </c:pt>
                <c:pt idx="1">
                  <c:v>3.9E-2</c:v>
                </c:pt>
                <c:pt idx="2" formatCode="0.0%">
                  <c:v>8.5000000000000006E-2</c:v>
                </c:pt>
                <c:pt idx="3" formatCode="General">
                  <c:v>1.0900000000000001</c:v>
                </c:pt>
              </c:numCache>
            </c:numRef>
          </c:val>
          <c:extLst>
            <c:ext xmlns:c16="http://schemas.microsoft.com/office/drawing/2014/chart" uri="{C3380CC4-5D6E-409C-BE32-E72D297353CC}">
              <c16:uniqueId val="{00000002-7A1E-4D80-BE20-0FC71736EF80}"/>
            </c:ext>
          </c:extLst>
        </c:ser>
        <c:ser>
          <c:idx val="3"/>
          <c:order val="3"/>
          <c:tx>
            <c:strRef>
              <c:f>lykiltölur!$F$3</c:f>
              <c:strCache>
                <c:ptCount val="1"/>
                <c:pt idx="0">
                  <c:v>Áætlun 2025</c:v>
                </c:pt>
              </c:strCache>
            </c:strRef>
          </c:tx>
          <c:spPr>
            <a:solidFill>
              <a:schemeClr val="accent4"/>
            </a:solidFill>
            <a:ln>
              <a:noFill/>
            </a:ln>
            <a:effectLst/>
          </c:spPr>
          <c:invertIfNegative val="0"/>
          <c:dLbls>
            <c:spPr>
              <a:noFill/>
              <a:ln>
                <a:noFill/>
              </a:ln>
              <a:effectLst/>
            </c:spPr>
            <c:txPr>
              <a:bodyPr rot="-342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lykiltölur!$B$4:$B$7</c:f>
              <c:strCache>
                <c:ptCount val="4"/>
                <c:pt idx="0">
                  <c:v>Eiginfjárhlutfall</c:v>
                </c:pt>
                <c:pt idx="1">
                  <c:v>EBITDA framlegð</c:v>
                </c:pt>
                <c:pt idx="2">
                  <c:v>Veltufé frá rekstri</c:v>
                </c:pt>
                <c:pt idx="3">
                  <c:v>Veltufjárhlutfall</c:v>
                </c:pt>
              </c:strCache>
            </c:strRef>
          </c:cat>
          <c:val>
            <c:numRef>
              <c:f>lykiltölur!$F$4:$F$7</c:f>
              <c:numCache>
                <c:formatCode>0.00%</c:formatCode>
                <c:ptCount val="4"/>
                <c:pt idx="0" formatCode="0%">
                  <c:v>0.46400000000000002</c:v>
                </c:pt>
                <c:pt idx="1">
                  <c:v>5.0999999999999997E-2</c:v>
                </c:pt>
                <c:pt idx="2" formatCode="0.0%">
                  <c:v>8.8999999999999996E-2</c:v>
                </c:pt>
                <c:pt idx="3" formatCode="General">
                  <c:v>0.73</c:v>
                </c:pt>
              </c:numCache>
            </c:numRef>
          </c:val>
          <c:extLst>
            <c:ext xmlns:c16="http://schemas.microsoft.com/office/drawing/2014/chart" uri="{C3380CC4-5D6E-409C-BE32-E72D297353CC}">
              <c16:uniqueId val="{00000003-7A1E-4D80-BE20-0FC71736EF80}"/>
            </c:ext>
          </c:extLst>
        </c:ser>
        <c:ser>
          <c:idx val="4"/>
          <c:order val="4"/>
          <c:tx>
            <c:strRef>
              <c:f>lykiltölur!$G$3</c:f>
              <c:strCache>
                <c:ptCount val="1"/>
                <c:pt idx="0">
                  <c:v>Áætlun 2026</c:v>
                </c:pt>
              </c:strCache>
            </c:strRef>
          </c:tx>
          <c:spPr>
            <a:solidFill>
              <a:schemeClr val="accent5"/>
            </a:solidFill>
            <a:ln>
              <a:noFill/>
            </a:ln>
            <a:effectLst/>
          </c:spPr>
          <c:invertIfNegative val="0"/>
          <c:dLbls>
            <c:spPr>
              <a:noFill/>
              <a:ln>
                <a:noFill/>
              </a:ln>
              <a:effectLst/>
            </c:spPr>
            <c:txPr>
              <a:bodyPr rot="-372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lykiltölur!$B$4:$B$7</c:f>
              <c:strCache>
                <c:ptCount val="4"/>
                <c:pt idx="0">
                  <c:v>Eiginfjárhlutfall</c:v>
                </c:pt>
                <c:pt idx="1">
                  <c:v>EBITDA framlegð</c:v>
                </c:pt>
                <c:pt idx="2">
                  <c:v>Veltufé frá rekstri</c:v>
                </c:pt>
                <c:pt idx="3">
                  <c:v>Veltufjárhlutfall</c:v>
                </c:pt>
              </c:strCache>
            </c:strRef>
          </c:cat>
          <c:val>
            <c:numRef>
              <c:f>lykiltölur!$G$4:$G$7</c:f>
              <c:numCache>
                <c:formatCode>0.00%</c:formatCode>
                <c:ptCount val="4"/>
                <c:pt idx="0" formatCode="0%">
                  <c:v>0.46400000000000002</c:v>
                </c:pt>
                <c:pt idx="1">
                  <c:v>4.9000000000000002E-2</c:v>
                </c:pt>
                <c:pt idx="2" formatCode="0.0%">
                  <c:v>8.2000000000000003E-2</c:v>
                </c:pt>
                <c:pt idx="3" formatCode="General">
                  <c:v>0.7</c:v>
                </c:pt>
              </c:numCache>
            </c:numRef>
          </c:val>
          <c:extLst>
            <c:ext xmlns:c16="http://schemas.microsoft.com/office/drawing/2014/chart" uri="{C3380CC4-5D6E-409C-BE32-E72D297353CC}">
              <c16:uniqueId val="{00000004-7A1E-4D80-BE20-0FC71736EF80}"/>
            </c:ext>
          </c:extLst>
        </c:ser>
        <c:ser>
          <c:idx val="5"/>
          <c:order val="5"/>
          <c:tx>
            <c:strRef>
              <c:f>lykiltölur!$H$3</c:f>
              <c:strCache>
                <c:ptCount val="1"/>
                <c:pt idx="0">
                  <c:v>Áætlun 2027</c:v>
                </c:pt>
              </c:strCache>
            </c:strRef>
          </c:tx>
          <c:spPr>
            <a:solidFill>
              <a:schemeClr val="accent6"/>
            </a:solidFill>
            <a:ln>
              <a:noFill/>
            </a:ln>
            <a:effectLst/>
          </c:spPr>
          <c:invertIfNegative val="0"/>
          <c:dLbls>
            <c:spPr>
              <a:noFill/>
              <a:ln>
                <a:noFill/>
              </a:ln>
              <a:effectLst/>
            </c:spPr>
            <c:txPr>
              <a:bodyPr rot="-324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lykiltölur!$B$4:$B$7</c:f>
              <c:strCache>
                <c:ptCount val="4"/>
                <c:pt idx="0">
                  <c:v>Eiginfjárhlutfall</c:v>
                </c:pt>
                <c:pt idx="1">
                  <c:v>EBITDA framlegð</c:v>
                </c:pt>
                <c:pt idx="2">
                  <c:v>Veltufé frá rekstri</c:v>
                </c:pt>
                <c:pt idx="3">
                  <c:v>Veltufjárhlutfall</c:v>
                </c:pt>
              </c:strCache>
            </c:strRef>
          </c:cat>
          <c:val>
            <c:numRef>
              <c:f>lykiltölur!$H$4:$H$7</c:f>
              <c:numCache>
                <c:formatCode>0.00%</c:formatCode>
                <c:ptCount val="4"/>
                <c:pt idx="0" formatCode="0%">
                  <c:v>0.45100000000000001</c:v>
                </c:pt>
                <c:pt idx="1">
                  <c:v>4.9000000000000002E-2</c:v>
                </c:pt>
                <c:pt idx="2" formatCode="0.0%">
                  <c:v>8.1000000000000003E-2</c:v>
                </c:pt>
                <c:pt idx="3" formatCode="General">
                  <c:v>1.04</c:v>
                </c:pt>
              </c:numCache>
            </c:numRef>
          </c:val>
          <c:extLst>
            <c:ext xmlns:c16="http://schemas.microsoft.com/office/drawing/2014/chart" uri="{C3380CC4-5D6E-409C-BE32-E72D297353CC}">
              <c16:uniqueId val="{00000005-7A1E-4D80-BE20-0FC71736EF80}"/>
            </c:ext>
          </c:extLst>
        </c:ser>
        <c:dLbls>
          <c:showLegendKey val="0"/>
          <c:showVal val="0"/>
          <c:showCatName val="0"/>
          <c:showSerName val="0"/>
          <c:showPercent val="0"/>
          <c:showBubbleSize val="0"/>
        </c:dLbls>
        <c:gapWidth val="219"/>
        <c:overlap val="-27"/>
        <c:axId val="269853648"/>
        <c:axId val="269854064"/>
      </c:barChart>
      <c:catAx>
        <c:axId val="26985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9854064"/>
        <c:crosses val="autoZero"/>
        <c:auto val="1"/>
        <c:lblAlgn val="ctr"/>
        <c:lblOffset val="100"/>
        <c:noMultiLvlLbl val="0"/>
      </c:catAx>
      <c:valAx>
        <c:axId val="269854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9853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Þróun 2017-2027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'rekstrarjöfn og skuldaviðm'!$B$5</c:f>
              <c:strCache>
                <c:ptCount val="1"/>
                <c:pt idx="0">
                  <c:v>Eiginfjárhlutfall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'rekstrarjöfn og skuldaviðm'!$C$3:$M$3</c:f>
              <c:strCache>
                <c:ptCount val="11"/>
                <c:pt idx="0">
                  <c:v>2017</c:v>
                </c:pt>
                <c:pt idx="1">
                  <c:v>2018</c:v>
                </c:pt>
                <c:pt idx="2">
                  <c:v>2019</c:v>
                </c:pt>
                <c:pt idx="3">
                  <c:v>2020</c:v>
                </c:pt>
                <c:pt idx="4">
                  <c:v>2021</c:v>
                </c:pt>
                <c:pt idx="5">
                  <c:v>2022</c:v>
                </c:pt>
                <c:pt idx="6">
                  <c:v>2023 Á</c:v>
                </c:pt>
                <c:pt idx="7">
                  <c:v>2024 Á</c:v>
                </c:pt>
                <c:pt idx="8">
                  <c:v>2025 Á</c:v>
                </c:pt>
                <c:pt idx="9">
                  <c:v>2026 Á</c:v>
                </c:pt>
                <c:pt idx="10">
                  <c:v>2027 Á</c:v>
                </c:pt>
              </c:strCache>
            </c:strRef>
          </c:cat>
          <c:val>
            <c:numRef>
              <c:f>'rekstrarjöfn og skuldaviðm'!$C$5:$M$5</c:f>
              <c:numCache>
                <c:formatCode>0%</c:formatCode>
                <c:ptCount val="11"/>
                <c:pt idx="0">
                  <c:v>0.52</c:v>
                </c:pt>
                <c:pt idx="1">
                  <c:v>0.55000000000000004</c:v>
                </c:pt>
                <c:pt idx="2">
                  <c:v>0.56999999999999995</c:v>
                </c:pt>
                <c:pt idx="3">
                  <c:v>0.56999999999999995</c:v>
                </c:pt>
                <c:pt idx="4">
                  <c:v>0.57999999999999996</c:v>
                </c:pt>
                <c:pt idx="5">
                  <c:v>0.59599999999999997</c:v>
                </c:pt>
                <c:pt idx="6">
                  <c:v>0.51100000000000001</c:v>
                </c:pt>
                <c:pt idx="7">
                  <c:v>0.49</c:v>
                </c:pt>
                <c:pt idx="8">
                  <c:v>0.46400000000000002</c:v>
                </c:pt>
                <c:pt idx="9">
                  <c:v>0.46400000000000002</c:v>
                </c:pt>
                <c:pt idx="10">
                  <c:v>0.45100000000000001</c:v>
                </c:pt>
              </c:numCache>
            </c:numRef>
          </c:val>
          <c:extLst>
            <c:ext xmlns:c16="http://schemas.microsoft.com/office/drawing/2014/chart" uri="{C3380CC4-5D6E-409C-BE32-E72D297353CC}">
              <c16:uniqueId val="{00000000-6712-438F-9FA4-C46BBE374432}"/>
            </c:ext>
          </c:extLst>
        </c:ser>
        <c:ser>
          <c:idx val="1"/>
          <c:order val="1"/>
          <c:tx>
            <c:strRef>
              <c:f>'rekstrarjöfn og skuldaviðm'!$B$6</c:f>
              <c:strCache>
                <c:ptCount val="1"/>
                <c:pt idx="0">
                  <c:v>Skuldahlutfall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'rekstrarjöfn og skuldaviðm'!$C$3:$M$3</c:f>
              <c:strCache>
                <c:ptCount val="11"/>
                <c:pt idx="0">
                  <c:v>2017</c:v>
                </c:pt>
                <c:pt idx="1">
                  <c:v>2018</c:v>
                </c:pt>
                <c:pt idx="2">
                  <c:v>2019</c:v>
                </c:pt>
                <c:pt idx="3">
                  <c:v>2020</c:v>
                </c:pt>
                <c:pt idx="4">
                  <c:v>2021</c:v>
                </c:pt>
                <c:pt idx="5">
                  <c:v>2022</c:v>
                </c:pt>
                <c:pt idx="6">
                  <c:v>2023 Á</c:v>
                </c:pt>
                <c:pt idx="7">
                  <c:v>2024 Á</c:v>
                </c:pt>
                <c:pt idx="8">
                  <c:v>2025 Á</c:v>
                </c:pt>
                <c:pt idx="9">
                  <c:v>2026 Á</c:v>
                </c:pt>
                <c:pt idx="10">
                  <c:v>2027 Á</c:v>
                </c:pt>
              </c:strCache>
            </c:strRef>
          </c:cat>
          <c:val>
            <c:numRef>
              <c:f>'rekstrarjöfn og skuldaviðm'!$C$6:$M$6</c:f>
              <c:numCache>
                <c:formatCode>0.0%</c:formatCode>
                <c:ptCount val="11"/>
                <c:pt idx="0">
                  <c:v>0.98</c:v>
                </c:pt>
                <c:pt idx="1">
                  <c:v>0.92</c:v>
                </c:pt>
                <c:pt idx="2">
                  <c:v>0.84</c:v>
                </c:pt>
                <c:pt idx="3">
                  <c:v>0.79100000000000004</c:v>
                </c:pt>
                <c:pt idx="4">
                  <c:v>0.69099999999999995</c:v>
                </c:pt>
                <c:pt idx="5">
                  <c:v>0.71599999999999997</c:v>
                </c:pt>
                <c:pt idx="6">
                  <c:v>0.90300000000000002</c:v>
                </c:pt>
                <c:pt idx="7">
                  <c:v>0.95499999999999996</c:v>
                </c:pt>
                <c:pt idx="8">
                  <c:v>1.024</c:v>
                </c:pt>
                <c:pt idx="9">
                  <c:v>0.98499999999999999</c:v>
                </c:pt>
                <c:pt idx="10">
                  <c:v>0.97900000000000009</c:v>
                </c:pt>
              </c:numCache>
            </c:numRef>
          </c:val>
          <c:extLst>
            <c:ext xmlns:c16="http://schemas.microsoft.com/office/drawing/2014/chart" uri="{C3380CC4-5D6E-409C-BE32-E72D297353CC}">
              <c16:uniqueId val="{00000001-6712-438F-9FA4-C46BBE374432}"/>
            </c:ext>
          </c:extLst>
        </c:ser>
        <c:dLbls>
          <c:showLegendKey val="0"/>
          <c:showVal val="0"/>
          <c:showCatName val="0"/>
          <c:showSerName val="0"/>
          <c:showPercent val="0"/>
          <c:showBubbleSize val="0"/>
        </c:dLbls>
        <c:gapWidth val="219"/>
        <c:overlap val="-27"/>
        <c:axId val="862180383"/>
        <c:axId val="862189535"/>
      </c:barChart>
      <c:catAx>
        <c:axId val="862180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2189535"/>
        <c:crosses val="autoZero"/>
        <c:auto val="1"/>
        <c:lblAlgn val="ctr"/>
        <c:lblOffset val="100"/>
        <c:noMultiLvlLbl val="0"/>
      </c:catAx>
      <c:valAx>
        <c:axId val="8621895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21803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'rekstrarjöfn og skuldaviðm'!$B$7</c:f>
              <c:strCache>
                <c:ptCount val="1"/>
                <c:pt idx="0">
                  <c:v>EBITDA framlegð</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'rekstrarjöfn og skuldaviðm'!$C$3:$M$3</c:f>
              <c:strCache>
                <c:ptCount val="11"/>
                <c:pt idx="0">
                  <c:v>2017</c:v>
                </c:pt>
                <c:pt idx="1">
                  <c:v>2018</c:v>
                </c:pt>
                <c:pt idx="2">
                  <c:v>2019</c:v>
                </c:pt>
                <c:pt idx="3">
                  <c:v>2020</c:v>
                </c:pt>
                <c:pt idx="4">
                  <c:v>2021</c:v>
                </c:pt>
                <c:pt idx="5">
                  <c:v>2022</c:v>
                </c:pt>
                <c:pt idx="6">
                  <c:v>2023 Á</c:v>
                </c:pt>
                <c:pt idx="7">
                  <c:v>2024 Á</c:v>
                </c:pt>
                <c:pt idx="8">
                  <c:v>2025 Á</c:v>
                </c:pt>
                <c:pt idx="9">
                  <c:v>2026 Á</c:v>
                </c:pt>
                <c:pt idx="10">
                  <c:v>2027 Á</c:v>
                </c:pt>
              </c:strCache>
            </c:strRef>
          </c:cat>
          <c:val>
            <c:numRef>
              <c:f>'rekstrarjöfn og skuldaviðm'!$C$7:$M$7</c:f>
              <c:numCache>
                <c:formatCode>0%</c:formatCode>
                <c:ptCount val="11"/>
                <c:pt idx="0">
                  <c:v>0.125</c:v>
                </c:pt>
                <c:pt idx="1">
                  <c:v>0.11700000000000001</c:v>
                </c:pt>
                <c:pt idx="2">
                  <c:v>7.8E-2</c:v>
                </c:pt>
                <c:pt idx="3" formatCode="0.00%">
                  <c:v>-1.3347942904725622E-2</c:v>
                </c:pt>
                <c:pt idx="4" formatCode="0.00%">
                  <c:v>4.3999999999999997E-2</c:v>
                </c:pt>
                <c:pt idx="5" formatCode="0.00%">
                  <c:v>-1.2999999999999999E-2</c:v>
                </c:pt>
                <c:pt idx="6" formatCode="0.00%">
                  <c:v>2.3E-2</c:v>
                </c:pt>
                <c:pt idx="7" formatCode="0.00%">
                  <c:v>3.9E-2</c:v>
                </c:pt>
                <c:pt idx="8" formatCode="0.00%">
                  <c:v>5.0999999999999997E-2</c:v>
                </c:pt>
                <c:pt idx="9" formatCode="0.00%">
                  <c:v>4.9000000000000002E-2</c:v>
                </c:pt>
                <c:pt idx="10" formatCode="0.00%">
                  <c:v>4.9000000000000002E-2</c:v>
                </c:pt>
              </c:numCache>
            </c:numRef>
          </c:val>
          <c:extLst>
            <c:ext xmlns:c16="http://schemas.microsoft.com/office/drawing/2014/chart" uri="{C3380CC4-5D6E-409C-BE32-E72D297353CC}">
              <c16:uniqueId val="{00000000-B07C-4121-93E9-53B5EC1349FC}"/>
            </c:ext>
          </c:extLst>
        </c:ser>
        <c:dLbls>
          <c:showLegendKey val="0"/>
          <c:showVal val="0"/>
          <c:showCatName val="0"/>
          <c:showSerName val="0"/>
          <c:showPercent val="0"/>
          <c:showBubbleSize val="0"/>
        </c:dLbls>
        <c:gapWidth val="219"/>
        <c:overlap val="-27"/>
        <c:axId val="802361056"/>
        <c:axId val="802339840"/>
      </c:barChart>
      <c:catAx>
        <c:axId val="802361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2339840"/>
        <c:crosses val="autoZero"/>
        <c:auto val="1"/>
        <c:lblAlgn val="ctr"/>
        <c:lblOffset val="100"/>
        <c:noMultiLvlLbl val="0"/>
      </c:catAx>
      <c:valAx>
        <c:axId val="8023398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2361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Þróun</a:t>
            </a:r>
            <a:r>
              <a:rPr lang="is-IS" baseline="0"/>
              <a:t> veltufjárhlutfalls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'rekstrarjöfn og skuldaviðm'!$B$4</c:f>
              <c:strCache>
                <c:ptCount val="1"/>
                <c:pt idx="0">
                  <c:v>Veltufjárhlutfall</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'rekstrarjöfn og skuldaviðm'!$C$3:$M$3</c:f>
              <c:strCache>
                <c:ptCount val="11"/>
                <c:pt idx="0">
                  <c:v>2017</c:v>
                </c:pt>
                <c:pt idx="1">
                  <c:v>2018</c:v>
                </c:pt>
                <c:pt idx="2">
                  <c:v>2019</c:v>
                </c:pt>
                <c:pt idx="3">
                  <c:v>2020</c:v>
                </c:pt>
                <c:pt idx="4">
                  <c:v>2021</c:v>
                </c:pt>
                <c:pt idx="5">
                  <c:v>2022</c:v>
                </c:pt>
                <c:pt idx="6">
                  <c:v>2023 Á</c:v>
                </c:pt>
                <c:pt idx="7">
                  <c:v>2024 Á</c:v>
                </c:pt>
                <c:pt idx="8">
                  <c:v>2025 Á</c:v>
                </c:pt>
                <c:pt idx="9">
                  <c:v>2026 Á</c:v>
                </c:pt>
                <c:pt idx="10">
                  <c:v>2027 Á</c:v>
                </c:pt>
              </c:strCache>
            </c:strRef>
          </c:cat>
          <c:val>
            <c:numRef>
              <c:f>'rekstrarjöfn og skuldaviðm'!$C$4:$M$4</c:f>
              <c:numCache>
                <c:formatCode>General</c:formatCode>
                <c:ptCount val="11"/>
                <c:pt idx="0">
                  <c:v>1.7</c:v>
                </c:pt>
                <c:pt idx="1">
                  <c:v>2.8</c:v>
                </c:pt>
                <c:pt idx="2">
                  <c:v>2.2999999999999998</c:v>
                </c:pt>
                <c:pt idx="3">
                  <c:v>1.82</c:v>
                </c:pt>
                <c:pt idx="4">
                  <c:v>1.79</c:v>
                </c:pt>
                <c:pt idx="5">
                  <c:v>0.98</c:v>
                </c:pt>
                <c:pt idx="6">
                  <c:v>0.65</c:v>
                </c:pt>
                <c:pt idx="7">
                  <c:v>1.0900000000000001</c:v>
                </c:pt>
                <c:pt idx="8">
                  <c:v>0.73</c:v>
                </c:pt>
                <c:pt idx="9">
                  <c:v>0.7</c:v>
                </c:pt>
                <c:pt idx="10">
                  <c:v>1.04</c:v>
                </c:pt>
              </c:numCache>
            </c:numRef>
          </c:val>
          <c:smooth val="0"/>
          <c:extLst>
            <c:ext xmlns:c16="http://schemas.microsoft.com/office/drawing/2014/chart" uri="{C3380CC4-5D6E-409C-BE32-E72D297353CC}">
              <c16:uniqueId val="{00000000-721E-4F46-AA13-A5DC76377C64}"/>
            </c:ext>
          </c:extLst>
        </c:ser>
        <c:ser>
          <c:idx val="1"/>
          <c:order val="1"/>
          <c:tx>
            <c:strRef>
              <c:f>'rekstrarjöfn og skuldaviðm'!$B$13</c:f>
              <c:strCache>
                <c:ptCount val="1"/>
                <c:pt idx="0">
                  <c:v>Veltufjárhlutfall, meðaltal</c:v>
                </c:pt>
              </c:strCache>
            </c:strRef>
          </c:tx>
          <c:spPr>
            <a:ln w="28575" cap="rnd">
              <a:solidFill>
                <a:schemeClr val="bg2">
                  <a:lumMod val="75000"/>
                </a:schemeClr>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721E-4F46-AA13-A5DC76377C64}"/>
                </c:ext>
              </c:extLst>
            </c:dLbl>
            <c:dLbl>
              <c:idx val="1"/>
              <c:delete val="1"/>
              <c:extLst>
                <c:ext xmlns:c15="http://schemas.microsoft.com/office/drawing/2012/chart" uri="{CE6537A1-D6FC-4f65-9D91-7224C49458BB}"/>
                <c:ext xmlns:c16="http://schemas.microsoft.com/office/drawing/2014/chart" uri="{C3380CC4-5D6E-409C-BE32-E72D297353CC}">
                  <c16:uniqueId val="{00000002-721E-4F46-AA13-A5DC76377C64}"/>
                </c:ext>
              </c:extLst>
            </c:dLbl>
            <c:dLbl>
              <c:idx val="2"/>
              <c:delete val="1"/>
              <c:extLst>
                <c:ext xmlns:c15="http://schemas.microsoft.com/office/drawing/2012/chart" uri="{CE6537A1-D6FC-4f65-9D91-7224C49458BB}"/>
                <c:ext xmlns:c16="http://schemas.microsoft.com/office/drawing/2014/chart" uri="{C3380CC4-5D6E-409C-BE32-E72D297353CC}">
                  <c16:uniqueId val="{00000003-721E-4F46-AA13-A5DC76377C64}"/>
                </c:ext>
              </c:extLst>
            </c:dLbl>
            <c:dLbl>
              <c:idx val="3"/>
              <c:delete val="1"/>
              <c:extLst>
                <c:ext xmlns:c15="http://schemas.microsoft.com/office/drawing/2012/chart" uri="{CE6537A1-D6FC-4f65-9D91-7224C49458BB}"/>
                <c:ext xmlns:c16="http://schemas.microsoft.com/office/drawing/2014/chart" uri="{C3380CC4-5D6E-409C-BE32-E72D297353CC}">
                  <c16:uniqueId val="{00000004-721E-4F46-AA13-A5DC76377C64}"/>
                </c:ext>
              </c:extLst>
            </c:dLbl>
            <c:dLbl>
              <c:idx val="4"/>
              <c:delete val="1"/>
              <c:extLst>
                <c:ext xmlns:c15="http://schemas.microsoft.com/office/drawing/2012/chart" uri="{CE6537A1-D6FC-4f65-9D91-7224C49458BB}"/>
                <c:ext xmlns:c16="http://schemas.microsoft.com/office/drawing/2014/chart" uri="{C3380CC4-5D6E-409C-BE32-E72D297353CC}">
                  <c16:uniqueId val="{00000005-721E-4F46-AA13-A5DC76377C64}"/>
                </c:ext>
              </c:extLst>
            </c:dLbl>
            <c:dLbl>
              <c:idx val="6"/>
              <c:delete val="1"/>
              <c:extLst>
                <c:ext xmlns:c15="http://schemas.microsoft.com/office/drawing/2012/chart" uri="{CE6537A1-D6FC-4f65-9D91-7224C49458BB}"/>
                <c:ext xmlns:c16="http://schemas.microsoft.com/office/drawing/2014/chart" uri="{C3380CC4-5D6E-409C-BE32-E72D297353CC}">
                  <c16:uniqueId val="{00000006-721E-4F46-AA13-A5DC76377C64}"/>
                </c:ext>
              </c:extLst>
            </c:dLbl>
            <c:dLbl>
              <c:idx val="7"/>
              <c:delete val="1"/>
              <c:extLst>
                <c:ext xmlns:c15="http://schemas.microsoft.com/office/drawing/2012/chart" uri="{CE6537A1-D6FC-4f65-9D91-7224C49458BB}"/>
                <c:ext xmlns:c16="http://schemas.microsoft.com/office/drawing/2014/chart" uri="{C3380CC4-5D6E-409C-BE32-E72D297353CC}">
                  <c16:uniqueId val="{00000007-721E-4F46-AA13-A5DC76377C64}"/>
                </c:ext>
              </c:extLst>
            </c:dLbl>
            <c:dLbl>
              <c:idx val="8"/>
              <c:delete val="1"/>
              <c:extLst>
                <c:ext xmlns:c15="http://schemas.microsoft.com/office/drawing/2012/chart" uri="{CE6537A1-D6FC-4f65-9D91-7224C49458BB}"/>
                <c:ext xmlns:c16="http://schemas.microsoft.com/office/drawing/2014/chart" uri="{C3380CC4-5D6E-409C-BE32-E72D297353CC}">
                  <c16:uniqueId val="{00000008-721E-4F46-AA13-A5DC76377C64}"/>
                </c:ext>
              </c:extLst>
            </c:dLbl>
            <c:dLbl>
              <c:idx val="9"/>
              <c:delete val="1"/>
              <c:extLst>
                <c:ext xmlns:c15="http://schemas.microsoft.com/office/drawing/2012/chart" uri="{CE6537A1-D6FC-4f65-9D91-7224C49458BB}"/>
                <c:ext xmlns:c16="http://schemas.microsoft.com/office/drawing/2014/chart" uri="{C3380CC4-5D6E-409C-BE32-E72D297353CC}">
                  <c16:uniqueId val="{00000009-721E-4F46-AA13-A5DC76377C6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'rekstrarjöfn og skuldaviðm'!$C$3:$M$3</c:f>
              <c:strCache>
                <c:ptCount val="11"/>
                <c:pt idx="0">
                  <c:v>2017</c:v>
                </c:pt>
                <c:pt idx="1">
                  <c:v>2018</c:v>
                </c:pt>
                <c:pt idx="2">
                  <c:v>2019</c:v>
                </c:pt>
                <c:pt idx="3">
                  <c:v>2020</c:v>
                </c:pt>
                <c:pt idx="4">
                  <c:v>2021</c:v>
                </c:pt>
                <c:pt idx="5">
                  <c:v>2022</c:v>
                </c:pt>
                <c:pt idx="6">
                  <c:v>2023 Á</c:v>
                </c:pt>
                <c:pt idx="7">
                  <c:v>2024 Á</c:v>
                </c:pt>
                <c:pt idx="8">
                  <c:v>2025 Á</c:v>
                </c:pt>
                <c:pt idx="9">
                  <c:v>2026 Á</c:v>
                </c:pt>
                <c:pt idx="10">
                  <c:v>2027 Á</c:v>
                </c:pt>
              </c:strCache>
            </c:strRef>
          </c:cat>
          <c:val>
            <c:numRef>
              <c:f>'rekstrarjöfn og skuldaviðm'!$C$13:$M$13</c:f>
              <c:numCache>
                <c:formatCode>General</c:formatCode>
                <c:ptCount val="11"/>
                <c:pt idx="0">
                  <c:v>1.8979999999999999</c:v>
                </c:pt>
                <c:pt idx="1">
                  <c:v>1.8979999999999999</c:v>
                </c:pt>
                <c:pt idx="2">
                  <c:v>1.8979999999999999</c:v>
                </c:pt>
                <c:pt idx="3">
                  <c:v>1.8979999999999999</c:v>
                </c:pt>
                <c:pt idx="4">
                  <c:v>1.8979999999999999</c:v>
                </c:pt>
                <c:pt idx="5">
                  <c:v>1.8979999999999999</c:v>
                </c:pt>
                <c:pt idx="6">
                  <c:v>1.8979999999999999</c:v>
                </c:pt>
                <c:pt idx="7">
                  <c:v>1.8979999999999999</c:v>
                </c:pt>
                <c:pt idx="8">
                  <c:v>1.8979999999999999</c:v>
                </c:pt>
                <c:pt idx="9">
                  <c:v>1.8979999999999999</c:v>
                </c:pt>
                <c:pt idx="10">
                  <c:v>1.8979999999999999</c:v>
                </c:pt>
              </c:numCache>
            </c:numRef>
          </c:val>
          <c:smooth val="0"/>
          <c:extLst>
            <c:ext xmlns:c16="http://schemas.microsoft.com/office/drawing/2014/chart" uri="{C3380CC4-5D6E-409C-BE32-E72D297353CC}">
              <c16:uniqueId val="{0000000A-721E-4F46-AA13-A5DC76377C64}"/>
            </c:ext>
          </c:extLst>
        </c:ser>
        <c:dLbls>
          <c:showLegendKey val="0"/>
          <c:showVal val="0"/>
          <c:showCatName val="0"/>
          <c:showSerName val="0"/>
          <c:showPercent val="0"/>
          <c:showBubbleSize val="0"/>
        </c:dLbls>
        <c:smooth val="0"/>
        <c:axId val="511829296"/>
        <c:axId val="511804752"/>
      </c:lineChart>
      <c:catAx>
        <c:axId val="511829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1804752"/>
        <c:crosses val="autoZero"/>
        <c:auto val="1"/>
        <c:lblAlgn val="ctr"/>
        <c:lblOffset val="100"/>
        <c:noMultiLvlLbl val="0"/>
      </c:catAx>
      <c:valAx>
        <c:axId val="511804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1829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Þróun launakostnaðar 2017-2027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Laun!$B$4</c:f>
              <c:strCache>
                <c:ptCount val="1"/>
                <c:pt idx="0">
                  <c:v>Launagjöld</c:v>
                </c:pt>
              </c:strCache>
            </c:strRef>
          </c:tx>
          <c:spPr>
            <a:solidFill>
              <a:schemeClr val="accent1"/>
            </a:solidFill>
            <a:ln>
              <a:noFill/>
            </a:ln>
            <a:effectLst/>
          </c:spPr>
          <c:invertIfNegative val="0"/>
          <c:cat>
            <c:strRef>
              <c:f>Laun!$C$3:$M$3</c:f>
              <c:strCache>
                <c:ptCount val="11"/>
                <c:pt idx="0">
                  <c:v>2017</c:v>
                </c:pt>
                <c:pt idx="1">
                  <c:v>2018</c:v>
                </c:pt>
                <c:pt idx="2">
                  <c:v>2019</c:v>
                </c:pt>
                <c:pt idx="3">
                  <c:v>2020</c:v>
                </c:pt>
                <c:pt idx="4">
                  <c:v>2021</c:v>
                </c:pt>
                <c:pt idx="5">
                  <c:v>2022</c:v>
                </c:pt>
                <c:pt idx="6">
                  <c:v>2023 Á</c:v>
                </c:pt>
                <c:pt idx="7">
                  <c:v>2024 Á</c:v>
                </c:pt>
                <c:pt idx="8">
                  <c:v>2025Á</c:v>
                </c:pt>
                <c:pt idx="9">
                  <c:v>2026Á</c:v>
                </c:pt>
                <c:pt idx="10">
                  <c:v>2027Á</c:v>
                </c:pt>
              </c:strCache>
            </c:strRef>
          </c:cat>
          <c:val>
            <c:numRef>
              <c:f>Laun!$C$4:$M$4</c:f>
              <c:numCache>
                <c:formatCode>#,###\ ;\(#,###\)</c:formatCode>
                <c:ptCount val="11"/>
                <c:pt idx="0">
                  <c:v>3411609</c:v>
                </c:pt>
                <c:pt idx="1">
                  <c:v>3734898</c:v>
                </c:pt>
                <c:pt idx="2">
                  <c:v>4181691</c:v>
                </c:pt>
                <c:pt idx="3">
                  <c:v>4577068</c:v>
                </c:pt>
                <c:pt idx="4">
                  <c:v>4949090</c:v>
                </c:pt>
                <c:pt idx="5">
                  <c:v>5575482</c:v>
                </c:pt>
                <c:pt idx="6">
                  <c:v>6185361</c:v>
                </c:pt>
                <c:pt idx="7">
                  <c:v>6627345</c:v>
                </c:pt>
                <c:pt idx="8">
                  <c:v>6801165</c:v>
                </c:pt>
                <c:pt idx="9">
                  <c:v>7023212</c:v>
                </c:pt>
                <c:pt idx="10">
                  <c:v>7304140</c:v>
                </c:pt>
              </c:numCache>
            </c:numRef>
          </c:val>
          <c:extLst>
            <c:ext xmlns:c16="http://schemas.microsoft.com/office/drawing/2014/chart" uri="{C3380CC4-5D6E-409C-BE32-E72D297353CC}">
              <c16:uniqueId val="{00000000-45C5-45AE-B145-F653191AE32D}"/>
            </c:ext>
          </c:extLst>
        </c:ser>
        <c:ser>
          <c:idx val="1"/>
          <c:order val="1"/>
          <c:tx>
            <c:strRef>
              <c:f>Laun!$B$5</c:f>
              <c:strCache>
                <c:ptCount val="1"/>
                <c:pt idx="0">
                  <c:v>Lífeyrisskuldbinding</c:v>
                </c:pt>
              </c:strCache>
            </c:strRef>
          </c:tx>
          <c:spPr>
            <a:solidFill>
              <a:schemeClr val="accent2"/>
            </a:solidFill>
            <a:ln>
              <a:noFill/>
            </a:ln>
            <a:effectLst/>
          </c:spPr>
          <c:invertIfNegative val="0"/>
          <c:cat>
            <c:strRef>
              <c:f>Laun!$C$3:$M$3</c:f>
              <c:strCache>
                <c:ptCount val="11"/>
                <c:pt idx="0">
                  <c:v>2017</c:v>
                </c:pt>
                <c:pt idx="1">
                  <c:v>2018</c:v>
                </c:pt>
                <c:pt idx="2">
                  <c:v>2019</c:v>
                </c:pt>
                <c:pt idx="3">
                  <c:v>2020</c:v>
                </c:pt>
                <c:pt idx="4">
                  <c:v>2021</c:v>
                </c:pt>
                <c:pt idx="5">
                  <c:v>2022</c:v>
                </c:pt>
                <c:pt idx="6">
                  <c:v>2023 Á</c:v>
                </c:pt>
                <c:pt idx="7">
                  <c:v>2024 Á</c:v>
                </c:pt>
                <c:pt idx="8">
                  <c:v>2025Á</c:v>
                </c:pt>
                <c:pt idx="9">
                  <c:v>2026Á</c:v>
                </c:pt>
                <c:pt idx="10">
                  <c:v>2027Á</c:v>
                </c:pt>
              </c:strCache>
            </c:strRef>
          </c:cat>
          <c:val>
            <c:numRef>
              <c:f>Laun!$C$5:$M$5</c:f>
              <c:numCache>
                <c:formatCode>#,###\ ;\(#,###\)</c:formatCode>
                <c:ptCount val="11"/>
                <c:pt idx="0">
                  <c:v>407318</c:v>
                </c:pt>
                <c:pt idx="1">
                  <c:v>469015</c:v>
                </c:pt>
                <c:pt idx="2">
                  <c:v>325871</c:v>
                </c:pt>
                <c:pt idx="3">
                  <c:v>392360</c:v>
                </c:pt>
                <c:pt idx="4">
                  <c:v>531835</c:v>
                </c:pt>
                <c:pt idx="5">
                  <c:v>501493</c:v>
                </c:pt>
                <c:pt idx="6">
                  <c:v>602087</c:v>
                </c:pt>
                <c:pt idx="7">
                  <c:v>455000</c:v>
                </c:pt>
                <c:pt idx="8">
                  <c:v>420134</c:v>
                </c:pt>
                <c:pt idx="9">
                  <c:v>426134</c:v>
                </c:pt>
                <c:pt idx="10">
                  <c:v>429134</c:v>
                </c:pt>
              </c:numCache>
            </c:numRef>
          </c:val>
          <c:extLst>
            <c:ext xmlns:c16="http://schemas.microsoft.com/office/drawing/2014/chart" uri="{C3380CC4-5D6E-409C-BE32-E72D297353CC}">
              <c16:uniqueId val="{00000001-45C5-45AE-B145-F653191AE32D}"/>
            </c:ext>
          </c:extLst>
        </c:ser>
        <c:dLbls>
          <c:showLegendKey val="0"/>
          <c:showVal val="0"/>
          <c:showCatName val="0"/>
          <c:showSerName val="0"/>
          <c:showPercent val="0"/>
          <c:showBubbleSize val="0"/>
        </c:dLbls>
        <c:gapWidth val="219"/>
        <c:overlap val="-27"/>
        <c:axId val="607251904"/>
        <c:axId val="607248992"/>
      </c:barChart>
      <c:lineChart>
        <c:grouping val="standard"/>
        <c:varyColors val="0"/>
        <c:ser>
          <c:idx val="2"/>
          <c:order val="2"/>
          <c:tx>
            <c:strRef>
              <c:f>Laun!$B$6</c:f>
              <c:strCache>
                <c:ptCount val="1"/>
                <c:pt idx="0">
                  <c:v>Laun og lífeyrisk.b. samtals sem hlutfall af rekstrartekjum</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Laun!$C$3:$L$3</c:f>
              <c:strCache>
                <c:ptCount val="10"/>
                <c:pt idx="0">
                  <c:v>2017</c:v>
                </c:pt>
                <c:pt idx="1">
                  <c:v>2018</c:v>
                </c:pt>
                <c:pt idx="2">
                  <c:v>2019</c:v>
                </c:pt>
                <c:pt idx="3">
                  <c:v>2020</c:v>
                </c:pt>
                <c:pt idx="4">
                  <c:v>2021</c:v>
                </c:pt>
                <c:pt idx="5">
                  <c:v>2022</c:v>
                </c:pt>
                <c:pt idx="6">
                  <c:v>2023 Á</c:v>
                </c:pt>
                <c:pt idx="7">
                  <c:v>2024 Á</c:v>
                </c:pt>
                <c:pt idx="8">
                  <c:v>2025Á</c:v>
                </c:pt>
                <c:pt idx="9">
                  <c:v>2026Á</c:v>
                </c:pt>
              </c:strCache>
            </c:strRef>
          </c:cat>
          <c:val>
            <c:numRef>
              <c:f>Laun!$C$6:$M$6</c:f>
              <c:numCache>
                <c:formatCode>0.00%</c:formatCode>
                <c:ptCount val="11"/>
                <c:pt idx="0">
                  <c:v>0.62229999999999996</c:v>
                </c:pt>
                <c:pt idx="1">
                  <c:v>0.62380000000000002</c:v>
                </c:pt>
                <c:pt idx="2">
                  <c:v>0.63629999999999998</c:v>
                </c:pt>
                <c:pt idx="3">
                  <c:v>0.69630000000000003</c:v>
                </c:pt>
                <c:pt idx="4">
                  <c:v>0.66705518913604034</c:v>
                </c:pt>
                <c:pt idx="5">
                  <c:v>0.68728892526095198</c:v>
                </c:pt>
                <c:pt idx="6">
                  <c:v>0.6887703343557825</c:v>
                </c:pt>
                <c:pt idx="7">
                  <c:v>0.68415028896261998</c:v>
                </c:pt>
                <c:pt idx="8">
                  <c:v>0.66488692556438245</c:v>
                </c:pt>
                <c:pt idx="9">
                  <c:v>0.65636092482236608</c:v>
                </c:pt>
                <c:pt idx="10">
                  <c:v>0.63392131899490678</c:v>
                </c:pt>
              </c:numCache>
            </c:numRef>
          </c:val>
          <c:smooth val="0"/>
          <c:extLst>
            <c:ext xmlns:c16="http://schemas.microsoft.com/office/drawing/2014/chart" uri="{C3380CC4-5D6E-409C-BE32-E72D297353CC}">
              <c16:uniqueId val="{00000002-45C5-45AE-B145-F653191AE32D}"/>
            </c:ext>
          </c:extLst>
        </c:ser>
        <c:dLbls>
          <c:showLegendKey val="0"/>
          <c:showVal val="0"/>
          <c:showCatName val="0"/>
          <c:showSerName val="0"/>
          <c:showPercent val="0"/>
          <c:showBubbleSize val="0"/>
        </c:dLbls>
        <c:marker val="1"/>
        <c:smooth val="0"/>
        <c:axId val="607253984"/>
        <c:axId val="607253152"/>
      </c:lineChart>
      <c:catAx>
        <c:axId val="60725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7248992"/>
        <c:crosses val="autoZero"/>
        <c:auto val="1"/>
        <c:lblAlgn val="ctr"/>
        <c:lblOffset val="100"/>
        <c:noMultiLvlLbl val="0"/>
      </c:catAx>
      <c:valAx>
        <c:axId val="607248992"/>
        <c:scaling>
          <c:orientation val="minMax"/>
        </c:scaling>
        <c:delete val="0"/>
        <c:axPos val="l"/>
        <c:majorGridlines>
          <c:spPr>
            <a:ln w="9525" cap="flat" cmpd="sng" algn="ctr">
              <a:solidFill>
                <a:schemeClr val="tx1">
                  <a:lumMod val="15000"/>
                  <a:lumOff val="85000"/>
                </a:schemeClr>
              </a:solidFill>
              <a:round/>
            </a:ln>
            <a:effectLst/>
          </c:spPr>
        </c:majorGridlines>
        <c:numFmt formatCode="#,###\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7251904"/>
        <c:crosses val="autoZero"/>
        <c:crossBetween val="between"/>
      </c:valAx>
      <c:valAx>
        <c:axId val="607253152"/>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7253984"/>
        <c:crosses val="max"/>
        <c:crossBetween val="between"/>
      </c:valAx>
      <c:catAx>
        <c:axId val="607253984"/>
        <c:scaling>
          <c:orientation val="minMax"/>
        </c:scaling>
        <c:delete val="1"/>
        <c:axPos val="b"/>
        <c:numFmt formatCode="General" sourceLinked="1"/>
        <c:majorTickMark val="none"/>
        <c:minorTickMark val="none"/>
        <c:tickLblPos val="nextTo"/>
        <c:crossAx val="6072531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Þróun launakostnaðar 2017-2023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Laun!$B$4</c:f>
              <c:strCache>
                <c:ptCount val="1"/>
                <c:pt idx="0">
                  <c:v>Launagjöld</c:v>
                </c:pt>
              </c:strCache>
            </c:strRef>
          </c:tx>
          <c:spPr>
            <a:solidFill>
              <a:schemeClr val="accent1"/>
            </a:solidFill>
            <a:ln>
              <a:noFill/>
            </a:ln>
            <a:effectLst/>
          </c:spPr>
          <c:invertIfNegative val="0"/>
          <c:cat>
            <c:strRef>
              <c:f>Laun!$C$3:$I$3</c:f>
              <c:strCache>
                <c:ptCount val="7"/>
                <c:pt idx="0">
                  <c:v>2017</c:v>
                </c:pt>
                <c:pt idx="1">
                  <c:v>2018</c:v>
                </c:pt>
                <c:pt idx="2">
                  <c:v>2019</c:v>
                </c:pt>
                <c:pt idx="3">
                  <c:v>2020</c:v>
                </c:pt>
                <c:pt idx="4">
                  <c:v>2021</c:v>
                </c:pt>
                <c:pt idx="5">
                  <c:v>2022</c:v>
                </c:pt>
                <c:pt idx="6">
                  <c:v>2023 Á</c:v>
                </c:pt>
              </c:strCache>
            </c:strRef>
          </c:cat>
          <c:val>
            <c:numRef>
              <c:f>Laun!$C$4:$I$4</c:f>
              <c:numCache>
                <c:formatCode>#,###\ ;\(#,###\)</c:formatCode>
                <c:ptCount val="7"/>
                <c:pt idx="0">
                  <c:v>3411609</c:v>
                </c:pt>
                <c:pt idx="1">
                  <c:v>3734898</c:v>
                </c:pt>
                <c:pt idx="2">
                  <c:v>4181691</c:v>
                </c:pt>
                <c:pt idx="3">
                  <c:v>4577068</c:v>
                </c:pt>
                <c:pt idx="4">
                  <c:v>4949090</c:v>
                </c:pt>
                <c:pt idx="5">
                  <c:v>5575482</c:v>
                </c:pt>
                <c:pt idx="6">
                  <c:v>6185361</c:v>
                </c:pt>
              </c:numCache>
            </c:numRef>
          </c:val>
          <c:extLst>
            <c:ext xmlns:c16="http://schemas.microsoft.com/office/drawing/2014/chart" uri="{C3380CC4-5D6E-409C-BE32-E72D297353CC}">
              <c16:uniqueId val="{00000000-2C92-430A-8CD3-14A5B7770E93}"/>
            </c:ext>
          </c:extLst>
        </c:ser>
        <c:dLbls>
          <c:showLegendKey val="0"/>
          <c:showVal val="0"/>
          <c:showCatName val="0"/>
          <c:showSerName val="0"/>
          <c:showPercent val="0"/>
          <c:showBubbleSize val="0"/>
        </c:dLbls>
        <c:gapWidth val="219"/>
        <c:overlap val="-27"/>
        <c:axId val="641822736"/>
        <c:axId val="641802352"/>
      </c:barChart>
      <c:lineChart>
        <c:grouping val="standard"/>
        <c:varyColors val="0"/>
        <c:ser>
          <c:idx val="1"/>
          <c:order val="1"/>
          <c:tx>
            <c:strRef>
              <c:f>Laun!$B$7</c:f>
              <c:strCache>
                <c:ptCount val="1"/>
                <c:pt idx="0">
                  <c:v>Launavísitala</c:v>
                </c:pt>
              </c:strCache>
            </c:strRef>
          </c:tx>
          <c:spPr>
            <a:ln w="28575" cap="rnd">
              <a:solidFill>
                <a:schemeClr val="bg2">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Laun!$C$3:$I$3</c:f>
              <c:strCache>
                <c:ptCount val="7"/>
                <c:pt idx="0">
                  <c:v>2017</c:v>
                </c:pt>
                <c:pt idx="1">
                  <c:v>2018</c:v>
                </c:pt>
                <c:pt idx="2">
                  <c:v>2019</c:v>
                </c:pt>
                <c:pt idx="3">
                  <c:v>2020</c:v>
                </c:pt>
                <c:pt idx="4">
                  <c:v>2021</c:v>
                </c:pt>
                <c:pt idx="5">
                  <c:v>2022</c:v>
                </c:pt>
                <c:pt idx="6">
                  <c:v>2023 Á</c:v>
                </c:pt>
              </c:strCache>
            </c:strRef>
          </c:cat>
          <c:val>
            <c:numRef>
              <c:f>Laun!$C$7:$I$7</c:f>
              <c:numCache>
                <c:formatCode>General</c:formatCode>
                <c:ptCount val="7"/>
                <c:pt idx="0">
                  <c:v>616.6</c:v>
                </c:pt>
                <c:pt idx="1">
                  <c:v>656.4</c:v>
                </c:pt>
                <c:pt idx="2">
                  <c:v>688.5</c:v>
                </c:pt>
                <c:pt idx="3">
                  <c:v>732</c:v>
                </c:pt>
                <c:pt idx="4">
                  <c:v>792.7</c:v>
                </c:pt>
                <c:pt idx="5">
                  <c:v>858.4</c:v>
                </c:pt>
                <c:pt idx="6">
                  <c:v>958.5</c:v>
                </c:pt>
              </c:numCache>
            </c:numRef>
          </c:val>
          <c:smooth val="0"/>
          <c:extLst>
            <c:ext xmlns:c16="http://schemas.microsoft.com/office/drawing/2014/chart" uri="{C3380CC4-5D6E-409C-BE32-E72D297353CC}">
              <c16:uniqueId val="{00000001-2C92-430A-8CD3-14A5B7770E93}"/>
            </c:ext>
          </c:extLst>
        </c:ser>
        <c:dLbls>
          <c:showLegendKey val="0"/>
          <c:showVal val="0"/>
          <c:showCatName val="0"/>
          <c:showSerName val="0"/>
          <c:showPercent val="0"/>
          <c:showBubbleSize val="0"/>
        </c:dLbls>
        <c:marker val="1"/>
        <c:smooth val="0"/>
        <c:axId val="641826896"/>
        <c:axId val="641818160"/>
      </c:lineChart>
      <c:catAx>
        <c:axId val="641822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1802352"/>
        <c:crosses val="autoZero"/>
        <c:auto val="1"/>
        <c:lblAlgn val="ctr"/>
        <c:lblOffset val="100"/>
        <c:noMultiLvlLbl val="0"/>
      </c:catAx>
      <c:valAx>
        <c:axId val="641802352"/>
        <c:scaling>
          <c:orientation val="minMax"/>
        </c:scaling>
        <c:delete val="0"/>
        <c:axPos val="l"/>
        <c:majorGridlines>
          <c:spPr>
            <a:ln w="9525" cap="flat" cmpd="sng" algn="ctr">
              <a:solidFill>
                <a:schemeClr val="tx1">
                  <a:lumMod val="15000"/>
                  <a:lumOff val="85000"/>
                </a:schemeClr>
              </a:solidFill>
              <a:round/>
            </a:ln>
            <a:effectLst/>
          </c:spPr>
        </c:majorGridlines>
        <c:numFmt formatCode="#,###\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1822736"/>
        <c:crosses val="autoZero"/>
        <c:crossBetween val="between"/>
      </c:valAx>
      <c:valAx>
        <c:axId val="641818160"/>
        <c:scaling>
          <c:orientation val="minMax"/>
          <c:max val="10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1826896"/>
        <c:crosses val="max"/>
        <c:crossBetween val="between"/>
      </c:valAx>
      <c:catAx>
        <c:axId val="641826896"/>
        <c:scaling>
          <c:orientation val="minMax"/>
        </c:scaling>
        <c:delete val="1"/>
        <c:axPos val="b"/>
        <c:numFmt formatCode="General" sourceLinked="1"/>
        <c:majorTickMark val="out"/>
        <c:minorTickMark val="none"/>
        <c:tickLblPos val="nextTo"/>
        <c:crossAx val="6418181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'Málefni fatlaðra'!$B$5</c:f>
              <c:strCache>
                <c:ptCount val="1"/>
                <c:pt idx="0">
                  <c:v>Rekstrarafkoma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'Málefni fatlaðra'!$C$4:$P$4</c:f>
              <c:strCach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2023Á</c:v>
                </c:pt>
                <c:pt idx="13">
                  <c:v>2024Á</c:v>
                </c:pt>
              </c:strCache>
            </c:strRef>
          </c:cat>
          <c:val>
            <c:numRef>
              <c:f>'Málefni fatlaðra'!$C$5:$P$5</c:f>
              <c:numCache>
                <c:formatCode>_(* #,##0_);_(* \(#,##0\);_(* "-"_);_(@_)</c:formatCode>
                <c:ptCount val="14"/>
                <c:pt idx="0">
                  <c:v>-12380</c:v>
                </c:pt>
                <c:pt idx="1">
                  <c:v>-16020</c:v>
                </c:pt>
                <c:pt idx="2">
                  <c:v>-15656</c:v>
                </c:pt>
                <c:pt idx="3">
                  <c:v>-60401</c:v>
                </c:pt>
                <c:pt idx="4">
                  <c:v>-87904</c:v>
                </c:pt>
                <c:pt idx="5">
                  <c:v>-108165</c:v>
                </c:pt>
                <c:pt idx="6">
                  <c:v>-80504</c:v>
                </c:pt>
                <c:pt idx="7">
                  <c:v>130954</c:v>
                </c:pt>
                <c:pt idx="8">
                  <c:v>-130506</c:v>
                </c:pt>
                <c:pt idx="9">
                  <c:v>-223488</c:v>
                </c:pt>
                <c:pt idx="10">
                  <c:v>-243754</c:v>
                </c:pt>
                <c:pt idx="11">
                  <c:v>-364017</c:v>
                </c:pt>
                <c:pt idx="12">
                  <c:v>-421712</c:v>
                </c:pt>
                <c:pt idx="13">
                  <c:v>-415179</c:v>
                </c:pt>
              </c:numCache>
            </c:numRef>
          </c:val>
          <c:extLst>
            <c:ext xmlns:c16="http://schemas.microsoft.com/office/drawing/2014/chart" uri="{C3380CC4-5D6E-409C-BE32-E72D297353CC}">
              <c16:uniqueId val="{00000000-EA39-4857-9F49-A826CD031A32}"/>
            </c:ext>
          </c:extLst>
        </c:ser>
        <c:dLbls>
          <c:showLegendKey val="0"/>
          <c:showVal val="0"/>
          <c:showCatName val="0"/>
          <c:showSerName val="0"/>
          <c:showPercent val="0"/>
          <c:showBubbleSize val="0"/>
        </c:dLbls>
        <c:gapWidth val="219"/>
        <c:overlap val="-27"/>
        <c:axId val="121432112"/>
        <c:axId val="121421296"/>
      </c:barChart>
      <c:catAx>
        <c:axId val="12143211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421296"/>
        <c:crosses val="autoZero"/>
        <c:auto val="1"/>
        <c:lblAlgn val="ctr"/>
        <c:lblOffset val="100"/>
        <c:noMultiLvlLbl val="0"/>
      </c:catAx>
      <c:valAx>
        <c:axId val="12142129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432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Rekstrarafkoma B hluta 2020-2027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 hluti'!$C$4</c:f>
              <c:strCache>
                <c:ptCount val="1"/>
                <c:pt idx="0">
                  <c:v>Rekstrarafkoma fyrir fjármagnsliði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 hluti'!$D$3:$K$3</c:f>
              <c:strCache>
                <c:ptCount val="8"/>
                <c:pt idx="0">
                  <c:v>2020</c:v>
                </c:pt>
                <c:pt idx="1">
                  <c:v>2021</c:v>
                </c:pt>
                <c:pt idx="2">
                  <c:v>2022</c:v>
                </c:pt>
                <c:pt idx="3">
                  <c:v>Á2023</c:v>
                </c:pt>
                <c:pt idx="4">
                  <c:v>Á2024</c:v>
                </c:pt>
                <c:pt idx="5">
                  <c:v>Á2025</c:v>
                </c:pt>
                <c:pt idx="6">
                  <c:v>Á2026</c:v>
                </c:pt>
                <c:pt idx="7">
                  <c:v>Á2027</c:v>
                </c:pt>
              </c:strCache>
            </c:strRef>
          </c:cat>
          <c:val>
            <c:numRef>
              <c:f>'B hluti'!$D$4:$K$4</c:f>
              <c:numCache>
                <c:formatCode>_(* #,##0_);_(* \(#,##0\);_(* "-"_);_(@_)</c:formatCode>
                <c:ptCount val="8"/>
                <c:pt idx="0">
                  <c:v>-30135</c:v>
                </c:pt>
                <c:pt idx="1">
                  <c:v>101370</c:v>
                </c:pt>
                <c:pt idx="2">
                  <c:v>-33169</c:v>
                </c:pt>
                <c:pt idx="3">
                  <c:v>-10149</c:v>
                </c:pt>
                <c:pt idx="4">
                  <c:v>-44835</c:v>
                </c:pt>
                <c:pt idx="5">
                  <c:v>63054</c:v>
                </c:pt>
                <c:pt idx="6">
                  <c:v>68630</c:v>
                </c:pt>
                <c:pt idx="7">
                  <c:v>67979</c:v>
                </c:pt>
              </c:numCache>
            </c:numRef>
          </c:val>
          <c:extLst>
            <c:ext xmlns:c16="http://schemas.microsoft.com/office/drawing/2014/chart" uri="{C3380CC4-5D6E-409C-BE32-E72D297353CC}">
              <c16:uniqueId val="{00000000-58A9-4674-A968-757EAE92E702}"/>
            </c:ext>
          </c:extLst>
        </c:ser>
        <c:ser>
          <c:idx val="1"/>
          <c:order val="1"/>
          <c:tx>
            <c:strRef>
              <c:f>'B hluti'!$C$5</c:f>
              <c:strCache>
                <c:ptCount val="1"/>
                <c:pt idx="0">
                  <c:v>Rekstrarafkoma</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 hluti'!$D$3:$K$3</c:f>
              <c:strCache>
                <c:ptCount val="8"/>
                <c:pt idx="0">
                  <c:v>2020</c:v>
                </c:pt>
                <c:pt idx="1">
                  <c:v>2021</c:v>
                </c:pt>
                <c:pt idx="2">
                  <c:v>2022</c:v>
                </c:pt>
                <c:pt idx="3">
                  <c:v>Á2023</c:v>
                </c:pt>
                <c:pt idx="4">
                  <c:v>Á2024</c:v>
                </c:pt>
                <c:pt idx="5">
                  <c:v>Á2025</c:v>
                </c:pt>
                <c:pt idx="6">
                  <c:v>Á2026</c:v>
                </c:pt>
                <c:pt idx="7">
                  <c:v>Á2027</c:v>
                </c:pt>
              </c:strCache>
            </c:strRef>
          </c:cat>
          <c:val>
            <c:numRef>
              <c:f>'B hluti'!$D$5:$K$5</c:f>
              <c:numCache>
                <c:formatCode>_(* #,##0_);_(* \(#,##0\);_(* "-"_);_(@_)</c:formatCode>
                <c:ptCount val="8"/>
                <c:pt idx="0">
                  <c:v>-46322</c:v>
                </c:pt>
                <c:pt idx="1">
                  <c:v>71137</c:v>
                </c:pt>
                <c:pt idx="2">
                  <c:v>-46481</c:v>
                </c:pt>
                <c:pt idx="3">
                  <c:v>-47357</c:v>
                </c:pt>
                <c:pt idx="4">
                  <c:v>-90236</c:v>
                </c:pt>
                <c:pt idx="5">
                  <c:v>22970</c:v>
                </c:pt>
                <c:pt idx="6">
                  <c:v>32670</c:v>
                </c:pt>
                <c:pt idx="7">
                  <c:v>35351</c:v>
                </c:pt>
              </c:numCache>
            </c:numRef>
          </c:val>
          <c:extLst>
            <c:ext xmlns:c16="http://schemas.microsoft.com/office/drawing/2014/chart" uri="{C3380CC4-5D6E-409C-BE32-E72D297353CC}">
              <c16:uniqueId val="{00000001-58A9-4674-A968-757EAE92E702}"/>
            </c:ext>
          </c:extLst>
        </c:ser>
        <c:dLbls>
          <c:showLegendKey val="0"/>
          <c:showVal val="0"/>
          <c:showCatName val="0"/>
          <c:showSerName val="0"/>
          <c:showPercent val="0"/>
          <c:showBubbleSize val="0"/>
        </c:dLbls>
        <c:gapWidth val="219"/>
        <c:overlap val="-27"/>
        <c:axId val="348243760"/>
        <c:axId val="348252080"/>
      </c:barChart>
      <c:lineChart>
        <c:grouping val="standard"/>
        <c:varyColors val="0"/>
        <c:ser>
          <c:idx val="2"/>
          <c:order val="2"/>
          <c:tx>
            <c:strRef>
              <c:f>'B hluti'!$C$6</c:f>
              <c:strCache>
                <c:ptCount val="1"/>
                <c:pt idx="0">
                  <c:v>Rekstarafkoma sem hlutfall af rekstartekjum</c:v>
                </c:pt>
              </c:strCache>
            </c:strRef>
          </c:tx>
          <c:spPr>
            <a:ln w="28575" cap="rnd">
              <a:solidFill>
                <a:schemeClr val="accent5">
                  <a:lumMod val="60000"/>
                  <a:lumOff val="40000"/>
                </a:schemeClr>
              </a:solidFill>
              <a:round/>
            </a:ln>
            <a:effectLst/>
          </c:spPr>
          <c:marker>
            <c:symbol val="none"/>
          </c:marker>
          <c:dLbls>
            <c:dLbl>
              <c:idx val="0"/>
              <c:layout>
                <c:manualLayout>
                  <c:x val="1.0709504685408299E-2"/>
                  <c:y val="4.30603561851915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8A9-4674-A968-757EAE92E70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 hluti'!$D$3:$K$3</c:f>
              <c:strCache>
                <c:ptCount val="8"/>
                <c:pt idx="0">
                  <c:v>2020</c:v>
                </c:pt>
                <c:pt idx="1">
                  <c:v>2021</c:v>
                </c:pt>
                <c:pt idx="2">
                  <c:v>2022</c:v>
                </c:pt>
                <c:pt idx="3">
                  <c:v>Á2023</c:v>
                </c:pt>
                <c:pt idx="4">
                  <c:v>Á2024</c:v>
                </c:pt>
                <c:pt idx="5">
                  <c:v>Á2025</c:v>
                </c:pt>
                <c:pt idx="6">
                  <c:v>Á2026</c:v>
                </c:pt>
                <c:pt idx="7">
                  <c:v>Á2027</c:v>
                </c:pt>
              </c:strCache>
            </c:strRef>
          </c:cat>
          <c:val>
            <c:numRef>
              <c:f>'B hluti'!$D$6:$K$6</c:f>
              <c:numCache>
                <c:formatCode>0.00%</c:formatCode>
                <c:ptCount val="8"/>
                <c:pt idx="0">
                  <c:v>-3.8899999999999997E-2</c:v>
                </c:pt>
                <c:pt idx="1">
                  <c:v>5.1156535965338076E-2</c:v>
                </c:pt>
                <c:pt idx="2">
                  <c:v>-3.2389812201665445E-2</c:v>
                </c:pt>
                <c:pt idx="3">
                  <c:v>-2.9715855505028987E-2</c:v>
                </c:pt>
                <c:pt idx="4">
                  <c:v>-5.089820359281437E-2</c:v>
                </c:pt>
                <c:pt idx="5">
                  <c:v>1.2406887578042671E-2</c:v>
                </c:pt>
                <c:pt idx="6">
                  <c:v>1.6992967709720374E-2</c:v>
                </c:pt>
                <c:pt idx="7">
                  <c:v>1.7757129524423775E-2</c:v>
                </c:pt>
              </c:numCache>
            </c:numRef>
          </c:val>
          <c:smooth val="0"/>
          <c:extLst>
            <c:ext xmlns:c16="http://schemas.microsoft.com/office/drawing/2014/chart" uri="{C3380CC4-5D6E-409C-BE32-E72D297353CC}">
              <c16:uniqueId val="{00000003-58A9-4674-A968-757EAE92E702}"/>
            </c:ext>
          </c:extLst>
        </c:ser>
        <c:dLbls>
          <c:showLegendKey val="0"/>
          <c:showVal val="0"/>
          <c:showCatName val="0"/>
          <c:showSerName val="0"/>
          <c:showPercent val="0"/>
          <c:showBubbleSize val="0"/>
        </c:dLbls>
        <c:marker val="1"/>
        <c:smooth val="0"/>
        <c:axId val="348248336"/>
        <c:axId val="348258736"/>
      </c:lineChart>
      <c:catAx>
        <c:axId val="34824376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8252080"/>
        <c:crosses val="autoZero"/>
        <c:auto val="1"/>
        <c:lblAlgn val="ctr"/>
        <c:lblOffset val="100"/>
        <c:noMultiLvlLbl val="0"/>
      </c:catAx>
      <c:valAx>
        <c:axId val="34825208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8243760"/>
        <c:crosses val="autoZero"/>
        <c:crossBetween val="between"/>
      </c:valAx>
      <c:valAx>
        <c:axId val="348258736"/>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8248336"/>
        <c:crosses val="max"/>
        <c:crossBetween val="between"/>
      </c:valAx>
      <c:catAx>
        <c:axId val="348248336"/>
        <c:scaling>
          <c:orientation val="minMax"/>
        </c:scaling>
        <c:delete val="1"/>
        <c:axPos val="b"/>
        <c:numFmt formatCode="General" sourceLinked="1"/>
        <c:majorTickMark val="out"/>
        <c:minorTickMark val="none"/>
        <c:tickLblPos val="nextTo"/>
        <c:crossAx val="3482587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Rekstrarafkoma</a:t>
            </a:r>
            <a:r>
              <a:rPr lang="is-IS" baseline="0"/>
              <a:t> Höfða</a:t>
            </a:r>
            <a:endParaRPr lang="is-IS"/>
          </a:p>
        </c:rich>
      </c:tx>
      <c:layout>
        <c:manualLayout>
          <c:xMode val="edge"/>
          <c:yMode val="edge"/>
          <c:x val="0.4439941338668601"/>
          <c:y val="1.916167423745589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 hluti'!$C$10</c:f>
              <c:strCache>
                <c:ptCount val="1"/>
                <c:pt idx="0">
                  <c:v>Rekstrarafkoma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 hluti'!$D$9:$P$9</c:f>
              <c:strCache>
                <c:ptCount val="13"/>
                <c:pt idx="0">
                  <c:v>2015</c:v>
                </c:pt>
                <c:pt idx="1">
                  <c:v>2016</c:v>
                </c:pt>
                <c:pt idx="2">
                  <c:v>2017</c:v>
                </c:pt>
                <c:pt idx="3">
                  <c:v>2018</c:v>
                </c:pt>
                <c:pt idx="4">
                  <c:v>2019</c:v>
                </c:pt>
                <c:pt idx="5">
                  <c:v>2020</c:v>
                </c:pt>
                <c:pt idx="6">
                  <c:v>2021</c:v>
                </c:pt>
                <c:pt idx="7">
                  <c:v>2022</c:v>
                </c:pt>
                <c:pt idx="8">
                  <c:v>Á2023</c:v>
                </c:pt>
                <c:pt idx="9">
                  <c:v>Á2024</c:v>
                </c:pt>
                <c:pt idx="10">
                  <c:v>Á2025</c:v>
                </c:pt>
                <c:pt idx="11">
                  <c:v>Á2026</c:v>
                </c:pt>
                <c:pt idx="12">
                  <c:v>Á2027</c:v>
                </c:pt>
              </c:strCache>
            </c:strRef>
          </c:cat>
          <c:val>
            <c:numRef>
              <c:f>'B hluti'!$D$10:$P$10</c:f>
              <c:numCache>
                <c:formatCode>_(* #,##0_);_(* \(#,##0\);_(* "-"_);_(@_)</c:formatCode>
                <c:ptCount val="13"/>
                <c:pt idx="0">
                  <c:v>-116155</c:v>
                </c:pt>
                <c:pt idx="1">
                  <c:v>892100</c:v>
                </c:pt>
                <c:pt idx="2">
                  <c:v>-6587</c:v>
                </c:pt>
                <c:pt idx="3">
                  <c:v>5226</c:v>
                </c:pt>
                <c:pt idx="4">
                  <c:v>-9578</c:v>
                </c:pt>
                <c:pt idx="5">
                  <c:v>-39639</c:v>
                </c:pt>
                <c:pt idx="6">
                  <c:v>58266</c:v>
                </c:pt>
                <c:pt idx="7">
                  <c:v>-42630</c:v>
                </c:pt>
                <c:pt idx="8">
                  <c:v>-50683</c:v>
                </c:pt>
                <c:pt idx="9">
                  <c:v>-93714</c:v>
                </c:pt>
                <c:pt idx="10">
                  <c:v>19253</c:v>
                </c:pt>
                <c:pt idx="11">
                  <c:v>28702</c:v>
                </c:pt>
                <c:pt idx="12">
                  <c:v>32400</c:v>
                </c:pt>
              </c:numCache>
            </c:numRef>
          </c:val>
          <c:extLst>
            <c:ext xmlns:c16="http://schemas.microsoft.com/office/drawing/2014/chart" uri="{C3380CC4-5D6E-409C-BE32-E72D297353CC}">
              <c16:uniqueId val="{00000000-76E3-4392-AE88-8D5A755504F0}"/>
            </c:ext>
          </c:extLst>
        </c:ser>
        <c:ser>
          <c:idx val="1"/>
          <c:order val="1"/>
          <c:tx>
            <c:strRef>
              <c:f>'B hluti'!$C$11</c:f>
              <c:strCache>
                <c:ptCount val="1"/>
                <c:pt idx="0">
                  <c:v>Rekstarafkoma án lífeyrisskuldb.</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 hluti'!$D$9:$P$9</c:f>
              <c:strCache>
                <c:ptCount val="13"/>
                <c:pt idx="0">
                  <c:v>2015</c:v>
                </c:pt>
                <c:pt idx="1">
                  <c:v>2016</c:v>
                </c:pt>
                <c:pt idx="2">
                  <c:v>2017</c:v>
                </c:pt>
                <c:pt idx="3">
                  <c:v>2018</c:v>
                </c:pt>
                <c:pt idx="4">
                  <c:v>2019</c:v>
                </c:pt>
                <c:pt idx="5">
                  <c:v>2020</c:v>
                </c:pt>
                <c:pt idx="6">
                  <c:v>2021</c:v>
                </c:pt>
                <c:pt idx="7">
                  <c:v>2022</c:v>
                </c:pt>
                <c:pt idx="8">
                  <c:v>Á2023</c:v>
                </c:pt>
                <c:pt idx="9">
                  <c:v>Á2024</c:v>
                </c:pt>
                <c:pt idx="10">
                  <c:v>Á2025</c:v>
                </c:pt>
                <c:pt idx="11">
                  <c:v>Á2026</c:v>
                </c:pt>
                <c:pt idx="12">
                  <c:v>Á2027</c:v>
                </c:pt>
              </c:strCache>
            </c:strRef>
          </c:cat>
          <c:val>
            <c:numRef>
              <c:f>'B hluti'!$D$11:$M$11</c:f>
              <c:numCache>
                <c:formatCode>_(* #,##0_);_(* \(#,##0\);_(* "-"_);_(@_)</c:formatCode>
                <c:ptCount val="10"/>
                <c:pt idx="0">
                  <c:v>-20830</c:v>
                </c:pt>
                <c:pt idx="1">
                  <c:v>-32721</c:v>
                </c:pt>
              </c:numCache>
            </c:numRef>
          </c:val>
          <c:extLst>
            <c:ext xmlns:c16="http://schemas.microsoft.com/office/drawing/2014/chart" uri="{C3380CC4-5D6E-409C-BE32-E72D297353CC}">
              <c16:uniqueId val="{00000001-76E3-4392-AE88-8D5A755504F0}"/>
            </c:ext>
          </c:extLst>
        </c:ser>
        <c:dLbls>
          <c:showLegendKey val="0"/>
          <c:showVal val="0"/>
          <c:showCatName val="0"/>
          <c:showSerName val="0"/>
          <c:showPercent val="0"/>
          <c:showBubbleSize val="0"/>
        </c:dLbls>
        <c:gapWidth val="219"/>
        <c:overlap val="-27"/>
        <c:axId val="348388528"/>
        <c:axId val="348382288"/>
      </c:barChart>
      <c:catAx>
        <c:axId val="3483885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8382288"/>
        <c:crosses val="autoZero"/>
        <c:auto val="1"/>
        <c:lblAlgn val="ctr"/>
        <c:lblOffset val="100"/>
        <c:noMultiLvlLbl val="0"/>
      </c:catAx>
      <c:valAx>
        <c:axId val="348382288"/>
        <c:scaling>
          <c:orientation val="minMax"/>
          <c:max val="70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8388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is-IS" sz="2000"/>
              <a:t>Stjórnsýslu-</a:t>
            </a:r>
            <a:r>
              <a:rPr lang="is-IS" sz="2000" baseline="0"/>
              <a:t> og fjármálasvið</a:t>
            </a:r>
            <a:endParaRPr lang="is-IS" sz="2000"/>
          </a:p>
        </c:rich>
      </c:tx>
      <c:layout>
        <c:manualLayout>
          <c:xMode val="edge"/>
          <c:yMode val="edge"/>
          <c:x val="0.35539130813068254"/>
          <c:y val="2.06718388312760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Stjórnsýsla!$D$4</c:f>
              <c:strCache>
                <c:ptCount val="1"/>
                <c:pt idx="0">
                  <c:v>Áætlun 2024</c:v>
                </c:pt>
              </c:strCache>
            </c:strRef>
          </c:tx>
          <c:spPr>
            <a:solidFill>
              <a:schemeClr val="accent1"/>
            </a:solidFill>
            <a:ln>
              <a:noFill/>
            </a:ln>
            <a:effectLst/>
          </c:spPr>
          <c:invertIfNegative val="0"/>
          <c:cat>
            <c:strRef>
              <c:f>Stjórnsýsla!$C$5:$C$14</c:f>
              <c:strCache>
                <c:ptCount val="10"/>
                <c:pt idx="0">
                  <c:v>Skrifstofa sveitarfélagsins</c:v>
                </c:pt>
                <c:pt idx="1">
                  <c:v>Lífeyrisskuldbinding</c:v>
                </c:pt>
                <c:pt idx="2">
                  <c:v>Óráðstafað samkv. áætlun</c:v>
                </c:pt>
                <c:pt idx="3">
                  <c:v>Bæjarstjórn</c:v>
                </c:pt>
                <c:pt idx="4">
                  <c:v>Annar sameiginlegur kostnaður</c:v>
                </c:pt>
                <c:pt idx="5">
                  <c:v>Framlög til SSV</c:v>
                </c:pt>
                <c:pt idx="6">
                  <c:v>Bæjarráð</c:v>
                </c:pt>
                <c:pt idx="7">
                  <c:v>Endurskoðun</c:v>
                </c:pt>
                <c:pt idx="8">
                  <c:v>Önnur gjöld</c:v>
                </c:pt>
                <c:pt idx="9">
                  <c:v>Nefndir</c:v>
                </c:pt>
              </c:strCache>
            </c:strRef>
          </c:cat>
          <c:val>
            <c:numRef>
              <c:f>Stjórnsýsla!$D$5:$D$14</c:f>
              <c:numCache>
                <c:formatCode>_(* #,##0_);_(* \(#,##0\);_(* "-"_);_(@_)</c:formatCode>
                <c:ptCount val="10"/>
                <c:pt idx="0">
                  <c:v>479195</c:v>
                </c:pt>
                <c:pt idx="1">
                  <c:v>433000</c:v>
                </c:pt>
                <c:pt idx="2">
                  <c:v>200000</c:v>
                </c:pt>
                <c:pt idx="3">
                  <c:v>59254</c:v>
                </c:pt>
                <c:pt idx="4">
                  <c:v>45338</c:v>
                </c:pt>
                <c:pt idx="5">
                  <c:v>17000</c:v>
                </c:pt>
                <c:pt idx="6">
                  <c:v>14735</c:v>
                </c:pt>
                <c:pt idx="7">
                  <c:v>9800</c:v>
                </c:pt>
                <c:pt idx="8">
                  <c:v>6000</c:v>
                </c:pt>
                <c:pt idx="9">
                  <c:v>4532</c:v>
                </c:pt>
              </c:numCache>
            </c:numRef>
          </c:val>
          <c:extLst>
            <c:ext xmlns:c16="http://schemas.microsoft.com/office/drawing/2014/chart" uri="{C3380CC4-5D6E-409C-BE32-E72D297353CC}">
              <c16:uniqueId val="{00000000-97EC-4861-9C4A-436DE86D1A7C}"/>
            </c:ext>
          </c:extLst>
        </c:ser>
        <c:ser>
          <c:idx val="1"/>
          <c:order val="1"/>
          <c:tx>
            <c:strRef>
              <c:f>Stjórnsýsla!$E$4</c:f>
              <c:strCache>
                <c:ptCount val="1"/>
                <c:pt idx="0">
                  <c:v>Áætlun 2023 m. viðaukum</c:v>
                </c:pt>
              </c:strCache>
            </c:strRef>
          </c:tx>
          <c:spPr>
            <a:solidFill>
              <a:schemeClr val="bg2">
                <a:lumMod val="75000"/>
              </a:schemeClr>
            </a:solidFill>
            <a:ln>
              <a:noFill/>
            </a:ln>
            <a:effectLst/>
          </c:spPr>
          <c:invertIfNegative val="0"/>
          <c:cat>
            <c:strRef>
              <c:f>Stjórnsýsla!$C$5:$C$14</c:f>
              <c:strCache>
                <c:ptCount val="10"/>
                <c:pt idx="0">
                  <c:v>Skrifstofa sveitarfélagsins</c:v>
                </c:pt>
                <c:pt idx="1">
                  <c:v>Lífeyrisskuldbinding</c:v>
                </c:pt>
                <c:pt idx="2">
                  <c:v>Óráðstafað samkv. áætlun</c:v>
                </c:pt>
                <c:pt idx="3">
                  <c:v>Bæjarstjórn</c:v>
                </c:pt>
                <c:pt idx="4">
                  <c:v>Annar sameiginlegur kostnaður</c:v>
                </c:pt>
                <c:pt idx="5">
                  <c:v>Framlög til SSV</c:v>
                </c:pt>
                <c:pt idx="6">
                  <c:v>Bæjarráð</c:v>
                </c:pt>
                <c:pt idx="7">
                  <c:v>Endurskoðun</c:v>
                </c:pt>
                <c:pt idx="8">
                  <c:v>Önnur gjöld</c:v>
                </c:pt>
                <c:pt idx="9">
                  <c:v>Nefndir</c:v>
                </c:pt>
              </c:strCache>
            </c:strRef>
          </c:cat>
          <c:val>
            <c:numRef>
              <c:f>Stjórnsýsla!$E$5:$E$14</c:f>
              <c:numCache>
                <c:formatCode>_(* #,##0_);_(* \(#,##0\);_(* "-"_);_(@_)</c:formatCode>
                <c:ptCount val="10"/>
                <c:pt idx="0">
                  <c:v>452628</c:v>
                </c:pt>
                <c:pt idx="1">
                  <c:v>393247</c:v>
                </c:pt>
                <c:pt idx="2">
                  <c:v>393247</c:v>
                </c:pt>
                <c:pt idx="3">
                  <c:v>50628</c:v>
                </c:pt>
                <c:pt idx="4">
                  <c:v>45297</c:v>
                </c:pt>
                <c:pt idx="5">
                  <c:v>15257</c:v>
                </c:pt>
                <c:pt idx="6">
                  <c:v>19034</c:v>
                </c:pt>
                <c:pt idx="7">
                  <c:v>9800</c:v>
                </c:pt>
                <c:pt idx="8">
                  <c:v>4500</c:v>
                </c:pt>
                <c:pt idx="9">
                  <c:v>4515</c:v>
                </c:pt>
              </c:numCache>
            </c:numRef>
          </c:val>
          <c:extLst>
            <c:ext xmlns:c16="http://schemas.microsoft.com/office/drawing/2014/chart" uri="{C3380CC4-5D6E-409C-BE32-E72D297353CC}">
              <c16:uniqueId val="{00000001-97EC-4861-9C4A-436DE86D1A7C}"/>
            </c:ext>
          </c:extLst>
        </c:ser>
        <c:dLbls>
          <c:showLegendKey val="0"/>
          <c:showVal val="0"/>
          <c:showCatName val="0"/>
          <c:showSerName val="0"/>
          <c:showPercent val="0"/>
          <c:showBubbleSize val="0"/>
        </c:dLbls>
        <c:gapWidth val="182"/>
        <c:axId val="775847424"/>
        <c:axId val="775848736"/>
      </c:barChart>
      <c:catAx>
        <c:axId val="775847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5848736"/>
        <c:crosses val="autoZero"/>
        <c:auto val="1"/>
        <c:lblAlgn val="ctr"/>
        <c:lblOffset val="100"/>
        <c:noMultiLvlLbl val="0"/>
      </c:catAx>
      <c:valAx>
        <c:axId val="775848736"/>
        <c:scaling>
          <c:orientation val="minMax"/>
          <c:min val="-50000"/>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5847424"/>
        <c:crosses val="autoZero"/>
        <c:crossBetween val="between"/>
        <c:majorUnit val="1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Fjárfesting í varanlegum rekstrarfjármunum</a:t>
            </a:r>
            <a:r>
              <a:rPr lang="en-US" baseline="0"/>
              <a:t> 2017-2027</a:t>
            </a:r>
            <a:r>
              <a:rPr lang="en-US"/>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748437522657735"/>
          <c:y val="0.13438405797101452"/>
          <c:w val="0.84719334116384626"/>
          <c:h val="0.7815642474038571"/>
        </c:manualLayout>
      </c:layout>
      <c:lineChart>
        <c:grouping val="standard"/>
        <c:varyColors val="0"/>
        <c:ser>
          <c:idx val="0"/>
          <c:order val="0"/>
          <c:tx>
            <c:strRef>
              <c:f>Fjárfesting!$H$3</c:f>
              <c:strCache>
                <c:ptCount val="1"/>
                <c:pt idx="0">
                  <c:v>Fjárfesting </c:v>
                </c:pt>
              </c:strCache>
            </c:strRef>
          </c:tx>
          <c:spPr>
            <a:ln w="28575" cap="rnd">
              <a:solidFill>
                <a:schemeClr val="accent1"/>
              </a:solidFill>
              <a:round/>
            </a:ln>
            <a:effectLst/>
          </c:spPr>
          <c:marker>
            <c:symbol val="none"/>
          </c:marker>
          <c:dLbls>
            <c:dLbl>
              <c:idx val="8"/>
              <c:layout>
                <c:manualLayout>
                  <c:x val="-0.10359116022099447"/>
                  <c:y val="6.1594202898550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45-4441-846C-4736C435DC33}"/>
                </c:ext>
              </c:extLst>
            </c:dLbl>
            <c:dLbl>
              <c:idx val="9"/>
              <c:layout>
                <c:manualLayout>
                  <c:x val="-6.9060773480664672E-3"/>
                  <c:y val="-6.1594202898550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345-4441-846C-4736C435DC3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Fjárfesting!$I$2:$S$2</c:f>
              <c:strCache>
                <c:ptCount val="11"/>
                <c:pt idx="0">
                  <c:v>2017</c:v>
                </c:pt>
                <c:pt idx="1">
                  <c:v>2018</c:v>
                </c:pt>
                <c:pt idx="2">
                  <c:v>2019</c:v>
                </c:pt>
                <c:pt idx="3">
                  <c:v>2020</c:v>
                </c:pt>
                <c:pt idx="4">
                  <c:v>2021</c:v>
                </c:pt>
                <c:pt idx="5">
                  <c:v>2022</c:v>
                </c:pt>
                <c:pt idx="6">
                  <c:v>2023 Á</c:v>
                </c:pt>
                <c:pt idx="7">
                  <c:v>2024 Á</c:v>
                </c:pt>
                <c:pt idx="8">
                  <c:v>2025 Á</c:v>
                </c:pt>
                <c:pt idx="9">
                  <c:v>2026 Á</c:v>
                </c:pt>
                <c:pt idx="10">
                  <c:v>2027Á</c:v>
                </c:pt>
              </c:strCache>
            </c:strRef>
          </c:cat>
          <c:val>
            <c:numRef>
              <c:f>Fjárfesting!$I$3:$S$3</c:f>
              <c:numCache>
                <c:formatCode>_(* #,##0_);_(* \(#,##0\);_(* "-"_);_(@_)</c:formatCode>
                <c:ptCount val="11"/>
                <c:pt idx="0">
                  <c:v>337938</c:v>
                </c:pt>
                <c:pt idx="1">
                  <c:v>563071</c:v>
                </c:pt>
                <c:pt idx="2">
                  <c:v>979255</c:v>
                </c:pt>
                <c:pt idx="3">
                  <c:v>955238</c:v>
                </c:pt>
                <c:pt idx="4">
                  <c:v>1054305</c:v>
                </c:pt>
                <c:pt idx="5">
                  <c:v>1435910</c:v>
                </c:pt>
                <c:pt idx="6">
                  <c:v>2900480</c:v>
                </c:pt>
                <c:pt idx="7">
                  <c:v>2421659</c:v>
                </c:pt>
                <c:pt idx="8">
                  <c:v>1865933</c:v>
                </c:pt>
                <c:pt idx="9">
                  <c:v>614400</c:v>
                </c:pt>
                <c:pt idx="10">
                  <c:v>1300530</c:v>
                </c:pt>
              </c:numCache>
            </c:numRef>
          </c:val>
          <c:smooth val="0"/>
          <c:extLst>
            <c:ext xmlns:c16="http://schemas.microsoft.com/office/drawing/2014/chart" uri="{C3380CC4-5D6E-409C-BE32-E72D297353CC}">
              <c16:uniqueId val="{00000002-2345-4441-846C-4736C435DC33}"/>
            </c:ext>
          </c:extLst>
        </c:ser>
        <c:dLbls>
          <c:showLegendKey val="0"/>
          <c:showVal val="0"/>
          <c:showCatName val="0"/>
          <c:showSerName val="0"/>
          <c:showPercent val="0"/>
          <c:showBubbleSize val="0"/>
        </c:dLbls>
        <c:smooth val="0"/>
        <c:axId val="1752082047"/>
        <c:axId val="1752072895"/>
      </c:lineChart>
      <c:catAx>
        <c:axId val="175208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2072895"/>
        <c:crosses val="autoZero"/>
        <c:auto val="1"/>
        <c:lblAlgn val="ctr"/>
        <c:lblOffset val="100"/>
        <c:noMultiLvlLbl val="0"/>
      </c:catAx>
      <c:valAx>
        <c:axId val="1752072895"/>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20820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Velferðar- og mannréttindasvið</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Velferðar!$D$3</c:f>
              <c:strCache>
                <c:ptCount val="1"/>
                <c:pt idx="0">
                  <c:v>Áætlun 2024</c:v>
                </c:pt>
              </c:strCache>
            </c:strRef>
          </c:tx>
          <c:spPr>
            <a:solidFill>
              <a:schemeClr val="accent1"/>
            </a:solidFill>
            <a:ln>
              <a:noFill/>
            </a:ln>
            <a:effectLst/>
          </c:spPr>
          <c:invertIfNegative val="0"/>
          <c:cat>
            <c:strRef>
              <c:f>Velferðar!$C$4:$C$14</c:f>
              <c:strCache>
                <c:ptCount val="11"/>
                <c:pt idx="0">
                  <c:v>Málefni fatlaðra</c:v>
                </c:pt>
                <c:pt idx="1">
                  <c:v>Barnavernd</c:v>
                </c:pt>
                <c:pt idx="2">
                  <c:v>Málefni aldraðra</c:v>
                </c:pt>
                <c:pt idx="3">
                  <c:v>Skrifstofa velferðar- og mannréttindasviðs</c:v>
                </c:pt>
                <c:pt idx="4">
                  <c:v>Fjárhagsaðstoð</c:v>
                </c:pt>
                <c:pt idx="5">
                  <c:v>Húsaleigubætur</c:v>
                </c:pt>
                <c:pt idx="6">
                  <c:v>Félagsþjónusta</c:v>
                </c:pt>
                <c:pt idx="7">
                  <c:v>Búkolla </c:v>
                </c:pt>
                <c:pt idx="8">
                  <c:v>Velferðar- og mannréttindaráð</c:v>
                </c:pt>
                <c:pt idx="9">
                  <c:v>Niðurgreiðslur vegna barna</c:v>
                </c:pt>
                <c:pt idx="10">
                  <c:v>Annað</c:v>
                </c:pt>
              </c:strCache>
            </c:strRef>
          </c:cat>
          <c:val>
            <c:numRef>
              <c:f>Velferðar!$D$4:$D$14</c:f>
              <c:numCache>
                <c:formatCode>_(* #,##0_);_(* \(#,##0\);_(* "-"_);_(@_)</c:formatCode>
                <c:ptCount val="11"/>
                <c:pt idx="0">
                  <c:v>1443106.5</c:v>
                </c:pt>
                <c:pt idx="1">
                  <c:v>250320</c:v>
                </c:pt>
                <c:pt idx="2">
                  <c:v>208474.5</c:v>
                </c:pt>
                <c:pt idx="3">
                  <c:v>57409</c:v>
                </c:pt>
                <c:pt idx="4">
                  <c:v>64577</c:v>
                </c:pt>
                <c:pt idx="5">
                  <c:v>44314</c:v>
                </c:pt>
                <c:pt idx="6">
                  <c:v>29438</c:v>
                </c:pt>
                <c:pt idx="7">
                  <c:v>10412</c:v>
                </c:pt>
                <c:pt idx="8">
                  <c:v>7852</c:v>
                </c:pt>
                <c:pt idx="9">
                  <c:v>1350</c:v>
                </c:pt>
                <c:pt idx="10">
                  <c:v>1000</c:v>
                </c:pt>
              </c:numCache>
            </c:numRef>
          </c:val>
          <c:extLst>
            <c:ext xmlns:c16="http://schemas.microsoft.com/office/drawing/2014/chart" uri="{C3380CC4-5D6E-409C-BE32-E72D297353CC}">
              <c16:uniqueId val="{00000000-A1C5-4BAF-B229-F667CC835C46}"/>
            </c:ext>
          </c:extLst>
        </c:ser>
        <c:ser>
          <c:idx val="1"/>
          <c:order val="1"/>
          <c:tx>
            <c:strRef>
              <c:f>Velferðar!$E$3</c:f>
              <c:strCache>
                <c:ptCount val="1"/>
                <c:pt idx="0">
                  <c:v>Áætlun 2023 m. viðaukum</c:v>
                </c:pt>
              </c:strCache>
            </c:strRef>
          </c:tx>
          <c:spPr>
            <a:solidFill>
              <a:schemeClr val="bg2">
                <a:lumMod val="75000"/>
              </a:schemeClr>
            </a:solidFill>
            <a:ln>
              <a:noFill/>
            </a:ln>
            <a:effectLst/>
          </c:spPr>
          <c:invertIfNegative val="0"/>
          <c:cat>
            <c:strRef>
              <c:f>Velferðar!$C$4:$C$14</c:f>
              <c:strCache>
                <c:ptCount val="11"/>
                <c:pt idx="0">
                  <c:v>Málefni fatlaðra</c:v>
                </c:pt>
                <c:pt idx="1">
                  <c:v>Barnavernd</c:v>
                </c:pt>
                <c:pt idx="2">
                  <c:v>Málefni aldraðra</c:v>
                </c:pt>
                <c:pt idx="3">
                  <c:v>Skrifstofa velferðar- og mannréttindasviðs</c:v>
                </c:pt>
                <c:pt idx="4">
                  <c:v>Fjárhagsaðstoð</c:v>
                </c:pt>
                <c:pt idx="5">
                  <c:v>Húsaleigubætur</c:v>
                </c:pt>
                <c:pt idx="6">
                  <c:v>Félagsþjónusta</c:v>
                </c:pt>
                <c:pt idx="7">
                  <c:v>Búkolla </c:v>
                </c:pt>
                <c:pt idx="8">
                  <c:v>Velferðar- og mannréttindaráð</c:v>
                </c:pt>
                <c:pt idx="9">
                  <c:v>Niðurgreiðslur vegna barna</c:v>
                </c:pt>
                <c:pt idx="10">
                  <c:v>Annað</c:v>
                </c:pt>
              </c:strCache>
            </c:strRef>
          </c:cat>
          <c:val>
            <c:numRef>
              <c:f>Velferðar!$E$4:$E$14</c:f>
              <c:numCache>
                <c:formatCode>_(* #,##0_);_(* \(#,##0\);_(* "-"_);_(@_)</c:formatCode>
                <c:ptCount val="11"/>
                <c:pt idx="0">
                  <c:v>1326461</c:v>
                </c:pt>
                <c:pt idx="1">
                  <c:v>213100</c:v>
                </c:pt>
                <c:pt idx="2">
                  <c:v>184930</c:v>
                </c:pt>
                <c:pt idx="3">
                  <c:v>89662</c:v>
                </c:pt>
                <c:pt idx="4">
                  <c:v>64487</c:v>
                </c:pt>
                <c:pt idx="5">
                  <c:v>52754</c:v>
                </c:pt>
                <c:pt idx="6">
                  <c:v>32698</c:v>
                </c:pt>
                <c:pt idx="7">
                  <c:v>16190</c:v>
                </c:pt>
                <c:pt idx="8">
                  <c:v>8087</c:v>
                </c:pt>
                <c:pt idx="9">
                  <c:v>1448</c:v>
                </c:pt>
                <c:pt idx="10">
                  <c:v>1000</c:v>
                </c:pt>
              </c:numCache>
            </c:numRef>
          </c:val>
          <c:extLst>
            <c:ext xmlns:c16="http://schemas.microsoft.com/office/drawing/2014/chart" uri="{C3380CC4-5D6E-409C-BE32-E72D297353CC}">
              <c16:uniqueId val="{00000001-A1C5-4BAF-B229-F667CC835C46}"/>
            </c:ext>
          </c:extLst>
        </c:ser>
        <c:dLbls>
          <c:showLegendKey val="0"/>
          <c:showVal val="0"/>
          <c:showCatName val="0"/>
          <c:showSerName val="0"/>
          <c:showPercent val="0"/>
          <c:showBubbleSize val="0"/>
        </c:dLbls>
        <c:gapWidth val="182"/>
        <c:axId val="848329264"/>
        <c:axId val="848321720"/>
      </c:barChart>
      <c:catAx>
        <c:axId val="848329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8321720"/>
        <c:crosses val="autoZero"/>
        <c:auto val="1"/>
        <c:lblAlgn val="ctr"/>
        <c:lblOffset val="100"/>
        <c:noMultiLvlLbl val="0"/>
      </c:catAx>
      <c:valAx>
        <c:axId val="848321720"/>
        <c:scaling>
          <c:orientation val="minMax"/>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8329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Skóla- og frístundasvið</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'Skóla og frístund'!$D$4</c:f>
              <c:strCache>
                <c:ptCount val="1"/>
                <c:pt idx="0">
                  <c:v>Áætlun 2024</c:v>
                </c:pt>
              </c:strCache>
            </c:strRef>
          </c:tx>
          <c:spPr>
            <a:solidFill>
              <a:schemeClr val="accent1"/>
            </a:solidFill>
            <a:ln>
              <a:noFill/>
            </a:ln>
            <a:effectLst/>
          </c:spPr>
          <c:invertIfNegative val="0"/>
          <c:cat>
            <c:strRef>
              <c:f>'Skóla og frístund'!$C$5:$C$14</c:f>
              <c:strCache>
                <c:ptCount val="10"/>
                <c:pt idx="0">
                  <c:v>Gunnskólar og skóladagvist</c:v>
                </c:pt>
                <c:pt idx="1">
                  <c:v>Leikskólar</c:v>
                </c:pt>
                <c:pt idx="2">
                  <c:v>Íþróttamál</c:v>
                </c:pt>
                <c:pt idx="3">
                  <c:v>Tónlistarskóli</c:v>
                </c:pt>
                <c:pt idx="4">
                  <c:v>Æskulýðsmál</c:v>
                </c:pt>
                <c:pt idx="5">
                  <c:v>Skrifstofa skóla og frístundasviðs</c:v>
                </c:pt>
                <c:pt idx="6">
                  <c:v>Frístundastyrkur</c:v>
                </c:pt>
                <c:pt idx="7">
                  <c:v>Framlag til FVA</c:v>
                </c:pt>
                <c:pt idx="8">
                  <c:v>Dagforeldrar</c:v>
                </c:pt>
                <c:pt idx="9">
                  <c:v>Skóla og frístundaráð</c:v>
                </c:pt>
              </c:strCache>
            </c:strRef>
          </c:cat>
          <c:val>
            <c:numRef>
              <c:f>'Skóla og frístund'!$D$5:$D$14</c:f>
              <c:numCache>
                <c:formatCode>_(* #,##0_);_(* \(#,##0\);_(* "-"_);_(@_)</c:formatCode>
                <c:ptCount val="10"/>
                <c:pt idx="0">
                  <c:v>2328457</c:v>
                </c:pt>
                <c:pt idx="1">
                  <c:v>1458653</c:v>
                </c:pt>
                <c:pt idx="2">
                  <c:v>687599</c:v>
                </c:pt>
                <c:pt idx="3">
                  <c:v>198947</c:v>
                </c:pt>
                <c:pt idx="4">
                  <c:v>115272</c:v>
                </c:pt>
                <c:pt idx="5">
                  <c:v>109884</c:v>
                </c:pt>
                <c:pt idx="6">
                  <c:v>56982</c:v>
                </c:pt>
                <c:pt idx="7">
                  <c:v>22649</c:v>
                </c:pt>
                <c:pt idx="8">
                  <c:v>35391</c:v>
                </c:pt>
                <c:pt idx="9">
                  <c:v>9139</c:v>
                </c:pt>
              </c:numCache>
            </c:numRef>
          </c:val>
          <c:extLst>
            <c:ext xmlns:c16="http://schemas.microsoft.com/office/drawing/2014/chart" uri="{C3380CC4-5D6E-409C-BE32-E72D297353CC}">
              <c16:uniqueId val="{00000000-E254-4131-AC21-A8E3B89D8BD3}"/>
            </c:ext>
          </c:extLst>
        </c:ser>
        <c:ser>
          <c:idx val="1"/>
          <c:order val="1"/>
          <c:tx>
            <c:strRef>
              <c:f>'Skóla og frístund'!$E$4</c:f>
              <c:strCache>
                <c:ptCount val="1"/>
                <c:pt idx="0">
                  <c:v>Áætlun 2023 m. viðaukum</c:v>
                </c:pt>
              </c:strCache>
            </c:strRef>
          </c:tx>
          <c:spPr>
            <a:solidFill>
              <a:schemeClr val="bg2">
                <a:lumMod val="75000"/>
              </a:schemeClr>
            </a:solidFill>
            <a:ln>
              <a:noFill/>
            </a:ln>
            <a:effectLst/>
          </c:spPr>
          <c:invertIfNegative val="0"/>
          <c:cat>
            <c:strRef>
              <c:f>'Skóla og frístund'!$C$5:$C$14</c:f>
              <c:strCache>
                <c:ptCount val="10"/>
                <c:pt idx="0">
                  <c:v>Gunnskólar og skóladagvist</c:v>
                </c:pt>
                <c:pt idx="1">
                  <c:v>Leikskólar</c:v>
                </c:pt>
                <c:pt idx="2">
                  <c:v>Íþróttamál</c:v>
                </c:pt>
                <c:pt idx="3">
                  <c:v>Tónlistarskóli</c:v>
                </c:pt>
                <c:pt idx="4">
                  <c:v>Æskulýðsmál</c:v>
                </c:pt>
                <c:pt idx="5">
                  <c:v>Skrifstofa skóla og frístundasviðs</c:v>
                </c:pt>
                <c:pt idx="6">
                  <c:v>Frístundastyrkur</c:v>
                </c:pt>
                <c:pt idx="7">
                  <c:v>Framlag til FVA</c:v>
                </c:pt>
                <c:pt idx="8">
                  <c:v>Dagforeldrar</c:v>
                </c:pt>
                <c:pt idx="9">
                  <c:v>Skóla og frístundaráð</c:v>
                </c:pt>
              </c:strCache>
            </c:strRef>
          </c:cat>
          <c:val>
            <c:numRef>
              <c:f>'Skóla og frístund'!$E$5:$E$14</c:f>
              <c:numCache>
                <c:formatCode>_(* #,##0_);_(* \(#,##0\);_(* "-"_);_(@_)</c:formatCode>
                <c:ptCount val="10"/>
                <c:pt idx="0">
                  <c:v>2257323</c:v>
                </c:pt>
                <c:pt idx="1">
                  <c:v>1323012</c:v>
                </c:pt>
                <c:pt idx="2">
                  <c:v>694476</c:v>
                </c:pt>
                <c:pt idx="3">
                  <c:v>197457</c:v>
                </c:pt>
                <c:pt idx="4">
                  <c:v>133911</c:v>
                </c:pt>
                <c:pt idx="5">
                  <c:v>94205</c:v>
                </c:pt>
                <c:pt idx="6">
                  <c:v>58529</c:v>
                </c:pt>
                <c:pt idx="7">
                  <c:v>22649</c:v>
                </c:pt>
                <c:pt idx="8">
                  <c:v>41390</c:v>
                </c:pt>
                <c:pt idx="9">
                  <c:v>8820</c:v>
                </c:pt>
              </c:numCache>
            </c:numRef>
          </c:val>
          <c:extLst>
            <c:ext xmlns:c16="http://schemas.microsoft.com/office/drawing/2014/chart" uri="{C3380CC4-5D6E-409C-BE32-E72D297353CC}">
              <c16:uniqueId val="{00000001-E254-4131-AC21-A8E3B89D8BD3}"/>
            </c:ext>
          </c:extLst>
        </c:ser>
        <c:dLbls>
          <c:showLegendKey val="0"/>
          <c:showVal val="0"/>
          <c:showCatName val="0"/>
          <c:showSerName val="0"/>
          <c:showPercent val="0"/>
          <c:showBubbleSize val="0"/>
        </c:dLbls>
        <c:gapWidth val="182"/>
        <c:axId val="764736880"/>
        <c:axId val="764737208"/>
      </c:barChart>
      <c:catAx>
        <c:axId val="76473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4737208"/>
        <c:crosses val="autoZero"/>
        <c:auto val="1"/>
        <c:lblAlgn val="ctr"/>
        <c:lblOffset val="100"/>
        <c:noMultiLvlLbl val="0"/>
      </c:catAx>
      <c:valAx>
        <c:axId val="764737208"/>
        <c:scaling>
          <c:orientation val="minMax"/>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4736880"/>
        <c:crosses val="autoZero"/>
        <c:crossBetween val="between"/>
        <c:majorUnit val="5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Skipulags- og umhverfissvið</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'Skipulags og umhverfis'!$D$3</c:f>
              <c:strCache>
                <c:ptCount val="1"/>
                <c:pt idx="0">
                  <c:v>Áætlun 2024</c:v>
                </c:pt>
              </c:strCache>
            </c:strRef>
          </c:tx>
          <c:spPr>
            <a:solidFill>
              <a:schemeClr val="accent1"/>
            </a:solidFill>
            <a:ln>
              <a:noFill/>
            </a:ln>
            <a:effectLst/>
          </c:spPr>
          <c:invertIfNegative val="0"/>
          <c:cat>
            <c:strRef>
              <c:f>'Skipulags og umhverfis'!$C$4:$C$9</c:f>
              <c:strCache>
                <c:ptCount val="6"/>
                <c:pt idx="0">
                  <c:v>Umferðar- og samgöngumál</c:v>
                </c:pt>
                <c:pt idx="1">
                  <c:v>Vinnuskóli og leikvellir</c:v>
                </c:pt>
                <c:pt idx="2">
                  <c:v>Brunamál og alm.varnir</c:v>
                </c:pt>
                <c:pt idx="3">
                  <c:v>Skipulags- og byggingarmál</c:v>
                </c:pt>
                <c:pt idx="4">
                  <c:v>Umhverfismál</c:v>
                </c:pt>
                <c:pt idx="5">
                  <c:v>Hreinlætismál</c:v>
                </c:pt>
              </c:strCache>
            </c:strRef>
          </c:cat>
          <c:val>
            <c:numRef>
              <c:f>'Skipulags og umhverfis'!$D$4:$D$9</c:f>
              <c:numCache>
                <c:formatCode>_(* #,##0_);_(* \(#,##0\);_(* "-"_);_(@_)</c:formatCode>
                <c:ptCount val="6"/>
                <c:pt idx="0">
                  <c:v>314414</c:v>
                </c:pt>
                <c:pt idx="1">
                  <c:v>90522</c:v>
                </c:pt>
                <c:pt idx="2">
                  <c:v>135569</c:v>
                </c:pt>
                <c:pt idx="3">
                  <c:v>108561</c:v>
                </c:pt>
                <c:pt idx="4">
                  <c:v>61185</c:v>
                </c:pt>
                <c:pt idx="5">
                  <c:v>7761</c:v>
                </c:pt>
              </c:numCache>
            </c:numRef>
          </c:val>
          <c:extLst>
            <c:ext xmlns:c16="http://schemas.microsoft.com/office/drawing/2014/chart" uri="{C3380CC4-5D6E-409C-BE32-E72D297353CC}">
              <c16:uniqueId val="{00000000-3E34-4A76-AC93-2DF6F1A1D322}"/>
            </c:ext>
          </c:extLst>
        </c:ser>
        <c:ser>
          <c:idx val="1"/>
          <c:order val="1"/>
          <c:tx>
            <c:strRef>
              <c:f>'Skipulags og umhverfis'!$E$3</c:f>
              <c:strCache>
                <c:ptCount val="1"/>
                <c:pt idx="0">
                  <c:v>Áætlun 2023 m. viðaukum</c:v>
                </c:pt>
              </c:strCache>
            </c:strRef>
          </c:tx>
          <c:spPr>
            <a:solidFill>
              <a:schemeClr val="bg2">
                <a:lumMod val="75000"/>
              </a:schemeClr>
            </a:solidFill>
            <a:ln>
              <a:noFill/>
            </a:ln>
            <a:effectLst/>
          </c:spPr>
          <c:invertIfNegative val="0"/>
          <c:cat>
            <c:strRef>
              <c:f>'Skipulags og umhverfis'!$C$4:$C$9</c:f>
              <c:strCache>
                <c:ptCount val="6"/>
                <c:pt idx="0">
                  <c:v>Umferðar- og samgöngumál</c:v>
                </c:pt>
                <c:pt idx="1">
                  <c:v>Vinnuskóli og leikvellir</c:v>
                </c:pt>
                <c:pt idx="2">
                  <c:v>Brunamál og alm.varnir</c:v>
                </c:pt>
                <c:pt idx="3">
                  <c:v>Skipulags- og byggingarmál</c:v>
                </c:pt>
                <c:pt idx="4">
                  <c:v>Umhverfismál</c:v>
                </c:pt>
                <c:pt idx="5">
                  <c:v>Hreinlætismál</c:v>
                </c:pt>
              </c:strCache>
            </c:strRef>
          </c:cat>
          <c:val>
            <c:numRef>
              <c:f>'Skipulags og umhverfis'!$E$4:$E$9</c:f>
              <c:numCache>
                <c:formatCode>_(* #,##0_);_(* \(#,##0\);_(* "-"_);_(@_)</c:formatCode>
                <c:ptCount val="6"/>
                <c:pt idx="0">
                  <c:v>294793</c:v>
                </c:pt>
                <c:pt idx="1">
                  <c:v>89181</c:v>
                </c:pt>
                <c:pt idx="2">
                  <c:v>137281</c:v>
                </c:pt>
                <c:pt idx="3">
                  <c:v>115132</c:v>
                </c:pt>
                <c:pt idx="4">
                  <c:v>63100</c:v>
                </c:pt>
                <c:pt idx="5">
                  <c:v>7865</c:v>
                </c:pt>
              </c:numCache>
            </c:numRef>
          </c:val>
          <c:extLst>
            <c:ext xmlns:c16="http://schemas.microsoft.com/office/drawing/2014/chart" uri="{C3380CC4-5D6E-409C-BE32-E72D297353CC}">
              <c16:uniqueId val="{00000001-3E34-4A76-AC93-2DF6F1A1D322}"/>
            </c:ext>
          </c:extLst>
        </c:ser>
        <c:dLbls>
          <c:showLegendKey val="0"/>
          <c:showVal val="0"/>
          <c:showCatName val="0"/>
          <c:showSerName val="0"/>
          <c:showPercent val="0"/>
          <c:showBubbleSize val="0"/>
        </c:dLbls>
        <c:gapWidth val="182"/>
        <c:axId val="763510440"/>
        <c:axId val="763514048"/>
      </c:barChart>
      <c:catAx>
        <c:axId val="763510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3514048"/>
        <c:crosses val="autoZero"/>
        <c:auto val="1"/>
        <c:lblAlgn val="ctr"/>
        <c:lblOffset val="100"/>
        <c:noMultiLvlLbl val="0"/>
      </c:catAx>
      <c:valAx>
        <c:axId val="763514048"/>
        <c:scaling>
          <c:orientation val="minMax"/>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3510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Menningar- og safnamál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Menningarmál!$C$3</c:f>
              <c:strCache>
                <c:ptCount val="1"/>
                <c:pt idx="0">
                  <c:v>Áætlun 2024</c:v>
                </c:pt>
              </c:strCache>
            </c:strRef>
          </c:tx>
          <c:spPr>
            <a:solidFill>
              <a:schemeClr val="accent1"/>
            </a:solidFill>
            <a:ln>
              <a:noFill/>
            </a:ln>
            <a:effectLst/>
          </c:spPr>
          <c:invertIfNegative val="0"/>
          <c:cat>
            <c:strRef>
              <c:f>Menningarmál!$B$4:$B$11</c:f>
              <c:strCache>
                <c:ptCount val="8"/>
                <c:pt idx="0">
                  <c:v>Bókasafn</c:v>
                </c:pt>
                <c:pt idx="1">
                  <c:v>Framlag til Byggðasafns</c:v>
                </c:pt>
                <c:pt idx="2">
                  <c:v>Héraðsskjalasafn</c:v>
                </c:pt>
                <c:pt idx="3">
                  <c:v>Framlag til Bíóhallar</c:v>
                </c:pt>
                <c:pt idx="4">
                  <c:v>Hátíðahöld og viðburðir</c:v>
                </c:pt>
                <c:pt idx="5">
                  <c:v>Framlag til Menningarráðs Vesturlands</c:v>
                </c:pt>
                <c:pt idx="6">
                  <c:v>Framlög og styrkir</c:v>
                </c:pt>
                <c:pt idx="7">
                  <c:v>Menningar- og safnanefnd</c:v>
                </c:pt>
              </c:strCache>
            </c:strRef>
          </c:cat>
          <c:val>
            <c:numRef>
              <c:f>Menningarmál!$C$4:$C$11</c:f>
              <c:numCache>
                <c:formatCode>_(* #,##0_);_(* \(#,##0\);_(* "-"_);_(@_)</c:formatCode>
                <c:ptCount val="8"/>
                <c:pt idx="0">
                  <c:v>95096</c:v>
                </c:pt>
                <c:pt idx="1">
                  <c:v>63000</c:v>
                </c:pt>
                <c:pt idx="2">
                  <c:v>31235</c:v>
                </c:pt>
                <c:pt idx="3">
                  <c:v>23215</c:v>
                </c:pt>
                <c:pt idx="4">
                  <c:v>19461</c:v>
                </c:pt>
                <c:pt idx="5">
                  <c:v>6000</c:v>
                </c:pt>
                <c:pt idx="6">
                  <c:v>3520</c:v>
                </c:pt>
                <c:pt idx="7">
                  <c:v>2091</c:v>
                </c:pt>
              </c:numCache>
            </c:numRef>
          </c:val>
          <c:extLst>
            <c:ext xmlns:c16="http://schemas.microsoft.com/office/drawing/2014/chart" uri="{C3380CC4-5D6E-409C-BE32-E72D297353CC}">
              <c16:uniqueId val="{00000000-67CF-40C0-8E9B-76FCCC789025}"/>
            </c:ext>
          </c:extLst>
        </c:ser>
        <c:ser>
          <c:idx val="1"/>
          <c:order val="1"/>
          <c:tx>
            <c:strRef>
              <c:f>Menningarmál!$D$3</c:f>
              <c:strCache>
                <c:ptCount val="1"/>
                <c:pt idx="0">
                  <c:v>Áætlun 2023 m. viðaukum</c:v>
                </c:pt>
              </c:strCache>
            </c:strRef>
          </c:tx>
          <c:spPr>
            <a:solidFill>
              <a:schemeClr val="bg2">
                <a:lumMod val="75000"/>
              </a:schemeClr>
            </a:solidFill>
            <a:ln>
              <a:noFill/>
            </a:ln>
            <a:effectLst/>
          </c:spPr>
          <c:invertIfNegative val="0"/>
          <c:cat>
            <c:strRef>
              <c:f>Menningarmál!$B$4:$B$11</c:f>
              <c:strCache>
                <c:ptCount val="8"/>
                <c:pt idx="0">
                  <c:v>Bókasafn</c:v>
                </c:pt>
                <c:pt idx="1">
                  <c:v>Framlag til Byggðasafns</c:v>
                </c:pt>
                <c:pt idx="2">
                  <c:v>Héraðsskjalasafn</c:v>
                </c:pt>
                <c:pt idx="3">
                  <c:v>Framlag til Bíóhallar</c:v>
                </c:pt>
                <c:pt idx="4">
                  <c:v>Hátíðahöld og viðburðir</c:v>
                </c:pt>
                <c:pt idx="5">
                  <c:v>Framlag til Menningarráðs Vesturlands</c:v>
                </c:pt>
                <c:pt idx="6">
                  <c:v>Framlög og styrkir</c:v>
                </c:pt>
                <c:pt idx="7">
                  <c:v>Menningar- og safnanefnd</c:v>
                </c:pt>
              </c:strCache>
            </c:strRef>
          </c:cat>
          <c:val>
            <c:numRef>
              <c:f>Menningarmál!$D$4:$D$11</c:f>
              <c:numCache>
                <c:formatCode>_(* #,##0_);_(* \(#,##0\);_(* "-"_);_(@_)</c:formatCode>
                <c:ptCount val="8"/>
                <c:pt idx="0">
                  <c:v>101295</c:v>
                </c:pt>
                <c:pt idx="1">
                  <c:v>63000</c:v>
                </c:pt>
                <c:pt idx="2">
                  <c:v>31199</c:v>
                </c:pt>
                <c:pt idx="3">
                  <c:v>22400</c:v>
                </c:pt>
                <c:pt idx="4">
                  <c:v>19461</c:v>
                </c:pt>
                <c:pt idx="5">
                  <c:v>6000</c:v>
                </c:pt>
                <c:pt idx="6">
                  <c:v>3520</c:v>
                </c:pt>
                <c:pt idx="7">
                  <c:v>1665</c:v>
                </c:pt>
              </c:numCache>
            </c:numRef>
          </c:val>
          <c:extLst>
            <c:ext xmlns:c16="http://schemas.microsoft.com/office/drawing/2014/chart" uri="{C3380CC4-5D6E-409C-BE32-E72D297353CC}">
              <c16:uniqueId val="{00000001-67CF-40C0-8E9B-76FCCC789025}"/>
            </c:ext>
          </c:extLst>
        </c:ser>
        <c:dLbls>
          <c:showLegendKey val="0"/>
          <c:showVal val="0"/>
          <c:showCatName val="0"/>
          <c:showSerName val="0"/>
          <c:showPercent val="0"/>
          <c:showBubbleSize val="0"/>
        </c:dLbls>
        <c:gapWidth val="182"/>
        <c:axId val="848307616"/>
        <c:axId val="848306960"/>
      </c:barChart>
      <c:catAx>
        <c:axId val="848307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8306960"/>
        <c:crosses val="autoZero"/>
        <c:auto val="1"/>
        <c:lblAlgn val="ctr"/>
        <c:lblOffset val="100"/>
        <c:noMultiLvlLbl val="0"/>
      </c:catAx>
      <c:valAx>
        <c:axId val="848306960"/>
        <c:scaling>
          <c:orientation val="minMax"/>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8307616"/>
        <c:crosses val="autoZero"/>
        <c:crossBetween val="between"/>
        <c:majorUnit val="2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Atvinnu- og ferðamál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'Atvinnu- og ferðamál'!$C$3</c:f>
              <c:strCache>
                <c:ptCount val="1"/>
                <c:pt idx="0">
                  <c:v>Áætlun 2024</c:v>
                </c:pt>
              </c:strCache>
            </c:strRef>
          </c:tx>
          <c:spPr>
            <a:solidFill>
              <a:schemeClr val="accent1"/>
            </a:solidFill>
            <a:ln>
              <a:noFill/>
            </a:ln>
            <a:effectLst/>
          </c:spPr>
          <c:invertIfNegative val="0"/>
          <c:cat>
            <c:strRef>
              <c:f>'Atvinnu- og ferðamál'!$B$4:$B$7</c:f>
              <c:strCache>
                <c:ptCount val="4"/>
                <c:pt idx="0">
                  <c:v>Ferðamál</c:v>
                </c:pt>
                <c:pt idx="1">
                  <c:v>Þróunarfélög</c:v>
                </c:pt>
                <c:pt idx="2">
                  <c:v>Fab Lab smiðja</c:v>
                </c:pt>
                <c:pt idx="3">
                  <c:v>Vitinn á Breið</c:v>
                </c:pt>
              </c:strCache>
            </c:strRef>
          </c:cat>
          <c:val>
            <c:numRef>
              <c:f>'Atvinnu- og ferðamál'!$C$4:$C$7</c:f>
              <c:numCache>
                <c:formatCode>_(* #,##0_);_(* \(#,##0\);_(* "-"_);_(@_)</c:formatCode>
                <c:ptCount val="4"/>
                <c:pt idx="0">
                  <c:v>12763</c:v>
                </c:pt>
                <c:pt idx="1">
                  <c:v>30000</c:v>
                </c:pt>
                <c:pt idx="2">
                  <c:v>5575</c:v>
                </c:pt>
                <c:pt idx="3">
                  <c:v>1646</c:v>
                </c:pt>
              </c:numCache>
            </c:numRef>
          </c:val>
          <c:extLst>
            <c:ext xmlns:c16="http://schemas.microsoft.com/office/drawing/2014/chart" uri="{C3380CC4-5D6E-409C-BE32-E72D297353CC}">
              <c16:uniqueId val="{00000000-9EDD-4A93-AFDC-5D8C52241162}"/>
            </c:ext>
          </c:extLst>
        </c:ser>
        <c:ser>
          <c:idx val="1"/>
          <c:order val="1"/>
          <c:tx>
            <c:strRef>
              <c:f>'Atvinnu- og ferðamál'!$D$3</c:f>
              <c:strCache>
                <c:ptCount val="1"/>
                <c:pt idx="0">
                  <c:v>Áætlun 2023 m. viðaukum</c:v>
                </c:pt>
              </c:strCache>
            </c:strRef>
          </c:tx>
          <c:spPr>
            <a:solidFill>
              <a:schemeClr val="bg2">
                <a:lumMod val="75000"/>
              </a:schemeClr>
            </a:solidFill>
            <a:ln>
              <a:noFill/>
            </a:ln>
            <a:effectLst/>
          </c:spPr>
          <c:invertIfNegative val="0"/>
          <c:cat>
            <c:strRef>
              <c:f>'Atvinnu- og ferðamál'!$B$4:$B$7</c:f>
              <c:strCache>
                <c:ptCount val="4"/>
                <c:pt idx="0">
                  <c:v>Ferðamál</c:v>
                </c:pt>
                <c:pt idx="1">
                  <c:v>Þróunarfélög</c:v>
                </c:pt>
                <c:pt idx="2">
                  <c:v>Fab Lab smiðja</c:v>
                </c:pt>
                <c:pt idx="3">
                  <c:v>Vitinn á Breið</c:v>
                </c:pt>
              </c:strCache>
            </c:strRef>
          </c:cat>
          <c:val>
            <c:numRef>
              <c:f>'Atvinnu- og ferðamál'!$D$4:$D$7</c:f>
              <c:numCache>
                <c:formatCode>_(* #,##0_);_(* \(#,##0\);_(* "-"_);_(@_)</c:formatCode>
                <c:ptCount val="4"/>
                <c:pt idx="0">
                  <c:v>12684</c:v>
                </c:pt>
                <c:pt idx="1">
                  <c:v>32500</c:v>
                </c:pt>
                <c:pt idx="2">
                  <c:v>2450</c:v>
                </c:pt>
                <c:pt idx="3">
                  <c:v>1549</c:v>
                </c:pt>
              </c:numCache>
            </c:numRef>
          </c:val>
          <c:extLst>
            <c:ext xmlns:c16="http://schemas.microsoft.com/office/drawing/2014/chart" uri="{C3380CC4-5D6E-409C-BE32-E72D297353CC}">
              <c16:uniqueId val="{00000001-9EDD-4A93-AFDC-5D8C52241162}"/>
            </c:ext>
          </c:extLst>
        </c:ser>
        <c:dLbls>
          <c:showLegendKey val="0"/>
          <c:showVal val="0"/>
          <c:showCatName val="0"/>
          <c:showSerName val="0"/>
          <c:showPercent val="0"/>
          <c:showBubbleSize val="0"/>
        </c:dLbls>
        <c:gapWidth val="182"/>
        <c:axId val="848309584"/>
        <c:axId val="848317456"/>
      </c:barChart>
      <c:catAx>
        <c:axId val="848309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8317456"/>
        <c:crosses val="autoZero"/>
        <c:auto val="1"/>
        <c:lblAlgn val="ctr"/>
        <c:lblOffset val="100"/>
        <c:noMultiLvlLbl val="0"/>
      </c:catAx>
      <c:valAx>
        <c:axId val="848317456"/>
        <c:scaling>
          <c:orientation val="minMax"/>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8309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s-IS"/>
              <a:t>Þróun rekstrartekna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Rekstrartekjur!$B$5</c:f>
              <c:strCache>
                <c:ptCount val="1"/>
                <c:pt idx="0">
                  <c:v>Fasteignaskattur og lóðarleiga</c:v>
                </c:pt>
              </c:strCache>
            </c:strRef>
          </c:tx>
          <c:spPr>
            <a:solidFill>
              <a:schemeClr val="accent3"/>
            </a:solidFill>
            <a:ln>
              <a:noFill/>
            </a:ln>
            <a:effectLst/>
          </c:spPr>
          <c:invertIfNegative val="0"/>
          <c:cat>
            <c:strRef>
              <c:f>Rekstrartekjur!$C$3:$H$3</c:f>
              <c:strCache>
                <c:ptCount val="6"/>
                <c:pt idx="0">
                  <c:v>Rauntölur 2022</c:v>
                </c:pt>
                <c:pt idx="1">
                  <c:v>Útkomuspá 2023</c:v>
                </c:pt>
                <c:pt idx="2">
                  <c:v>Áætlun 2024</c:v>
                </c:pt>
                <c:pt idx="3">
                  <c:v>Áætlun 2025</c:v>
                </c:pt>
                <c:pt idx="4">
                  <c:v>Áætlun 2026</c:v>
                </c:pt>
                <c:pt idx="5">
                  <c:v>Áætlun 2027</c:v>
                </c:pt>
              </c:strCache>
            </c:strRef>
          </c:cat>
          <c:val>
            <c:numRef>
              <c:f>Rekstrartekjur!$C$5:$H$5</c:f>
              <c:numCache>
                <c:formatCode>_(* #,##0_);_(* \(#,##0\);_(* "-"_);_(@_)</c:formatCode>
                <c:ptCount val="6"/>
                <c:pt idx="0">
                  <c:v>733928</c:v>
                </c:pt>
                <c:pt idx="1">
                  <c:v>834616</c:v>
                </c:pt>
                <c:pt idx="2">
                  <c:v>1009009</c:v>
                </c:pt>
                <c:pt idx="3">
                  <c:v>1092282</c:v>
                </c:pt>
                <c:pt idx="4">
                  <c:v>1134389</c:v>
                </c:pt>
                <c:pt idx="5">
                  <c:v>1193191</c:v>
                </c:pt>
              </c:numCache>
            </c:numRef>
          </c:val>
          <c:extLst>
            <c:ext xmlns:c16="http://schemas.microsoft.com/office/drawing/2014/chart" uri="{C3380CC4-5D6E-409C-BE32-E72D297353CC}">
              <c16:uniqueId val="{00000000-4DB9-4726-97CA-76C363288B9B}"/>
            </c:ext>
          </c:extLst>
        </c:ser>
        <c:ser>
          <c:idx val="2"/>
          <c:order val="1"/>
          <c:tx>
            <c:strRef>
              <c:f>Rekstrartekjur!$B$6</c:f>
              <c:strCache>
                <c:ptCount val="1"/>
                <c:pt idx="0">
                  <c:v>Framlög Jöfnunarsjóðs</c:v>
                </c:pt>
              </c:strCache>
            </c:strRef>
          </c:tx>
          <c:spPr>
            <a:solidFill>
              <a:schemeClr val="accent5"/>
            </a:solidFill>
            <a:ln>
              <a:noFill/>
            </a:ln>
            <a:effectLst/>
          </c:spPr>
          <c:invertIfNegative val="0"/>
          <c:cat>
            <c:strRef>
              <c:f>Rekstrartekjur!$C$3:$H$3</c:f>
              <c:strCache>
                <c:ptCount val="6"/>
                <c:pt idx="0">
                  <c:v>Rauntölur 2022</c:v>
                </c:pt>
                <c:pt idx="1">
                  <c:v>Útkomuspá 2023</c:v>
                </c:pt>
                <c:pt idx="2">
                  <c:v>Áætlun 2024</c:v>
                </c:pt>
                <c:pt idx="3">
                  <c:v>Áætlun 2025</c:v>
                </c:pt>
                <c:pt idx="4">
                  <c:v>Áætlun 2026</c:v>
                </c:pt>
                <c:pt idx="5">
                  <c:v>Áætlun 2027</c:v>
                </c:pt>
              </c:strCache>
            </c:strRef>
          </c:cat>
          <c:val>
            <c:numRef>
              <c:f>Rekstrartekjur!$C$6:$H$6</c:f>
              <c:numCache>
                <c:formatCode>_(* #,##0_);_(* \(#,##0\);_(* "-"_);_(@_)</c:formatCode>
                <c:ptCount val="6"/>
                <c:pt idx="0">
                  <c:v>1733885</c:v>
                </c:pt>
                <c:pt idx="1">
                  <c:v>2026363</c:v>
                </c:pt>
                <c:pt idx="2">
                  <c:v>2202691</c:v>
                </c:pt>
                <c:pt idx="3">
                  <c:v>2230772</c:v>
                </c:pt>
                <c:pt idx="4">
                  <c:v>2259695</c:v>
                </c:pt>
                <c:pt idx="5">
                  <c:v>2264889</c:v>
                </c:pt>
              </c:numCache>
            </c:numRef>
          </c:val>
          <c:extLst>
            <c:ext xmlns:c16="http://schemas.microsoft.com/office/drawing/2014/chart" uri="{C3380CC4-5D6E-409C-BE32-E72D297353CC}">
              <c16:uniqueId val="{00000001-4DB9-4726-97CA-76C363288B9B}"/>
            </c:ext>
          </c:extLst>
        </c:ser>
        <c:ser>
          <c:idx val="3"/>
          <c:order val="2"/>
          <c:tx>
            <c:strRef>
              <c:f>Rekstrartekjur!$B$7</c:f>
              <c:strCache>
                <c:ptCount val="1"/>
                <c:pt idx="0">
                  <c:v>Aðrar tekjur</c:v>
                </c:pt>
              </c:strCache>
            </c:strRef>
          </c:tx>
          <c:spPr>
            <a:solidFill>
              <a:schemeClr val="accent1">
                <a:lumMod val="60000"/>
              </a:schemeClr>
            </a:solidFill>
            <a:ln>
              <a:noFill/>
            </a:ln>
            <a:effectLst/>
          </c:spPr>
          <c:invertIfNegative val="0"/>
          <c:cat>
            <c:strRef>
              <c:f>Rekstrartekjur!$C$3:$H$3</c:f>
              <c:strCache>
                <c:ptCount val="6"/>
                <c:pt idx="0">
                  <c:v>Rauntölur 2022</c:v>
                </c:pt>
                <c:pt idx="1">
                  <c:v>Útkomuspá 2023</c:v>
                </c:pt>
                <c:pt idx="2">
                  <c:v>Áætlun 2024</c:v>
                </c:pt>
                <c:pt idx="3">
                  <c:v>Áætlun 2025</c:v>
                </c:pt>
                <c:pt idx="4">
                  <c:v>Áætlun 2026</c:v>
                </c:pt>
                <c:pt idx="5">
                  <c:v>Áætlun 2027</c:v>
                </c:pt>
              </c:strCache>
            </c:strRef>
          </c:cat>
          <c:val>
            <c:numRef>
              <c:f>Rekstrartekjur!$C$7:$H$7</c:f>
              <c:numCache>
                <c:formatCode>_(* #,##0_);_(* \(#,##0\);_(* "-"_);_(@_)</c:formatCode>
                <c:ptCount val="6"/>
                <c:pt idx="0">
                  <c:v>2375286</c:v>
                </c:pt>
                <c:pt idx="1">
                  <c:v>2458350</c:v>
                </c:pt>
                <c:pt idx="2">
                  <c:v>2658859</c:v>
                </c:pt>
                <c:pt idx="3">
                  <c:v>2805157</c:v>
                </c:pt>
                <c:pt idx="4">
                  <c:v>2946140</c:v>
                </c:pt>
                <c:pt idx="5">
                  <c:v>3435657</c:v>
                </c:pt>
              </c:numCache>
            </c:numRef>
          </c:val>
          <c:extLst>
            <c:ext xmlns:c16="http://schemas.microsoft.com/office/drawing/2014/chart" uri="{C3380CC4-5D6E-409C-BE32-E72D297353CC}">
              <c16:uniqueId val="{00000002-4DB9-4726-97CA-76C363288B9B}"/>
            </c:ext>
          </c:extLst>
        </c:ser>
        <c:ser>
          <c:idx val="0"/>
          <c:order val="3"/>
          <c:tx>
            <c:strRef>
              <c:f>Rekstrartekjur!$B$4</c:f>
              <c:strCache>
                <c:ptCount val="1"/>
                <c:pt idx="0">
                  <c:v>Útsvar</c:v>
                </c:pt>
              </c:strCache>
            </c:strRef>
          </c:tx>
          <c:spPr>
            <a:solidFill>
              <a:schemeClr val="accent1"/>
            </a:solidFill>
            <a:ln>
              <a:noFill/>
            </a:ln>
            <a:effectLst/>
          </c:spPr>
          <c:invertIfNegative val="0"/>
          <c:cat>
            <c:strRef>
              <c:f>Rekstrartekjur!$C$3:$H$3</c:f>
              <c:strCache>
                <c:ptCount val="6"/>
                <c:pt idx="0">
                  <c:v>Rauntölur 2022</c:v>
                </c:pt>
                <c:pt idx="1">
                  <c:v>Útkomuspá 2023</c:v>
                </c:pt>
                <c:pt idx="2">
                  <c:v>Áætlun 2024</c:v>
                </c:pt>
                <c:pt idx="3">
                  <c:v>Áætlun 2025</c:v>
                </c:pt>
                <c:pt idx="4">
                  <c:v>Áætlun 2026</c:v>
                </c:pt>
                <c:pt idx="5">
                  <c:v>Áætlun 2027</c:v>
                </c:pt>
              </c:strCache>
            </c:strRef>
          </c:cat>
          <c:val>
            <c:numRef>
              <c:f>Rekstrartekjur!$C$4:$H$4</c:f>
              <c:numCache>
                <c:formatCode>_(* #,##0_);_(* \(#,##0\);_(* "-"_);_(@_)</c:formatCode>
                <c:ptCount val="6"/>
                <c:pt idx="0">
                  <c:v>5331053</c:v>
                </c:pt>
                <c:pt idx="1">
                  <c:v>5946053</c:v>
                </c:pt>
                <c:pt idx="2">
                  <c:v>6122643</c:v>
                </c:pt>
                <c:pt idx="3">
                  <c:v>6448064</c:v>
                </c:pt>
                <c:pt idx="4">
                  <c:v>6791331</c:v>
                </c:pt>
                <c:pt idx="5">
                  <c:v>7152350</c:v>
                </c:pt>
              </c:numCache>
            </c:numRef>
          </c:val>
          <c:extLst>
            <c:ext xmlns:c16="http://schemas.microsoft.com/office/drawing/2014/chart" uri="{C3380CC4-5D6E-409C-BE32-E72D297353CC}">
              <c16:uniqueId val="{00000003-4DB9-4726-97CA-76C363288B9B}"/>
            </c:ext>
          </c:extLst>
        </c:ser>
        <c:dLbls>
          <c:showLegendKey val="0"/>
          <c:showVal val="0"/>
          <c:showCatName val="0"/>
          <c:showSerName val="0"/>
          <c:showPercent val="0"/>
          <c:showBubbleSize val="0"/>
        </c:dLbls>
        <c:gapWidth val="219"/>
        <c:axId val="600400927"/>
        <c:axId val="644823839"/>
      </c:barChart>
      <c:lineChart>
        <c:grouping val="standard"/>
        <c:varyColors val="0"/>
        <c:ser>
          <c:idx val="5"/>
          <c:order val="4"/>
          <c:tx>
            <c:strRef>
              <c:f>Rekstrartekjur!$B$9</c:f>
              <c:strCache>
                <c:ptCount val="1"/>
                <c:pt idx="0">
                  <c:v>Hækkun frá fyrra ári</c:v>
                </c:pt>
              </c:strCache>
            </c:strRef>
          </c:tx>
          <c:spPr>
            <a:ln w="28575" cap="rnd">
              <a:solidFill>
                <a:schemeClr val="accent5">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Rekstrartekjur!$C$3:$H$3</c:f>
              <c:strCache>
                <c:ptCount val="6"/>
                <c:pt idx="0">
                  <c:v>Rauntölur 2022</c:v>
                </c:pt>
                <c:pt idx="1">
                  <c:v>Útkomuspá 2023</c:v>
                </c:pt>
                <c:pt idx="2">
                  <c:v>Áætlun 2024</c:v>
                </c:pt>
                <c:pt idx="3">
                  <c:v>Áætlun 2025</c:v>
                </c:pt>
                <c:pt idx="4">
                  <c:v>Áætlun 2026</c:v>
                </c:pt>
                <c:pt idx="5">
                  <c:v>Áætlun 2027</c:v>
                </c:pt>
              </c:strCache>
            </c:strRef>
          </c:cat>
          <c:val>
            <c:numRef>
              <c:f>Rekstrartekjur!$C$9:$H$9</c:f>
              <c:numCache>
                <c:formatCode>0.0%</c:formatCode>
                <c:ptCount val="6"/>
                <c:pt idx="1">
                  <c:v>0.10725513045214963</c:v>
                </c:pt>
                <c:pt idx="2">
                  <c:v>6.4606774985526361E-2</c:v>
                </c:pt>
                <c:pt idx="3">
                  <c:v>4.8616958173471891E-2</c:v>
                </c:pt>
                <c:pt idx="4">
                  <c:v>4.4152978525040298E-2</c:v>
                </c:pt>
                <c:pt idx="5">
                  <c:v>6.9643846444690016E-2</c:v>
                </c:pt>
              </c:numCache>
            </c:numRef>
          </c:val>
          <c:smooth val="0"/>
          <c:extLst>
            <c:ext xmlns:c16="http://schemas.microsoft.com/office/drawing/2014/chart" uri="{C3380CC4-5D6E-409C-BE32-E72D297353CC}">
              <c16:uniqueId val="{00000004-4DB9-4726-97CA-76C363288B9B}"/>
            </c:ext>
          </c:extLst>
        </c:ser>
        <c:dLbls>
          <c:showLegendKey val="0"/>
          <c:showVal val="0"/>
          <c:showCatName val="0"/>
          <c:showSerName val="0"/>
          <c:showPercent val="0"/>
          <c:showBubbleSize val="0"/>
        </c:dLbls>
        <c:marker val="1"/>
        <c:smooth val="0"/>
        <c:axId val="600406687"/>
        <c:axId val="644830783"/>
      </c:lineChart>
      <c:catAx>
        <c:axId val="600400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4823839"/>
        <c:crosses val="autoZero"/>
        <c:auto val="1"/>
        <c:lblAlgn val="ctr"/>
        <c:lblOffset val="100"/>
        <c:noMultiLvlLbl val="0"/>
      </c:catAx>
      <c:valAx>
        <c:axId val="644823839"/>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0400927"/>
        <c:crosses val="autoZero"/>
        <c:crossBetween val="between"/>
      </c:valAx>
      <c:valAx>
        <c:axId val="644830783"/>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0406687"/>
        <c:crosses val="max"/>
        <c:crossBetween val="between"/>
      </c:valAx>
      <c:catAx>
        <c:axId val="600406687"/>
        <c:scaling>
          <c:orientation val="minMax"/>
        </c:scaling>
        <c:delete val="1"/>
        <c:axPos val="b"/>
        <c:numFmt formatCode="General" sourceLinked="1"/>
        <c:majorTickMark val="out"/>
        <c:minorTickMark val="none"/>
        <c:tickLblPos val="nextTo"/>
        <c:crossAx val="64483078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8136"/>
          </a:xfrm>
          <a:prstGeom prst="rect">
            <a:avLst/>
          </a:prstGeom>
        </p:spPr>
        <p:txBody>
          <a:bodyPr vert="horz" lIns="92438" tIns="46219" rIns="92438" bIns="46219" rtlCol="0"/>
          <a:lstStyle>
            <a:lvl1pPr algn="l">
              <a:defRPr sz="1200"/>
            </a:lvl1pPr>
          </a:lstStyle>
          <a:p>
            <a:endParaRPr lang="is-IS"/>
          </a:p>
        </p:txBody>
      </p:sp>
      <p:sp>
        <p:nvSpPr>
          <p:cNvPr id="3" name="Date Placeholder 2"/>
          <p:cNvSpPr>
            <a:spLocks noGrp="1"/>
          </p:cNvSpPr>
          <p:nvPr>
            <p:ph type="dt" sz="quarter" idx="1"/>
          </p:nvPr>
        </p:nvSpPr>
        <p:spPr>
          <a:xfrm>
            <a:off x="3850445" y="1"/>
            <a:ext cx="2945659" cy="498136"/>
          </a:xfrm>
          <a:prstGeom prst="rect">
            <a:avLst/>
          </a:prstGeom>
        </p:spPr>
        <p:txBody>
          <a:bodyPr vert="horz" lIns="92438" tIns="46219" rIns="92438" bIns="46219" rtlCol="0"/>
          <a:lstStyle>
            <a:lvl1pPr algn="r">
              <a:defRPr sz="1200"/>
            </a:lvl1pPr>
          </a:lstStyle>
          <a:p>
            <a:fld id="{9164B38D-ADEA-4273-9507-06E6F87C9ACF}" type="datetimeFigureOut">
              <a:rPr lang="is-IS" smtClean="0"/>
              <a:t>14.11.2023</a:t>
            </a:fld>
            <a:endParaRPr lang="is-IS"/>
          </a:p>
        </p:txBody>
      </p:sp>
      <p:sp>
        <p:nvSpPr>
          <p:cNvPr id="4" name="Footer Placeholder 3"/>
          <p:cNvSpPr>
            <a:spLocks noGrp="1"/>
          </p:cNvSpPr>
          <p:nvPr>
            <p:ph type="ftr" sz="quarter" idx="2"/>
          </p:nvPr>
        </p:nvSpPr>
        <p:spPr>
          <a:xfrm>
            <a:off x="2" y="9430093"/>
            <a:ext cx="2945659" cy="498135"/>
          </a:xfrm>
          <a:prstGeom prst="rect">
            <a:avLst/>
          </a:prstGeom>
        </p:spPr>
        <p:txBody>
          <a:bodyPr vert="horz" lIns="92438" tIns="46219" rIns="92438" bIns="46219" rtlCol="0" anchor="b"/>
          <a:lstStyle>
            <a:lvl1pPr algn="l">
              <a:defRPr sz="1200"/>
            </a:lvl1pPr>
          </a:lstStyle>
          <a:p>
            <a:endParaRPr lang="is-IS"/>
          </a:p>
        </p:txBody>
      </p:sp>
      <p:sp>
        <p:nvSpPr>
          <p:cNvPr id="5" name="Slide Number Placeholder 4"/>
          <p:cNvSpPr>
            <a:spLocks noGrp="1"/>
          </p:cNvSpPr>
          <p:nvPr>
            <p:ph type="sldNum" sz="quarter" idx="3"/>
          </p:nvPr>
        </p:nvSpPr>
        <p:spPr>
          <a:xfrm>
            <a:off x="3850445" y="9430093"/>
            <a:ext cx="2945659" cy="498135"/>
          </a:xfrm>
          <a:prstGeom prst="rect">
            <a:avLst/>
          </a:prstGeom>
        </p:spPr>
        <p:txBody>
          <a:bodyPr vert="horz" lIns="92438" tIns="46219" rIns="92438" bIns="46219" rtlCol="0" anchor="b"/>
          <a:lstStyle>
            <a:lvl1pPr algn="r">
              <a:defRPr sz="1200"/>
            </a:lvl1pPr>
          </a:lstStyle>
          <a:p>
            <a:fld id="{ED8A8B0F-A366-47DA-B591-5A91FE136653}" type="slidenum">
              <a:rPr lang="is-IS" smtClean="0"/>
              <a:t>‹#›</a:t>
            </a:fld>
            <a:endParaRPr lang="is-IS"/>
          </a:p>
        </p:txBody>
      </p:sp>
    </p:spTree>
    <p:extLst>
      <p:ext uri="{BB962C8B-B14F-4D97-AF65-F5344CB8AC3E}">
        <p14:creationId xmlns:p14="http://schemas.microsoft.com/office/powerpoint/2010/main" val="428112382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967"/>
          </a:xfrm>
          <a:prstGeom prst="rect">
            <a:avLst/>
          </a:prstGeom>
        </p:spPr>
        <p:txBody>
          <a:bodyPr vert="horz" lIns="91432" tIns="45715" rIns="91432" bIns="45715" rtlCol="0"/>
          <a:lstStyle>
            <a:lvl1pPr algn="l">
              <a:defRPr sz="1200"/>
            </a:lvl1pPr>
          </a:lstStyle>
          <a:p>
            <a:endParaRPr lang="is-IS"/>
          </a:p>
        </p:txBody>
      </p:sp>
      <p:sp>
        <p:nvSpPr>
          <p:cNvPr id="3" name="Date Placeholder 2"/>
          <p:cNvSpPr>
            <a:spLocks noGrp="1"/>
          </p:cNvSpPr>
          <p:nvPr>
            <p:ph type="dt" idx="1"/>
          </p:nvPr>
        </p:nvSpPr>
        <p:spPr>
          <a:xfrm>
            <a:off x="3849688" y="0"/>
            <a:ext cx="2946400" cy="496967"/>
          </a:xfrm>
          <a:prstGeom prst="rect">
            <a:avLst/>
          </a:prstGeom>
        </p:spPr>
        <p:txBody>
          <a:bodyPr vert="horz" lIns="91432" tIns="45715" rIns="91432" bIns="45715" rtlCol="0"/>
          <a:lstStyle>
            <a:lvl1pPr algn="r">
              <a:defRPr sz="1200"/>
            </a:lvl1pPr>
          </a:lstStyle>
          <a:p>
            <a:fld id="{1620FB63-83D7-444E-8E42-C3D9D4DC4DE5}" type="datetimeFigureOut">
              <a:rPr lang="is-IS" smtClean="0"/>
              <a:t>14.11.2023</a:t>
            </a:fld>
            <a:endParaRPr lang="is-I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2" tIns="45715" rIns="91432" bIns="45715" rtlCol="0" anchor="ctr"/>
          <a:lstStyle/>
          <a:p>
            <a:endParaRPr lang="is-IS"/>
          </a:p>
        </p:txBody>
      </p:sp>
      <p:sp>
        <p:nvSpPr>
          <p:cNvPr id="5" name="Notes Placeholder 4"/>
          <p:cNvSpPr>
            <a:spLocks noGrp="1"/>
          </p:cNvSpPr>
          <p:nvPr>
            <p:ph type="body" sz="quarter" idx="3"/>
          </p:nvPr>
        </p:nvSpPr>
        <p:spPr>
          <a:xfrm>
            <a:off x="679450" y="4777552"/>
            <a:ext cx="5438775" cy="3909050"/>
          </a:xfrm>
          <a:prstGeom prst="rect">
            <a:avLst/>
          </a:prstGeom>
        </p:spPr>
        <p:txBody>
          <a:bodyPr vert="horz" lIns="91432" tIns="45715" rIns="91432" bIns="457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9431259"/>
            <a:ext cx="2946400" cy="496967"/>
          </a:xfrm>
          <a:prstGeom prst="rect">
            <a:avLst/>
          </a:prstGeom>
        </p:spPr>
        <p:txBody>
          <a:bodyPr vert="horz" lIns="91432" tIns="45715" rIns="91432" bIns="45715" rtlCol="0" anchor="b"/>
          <a:lstStyle>
            <a:lvl1pPr algn="l">
              <a:defRPr sz="1200"/>
            </a:lvl1pPr>
          </a:lstStyle>
          <a:p>
            <a:endParaRPr lang="is-IS"/>
          </a:p>
        </p:txBody>
      </p:sp>
      <p:sp>
        <p:nvSpPr>
          <p:cNvPr id="7" name="Slide Number Placeholder 6"/>
          <p:cNvSpPr>
            <a:spLocks noGrp="1"/>
          </p:cNvSpPr>
          <p:nvPr>
            <p:ph type="sldNum" sz="quarter" idx="5"/>
          </p:nvPr>
        </p:nvSpPr>
        <p:spPr>
          <a:xfrm>
            <a:off x="3849688" y="9431259"/>
            <a:ext cx="2946400" cy="496967"/>
          </a:xfrm>
          <a:prstGeom prst="rect">
            <a:avLst/>
          </a:prstGeom>
        </p:spPr>
        <p:txBody>
          <a:bodyPr vert="horz" lIns="91432" tIns="45715" rIns="91432" bIns="45715" rtlCol="0" anchor="b"/>
          <a:lstStyle>
            <a:lvl1pPr algn="r">
              <a:defRPr sz="1200"/>
            </a:lvl1pPr>
          </a:lstStyle>
          <a:p>
            <a:fld id="{F362A291-42E2-441A-AA8B-08349459A960}" type="slidenum">
              <a:rPr lang="is-IS" smtClean="0"/>
              <a:t>‹#›</a:t>
            </a:fld>
            <a:endParaRPr lang="is-IS"/>
          </a:p>
        </p:txBody>
      </p:sp>
    </p:spTree>
    <p:extLst>
      <p:ext uri="{BB962C8B-B14F-4D97-AF65-F5344CB8AC3E}">
        <p14:creationId xmlns:p14="http://schemas.microsoft.com/office/powerpoint/2010/main" val="20087321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Forseti, ágætu bæjarfulltrúar, gestir  og aðrir sem fylgjast með.</a:t>
            </a:r>
          </a:p>
          <a:p>
            <a:r>
              <a:rPr lang="is-IS"/>
              <a:t>Frumvarp að fjárhagsáætlun 2023 og þriggja ára áætlun 2024-2026 er nú lagt fram til fyrri umræðu í bæjarstjórn ásamt tillögum.</a:t>
            </a:r>
          </a:p>
        </p:txBody>
      </p:sp>
    </p:spTree>
    <p:extLst>
      <p:ext uri="{BB962C8B-B14F-4D97-AF65-F5344CB8AC3E}">
        <p14:creationId xmlns:p14="http://schemas.microsoft.com/office/powerpoint/2010/main" val="4201692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is-IS"/>
              <a:t>		        2023		    2024</a:t>
            </a:r>
          </a:p>
          <a:p>
            <a:r>
              <a:rPr lang="en-US" sz="1600" err="1">
                <a:effectLst/>
                <a:latin typeface="Calibri" panose="020F0502020204030204" pitchFamily="34" charset="0"/>
                <a:ea typeface="Calibri" panose="020F0502020204030204" pitchFamily="34" charset="0"/>
              </a:rPr>
              <a:t>Velferðar</a:t>
            </a:r>
            <a:r>
              <a:rPr lang="en-US" sz="1600">
                <a:effectLst/>
                <a:latin typeface="Calibri" panose="020F0502020204030204" pitchFamily="34" charset="0"/>
                <a:ea typeface="Calibri" panose="020F0502020204030204" pitchFamily="34" charset="0"/>
              </a:rPr>
              <a:t>- og </a:t>
            </a:r>
            <a:r>
              <a:rPr lang="en-US" sz="1600" err="1">
                <a:effectLst/>
                <a:latin typeface="Calibri" panose="020F0502020204030204" pitchFamily="34" charset="0"/>
                <a:ea typeface="Calibri" panose="020F0502020204030204" pitchFamily="34" charset="0"/>
              </a:rPr>
              <a:t>mannréttindasvið</a:t>
            </a:r>
            <a:r>
              <a:rPr lang="en-US" sz="1600">
                <a:effectLst/>
                <a:latin typeface="Calibri" panose="020F0502020204030204" pitchFamily="34" charset="0"/>
                <a:ea typeface="Calibri" panose="020F0502020204030204" pitchFamily="34" charset="0"/>
              </a:rPr>
              <a:t>      1.991 </a:t>
            </a:r>
            <a:r>
              <a:rPr lang="en-US" sz="1600" err="1">
                <a:effectLst/>
                <a:latin typeface="Calibri" panose="020F0502020204030204" pitchFamily="34" charset="0"/>
                <a:ea typeface="Calibri" panose="020F0502020204030204" pitchFamily="34" charset="0"/>
              </a:rPr>
              <a:t>mkr</a:t>
            </a:r>
            <a:r>
              <a:rPr lang="en-US" sz="1600">
                <a:effectLst/>
                <a:latin typeface="Calibri" panose="020F0502020204030204" pitchFamily="34" charset="0"/>
                <a:ea typeface="Calibri" panose="020F0502020204030204" pitchFamily="34" charset="0"/>
              </a:rPr>
              <a:t>                            2.180 </a:t>
            </a:r>
            <a:r>
              <a:rPr lang="en-US" sz="1600" err="1">
                <a:effectLst/>
                <a:latin typeface="Calibri" panose="020F0502020204030204" pitchFamily="34" charset="0"/>
                <a:ea typeface="Calibri" panose="020F0502020204030204" pitchFamily="34" charset="0"/>
              </a:rPr>
              <a:t>mkr</a:t>
            </a:r>
            <a:endParaRPr lang="en-US" sz="1600">
              <a:effectLst/>
              <a:latin typeface="Calibri" panose="020F0502020204030204" pitchFamily="34" charset="0"/>
              <a:ea typeface="Calibri" panose="020F0502020204030204" pitchFamily="34" charset="0"/>
            </a:endParaRPr>
          </a:p>
          <a:p>
            <a:endParaRPr lang="is-IS"/>
          </a:p>
        </p:txBody>
      </p:sp>
    </p:spTree>
    <p:extLst>
      <p:ext uri="{BB962C8B-B14F-4D97-AF65-F5344CB8AC3E}">
        <p14:creationId xmlns:p14="http://schemas.microsoft.com/office/powerpoint/2010/main" val="2316374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is-IS"/>
              <a:t>		            2023	   	    2024</a:t>
            </a:r>
          </a:p>
          <a:p>
            <a:r>
              <a:rPr lang="en-US" sz="1600">
                <a:effectLst/>
                <a:latin typeface="Calibri" panose="020F0502020204030204" pitchFamily="34" charset="0"/>
                <a:ea typeface="Calibri" panose="020F0502020204030204" pitchFamily="34" charset="0"/>
              </a:rPr>
              <a:t>Skóla- og frístundasvið                     4.992 </a:t>
            </a:r>
            <a:r>
              <a:rPr lang="en-US" sz="1600" err="1">
                <a:effectLst/>
                <a:latin typeface="Calibri" panose="020F0502020204030204" pitchFamily="34" charset="0"/>
                <a:ea typeface="Calibri" panose="020F0502020204030204" pitchFamily="34" charset="0"/>
              </a:rPr>
              <a:t>mkr</a:t>
            </a:r>
            <a:r>
              <a:rPr lang="en-US" sz="1600">
                <a:effectLst/>
                <a:latin typeface="Calibri" panose="020F0502020204030204" pitchFamily="34" charset="0"/>
                <a:ea typeface="Calibri" panose="020F0502020204030204" pitchFamily="34" charset="0"/>
              </a:rPr>
              <a:t>.                          5.190 </a:t>
            </a:r>
            <a:r>
              <a:rPr lang="en-US" sz="1600" err="1">
                <a:effectLst/>
                <a:latin typeface="Calibri" panose="020F0502020204030204" pitchFamily="34" charset="0"/>
                <a:ea typeface="Calibri" panose="020F0502020204030204" pitchFamily="34" charset="0"/>
              </a:rPr>
              <a:t>mkr</a:t>
            </a:r>
            <a:endParaRPr lang="en-US" sz="1600">
              <a:effectLst/>
              <a:latin typeface="Calibri" panose="020F0502020204030204" pitchFamily="34" charset="0"/>
              <a:ea typeface="Calibri" panose="020F0502020204030204" pitchFamily="34" charset="0"/>
            </a:endParaRPr>
          </a:p>
          <a:p>
            <a:endParaRPr lang="is-IS"/>
          </a:p>
          <a:p>
            <a:endParaRPr lang="is-IS"/>
          </a:p>
          <a:p>
            <a:endParaRPr lang="is-IS"/>
          </a:p>
          <a:p>
            <a:endParaRPr lang="is-IS"/>
          </a:p>
        </p:txBody>
      </p:sp>
    </p:spTree>
    <p:extLst>
      <p:ext uri="{BB962C8B-B14F-4D97-AF65-F5344CB8AC3E}">
        <p14:creationId xmlns:p14="http://schemas.microsoft.com/office/powerpoint/2010/main" val="3170271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is-IS"/>
              <a:t>		            2023		      2024</a:t>
            </a:r>
          </a:p>
          <a:p>
            <a:r>
              <a:rPr lang="en-US" sz="1600" err="1">
                <a:effectLst/>
                <a:latin typeface="Calibri" panose="020F0502020204030204" pitchFamily="34" charset="0"/>
                <a:ea typeface="Calibri" panose="020F0502020204030204" pitchFamily="34" charset="0"/>
              </a:rPr>
              <a:t>Skipulags</a:t>
            </a:r>
            <a:r>
              <a:rPr lang="en-US" sz="1600">
                <a:effectLst/>
                <a:latin typeface="Calibri" panose="020F0502020204030204" pitchFamily="34" charset="0"/>
                <a:ea typeface="Calibri" panose="020F0502020204030204" pitchFamily="34" charset="0"/>
              </a:rPr>
              <a:t>- og </a:t>
            </a:r>
            <a:r>
              <a:rPr lang="en-US" sz="1600" err="1">
                <a:effectLst/>
                <a:latin typeface="Calibri" panose="020F0502020204030204" pitchFamily="34" charset="0"/>
                <a:ea typeface="Calibri" panose="020F0502020204030204" pitchFamily="34" charset="0"/>
              </a:rPr>
              <a:t>umhverfissvið</a:t>
            </a:r>
            <a:r>
              <a:rPr lang="en-US" sz="1600">
                <a:effectLst/>
                <a:latin typeface="Calibri" panose="020F0502020204030204" pitchFamily="34" charset="0"/>
                <a:ea typeface="Calibri" panose="020F0502020204030204" pitchFamily="34" charset="0"/>
              </a:rPr>
              <a:t>               618 </a:t>
            </a:r>
            <a:r>
              <a:rPr lang="en-US" sz="1600" err="1">
                <a:effectLst/>
                <a:latin typeface="Calibri" panose="020F0502020204030204" pitchFamily="34" charset="0"/>
                <a:ea typeface="Calibri" panose="020F0502020204030204" pitchFamily="34" charset="0"/>
              </a:rPr>
              <a:t>mkr</a:t>
            </a:r>
            <a:r>
              <a:rPr lang="en-US" sz="1600">
                <a:effectLst/>
                <a:latin typeface="Calibri" panose="020F0502020204030204" pitchFamily="34" charset="0"/>
                <a:ea typeface="Calibri" panose="020F0502020204030204" pitchFamily="34" charset="0"/>
              </a:rPr>
              <a:t>.                              627 </a:t>
            </a:r>
            <a:r>
              <a:rPr lang="en-US" sz="1600" err="1">
                <a:effectLst/>
                <a:latin typeface="Calibri" panose="020F0502020204030204" pitchFamily="34" charset="0"/>
                <a:ea typeface="Calibri" panose="020F0502020204030204" pitchFamily="34" charset="0"/>
              </a:rPr>
              <a:t>mkr</a:t>
            </a:r>
            <a:r>
              <a:rPr lang="en-US" sz="1600">
                <a:effectLst/>
                <a:latin typeface="Calibri" panose="020F0502020204030204" pitchFamily="34" charset="0"/>
                <a:ea typeface="Calibri" panose="020F0502020204030204" pitchFamily="34" charset="0"/>
              </a:rPr>
              <a:t>.</a:t>
            </a:r>
          </a:p>
          <a:p>
            <a:endParaRPr lang="is-IS"/>
          </a:p>
        </p:txBody>
      </p:sp>
    </p:spTree>
    <p:extLst>
      <p:ext uri="{BB962C8B-B14F-4D97-AF65-F5344CB8AC3E}">
        <p14:creationId xmlns:p14="http://schemas.microsoft.com/office/powerpoint/2010/main" val="3518897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is-IS"/>
              <a:t>		           2023		         2024</a:t>
            </a:r>
          </a:p>
          <a:p>
            <a:r>
              <a:rPr lang="en-US" sz="1600" err="1">
                <a:effectLst/>
                <a:latin typeface="Calibri" panose="020F0502020204030204" pitchFamily="34" charset="0"/>
                <a:ea typeface="Calibri" panose="020F0502020204030204" pitchFamily="34" charset="0"/>
              </a:rPr>
              <a:t>Menningar</a:t>
            </a:r>
            <a:r>
              <a:rPr lang="en-US" sz="1600">
                <a:effectLst/>
                <a:latin typeface="Calibri" panose="020F0502020204030204" pitchFamily="34" charset="0"/>
                <a:ea typeface="Calibri" panose="020F0502020204030204" pitchFamily="34" charset="0"/>
              </a:rPr>
              <a:t>- og </a:t>
            </a:r>
            <a:r>
              <a:rPr lang="en-US" sz="1600" err="1">
                <a:effectLst/>
                <a:latin typeface="Calibri" panose="020F0502020204030204" pitchFamily="34" charset="0"/>
                <a:ea typeface="Calibri" panose="020F0502020204030204" pitchFamily="34" charset="0"/>
              </a:rPr>
              <a:t>safnamál</a:t>
            </a:r>
            <a:r>
              <a:rPr lang="en-US" sz="1600">
                <a:effectLst/>
                <a:latin typeface="Calibri" panose="020F0502020204030204" pitchFamily="34" charset="0"/>
                <a:ea typeface="Calibri" panose="020F0502020204030204" pitchFamily="34" charset="0"/>
              </a:rPr>
              <a:t>                     260 </a:t>
            </a:r>
            <a:r>
              <a:rPr lang="en-US" sz="1600" err="1">
                <a:effectLst/>
                <a:latin typeface="Calibri" panose="020F0502020204030204" pitchFamily="34" charset="0"/>
                <a:ea typeface="Calibri" panose="020F0502020204030204" pitchFamily="34" charset="0"/>
              </a:rPr>
              <a:t>mkr</a:t>
            </a:r>
            <a:r>
              <a:rPr lang="en-US" sz="1600">
                <a:effectLst/>
                <a:latin typeface="Calibri" panose="020F0502020204030204" pitchFamily="34" charset="0"/>
                <a:ea typeface="Calibri" panose="020F0502020204030204" pitchFamily="34" charset="0"/>
              </a:rPr>
              <a:t>.                              258 </a:t>
            </a:r>
            <a:r>
              <a:rPr lang="en-US" sz="1600" err="1">
                <a:effectLst/>
                <a:latin typeface="Calibri" panose="020F0502020204030204" pitchFamily="34" charset="0"/>
                <a:ea typeface="Calibri" panose="020F0502020204030204" pitchFamily="34" charset="0"/>
              </a:rPr>
              <a:t>mkr</a:t>
            </a:r>
            <a:endParaRPr lang="en-US" sz="1600">
              <a:effectLst/>
              <a:latin typeface="Calibri" panose="020F0502020204030204" pitchFamily="34" charset="0"/>
              <a:ea typeface="Calibri" panose="020F0502020204030204" pitchFamily="34" charset="0"/>
            </a:endParaRPr>
          </a:p>
          <a:p>
            <a:endParaRPr lang="is-IS"/>
          </a:p>
        </p:txBody>
      </p:sp>
    </p:spTree>
    <p:extLst>
      <p:ext uri="{BB962C8B-B14F-4D97-AF65-F5344CB8AC3E}">
        <p14:creationId xmlns:p14="http://schemas.microsoft.com/office/powerpoint/2010/main" val="4236829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		              2023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err="1">
                <a:effectLst/>
                <a:latin typeface="Calibri" panose="020F0502020204030204" pitchFamily="34" charset="0"/>
                <a:ea typeface="Calibri" panose="020F0502020204030204" pitchFamily="34" charset="0"/>
              </a:rPr>
              <a:t>Atvinnu</a:t>
            </a:r>
            <a:r>
              <a:rPr lang="en-US" sz="1600">
                <a:effectLst/>
                <a:latin typeface="Calibri" panose="020F0502020204030204" pitchFamily="34" charset="0"/>
                <a:ea typeface="Calibri" panose="020F0502020204030204" pitchFamily="34" charset="0"/>
              </a:rPr>
              <a:t>- og </a:t>
            </a:r>
            <a:r>
              <a:rPr lang="en-US" sz="1600" err="1">
                <a:effectLst/>
                <a:latin typeface="Calibri" panose="020F0502020204030204" pitchFamily="34" charset="0"/>
                <a:ea typeface="Calibri" panose="020F0502020204030204" pitchFamily="34" charset="0"/>
              </a:rPr>
              <a:t>ferðamál</a:t>
            </a:r>
            <a:r>
              <a:rPr lang="en-US" sz="1600">
                <a:effectLst/>
                <a:latin typeface="Calibri" panose="020F0502020204030204" pitchFamily="34" charset="0"/>
                <a:ea typeface="Calibri" panose="020F0502020204030204" pitchFamily="34" charset="0"/>
              </a:rPr>
              <a:t>                            51 </a:t>
            </a:r>
            <a:r>
              <a:rPr lang="en-US" sz="1600" err="1">
                <a:effectLst/>
                <a:latin typeface="Calibri" panose="020F0502020204030204" pitchFamily="34" charset="0"/>
                <a:ea typeface="Calibri" panose="020F0502020204030204" pitchFamily="34" charset="0"/>
              </a:rPr>
              <a:t>mkr</a:t>
            </a:r>
            <a:r>
              <a:rPr lang="en-US" sz="1600">
                <a:effectLst/>
                <a:latin typeface="Calibri" panose="020F0502020204030204" pitchFamily="34" charset="0"/>
                <a:ea typeface="Calibri" panose="020F0502020204030204" pitchFamily="34" charset="0"/>
              </a:rPr>
              <a:t>.                                 50 </a:t>
            </a:r>
            <a:r>
              <a:rPr lang="en-US" sz="1600" err="1">
                <a:effectLst/>
                <a:latin typeface="Calibri" panose="020F0502020204030204" pitchFamily="34" charset="0"/>
                <a:ea typeface="Calibri" panose="020F0502020204030204" pitchFamily="34" charset="0"/>
              </a:rPr>
              <a:t>mkr</a:t>
            </a:r>
            <a:r>
              <a:rPr lang="en-US" sz="1600">
                <a:effectLst/>
                <a:latin typeface="Calibri" panose="020F0502020204030204" pitchFamily="34" charset="0"/>
                <a:ea typeface="Calibri" panose="020F0502020204030204" pitchFamily="34" charset="0"/>
              </a:rPr>
              <a:t>.</a:t>
            </a:r>
          </a:p>
          <a:p>
            <a:endParaRPr lang="en-US"/>
          </a:p>
        </p:txBody>
      </p:sp>
    </p:spTree>
    <p:extLst>
      <p:ext uri="{BB962C8B-B14F-4D97-AF65-F5344CB8AC3E}">
        <p14:creationId xmlns:p14="http://schemas.microsoft.com/office/powerpoint/2010/main" val="2476734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Tree>
    <p:extLst>
      <p:ext uri="{BB962C8B-B14F-4D97-AF65-F5344CB8AC3E}">
        <p14:creationId xmlns:p14="http://schemas.microsoft.com/office/powerpoint/2010/main" val="709651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is-IS"/>
              <a:t>Um tekjugreiningu – tvenns konar fyrir árið 2022  (unnið með gögn frá fjármálaráðuneytinu og Sambandi íslenskra sveitarfélaga líkt og fyrri ár, unnið með launagreiningarspár úr líkani </a:t>
            </a:r>
            <a:r>
              <a:rPr lang="is-IS" err="1"/>
              <a:t>Analytica</a:t>
            </a:r>
            <a:r>
              <a:rPr lang="is-IS"/>
              <a:t> og unnið með staðgreiðslugögn og þróun niður á mánuði og ár.  Fyrir næstu ár var unnið með forsendur um atvinnuleysi, gert er ráð fyrir meðalfjölgun íbúa um 2,2% á ári þó íbúauppbygging og fyrirhuguð lóðaúthlutun gefi tilefni til að hægt sé að vera bjartsýnni þá tekur tíma að sjá </a:t>
            </a:r>
            <a:r>
              <a:rPr lang="is-IS" err="1"/>
              <a:t>vöxtin</a:t>
            </a:r>
            <a:r>
              <a:rPr lang="is-IS"/>
              <a:t> raungerast eftir lóðaúthlutun.  Jafnframt er unnið með þróun launa í samfélaginu sem er áætlað það sama og er í hagspá Hagstofu Íslands fyrir næstu ár eða </a:t>
            </a:r>
            <a:r>
              <a:rPr lang="en-US" sz="1800" b="0" i="0" u="none" strike="noStrike">
                <a:effectLst/>
                <a:latin typeface="Arial" panose="020B0604020202020204" pitchFamily="34" charset="0"/>
              </a:rPr>
              <a:t>5,50%</a:t>
            </a:r>
            <a:r>
              <a:rPr lang="en-US"/>
              <a:t> </a:t>
            </a:r>
            <a:r>
              <a:rPr lang="en-US" err="1"/>
              <a:t>árið</a:t>
            </a:r>
            <a:r>
              <a:rPr lang="en-US"/>
              <a:t> 2023 og </a:t>
            </a:r>
            <a:r>
              <a:rPr lang="en-US" sz="1800" b="0" i="0" u="none" strike="noStrike">
                <a:effectLst/>
                <a:latin typeface="Arial" panose="020B0604020202020204" pitchFamily="34" charset="0"/>
              </a:rPr>
              <a:t>4,20% </a:t>
            </a:r>
            <a:r>
              <a:rPr lang="en-US" sz="1800" b="0" i="0" u="none" strike="noStrike" err="1">
                <a:effectLst/>
                <a:latin typeface="Arial" panose="020B0604020202020204" pitchFamily="34" charset="0"/>
              </a:rPr>
              <a:t>árið</a:t>
            </a:r>
            <a:r>
              <a:rPr lang="en-US" sz="1800" b="0" i="0" u="none" strike="noStrike">
                <a:effectLst/>
                <a:latin typeface="Arial" panose="020B0604020202020204" pitchFamily="34" charset="0"/>
              </a:rPr>
              <a:t> 2024.</a:t>
            </a:r>
            <a:endParaRPr lang="is-IS"/>
          </a:p>
          <a:p>
            <a:endParaRPr lang="is-IS"/>
          </a:p>
        </p:txBody>
      </p:sp>
    </p:spTree>
    <p:extLst>
      <p:ext uri="{BB962C8B-B14F-4D97-AF65-F5344CB8AC3E}">
        <p14:creationId xmlns:p14="http://schemas.microsoft.com/office/powerpoint/2010/main" val="3105890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b="0" i="0">
                <a:solidFill>
                  <a:srgbClr val="000000"/>
                </a:solidFill>
                <a:effectLst/>
                <a:latin typeface="Calibri" panose="020F0502020204030204" pitchFamily="34" charset="0"/>
              </a:rPr>
              <a:t>Útsvar er gert ráð fyrir að aukist á milli ára en hlutfall Jöfnunarsjóðstekna er áætlað að fari lækkandi í kjölfar breytinga á úthlutunarreglum Jöfnunarsjóðs. – breytt </a:t>
            </a:r>
            <a:r>
              <a:rPr lang="is-IS" b="0" i="0" err="1">
                <a:solidFill>
                  <a:srgbClr val="000000"/>
                </a:solidFill>
                <a:effectLst/>
                <a:latin typeface="Calibri" panose="020F0502020204030204" pitchFamily="34" charset="0"/>
              </a:rPr>
              <a:t>khó</a:t>
            </a:r>
            <a:endParaRPr lang="is-IS"/>
          </a:p>
          <a:p>
            <a:endParaRPr lang="en-US"/>
          </a:p>
        </p:txBody>
      </p:sp>
    </p:spTree>
    <p:extLst>
      <p:ext uri="{BB962C8B-B14F-4D97-AF65-F5344CB8AC3E}">
        <p14:creationId xmlns:p14="http://schemas.microsoft.com/office/powerpoint/2010/main" val="829704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Aðhaldskrafa er sett á allar stofnanir með þeim hætti að einungis er sett inn hækkun á liði sem er samningsbundin og ekki er gert ráð fyrir hækkun m.v. Þróun verðlags eins og undanfarin ár.</a:t>
            </a:r>
          </a:p>
          <a:p>
            <a:endParaRPr lang="is-IS"/>
          </a:p>
          <a:p>
            <a:r>
              <a:rPr lang="is-IS"/>
              <a:t>Á næstu ár er gert ráð fyrir að launakostnaður fylgi launaþróun á markaði fyrir utan árið 2023 en þá er gert ráð fyrir að hækkunin sé 4,5% í stað 5,5% í hagspá hagstofu.  Er þessi forsenda m.v. að launaskrið hefur verið afar mikið á opinberum markaði ´.  Meðal rekstargjalda er gert ráð fyrir auknum gjöldum bæði í launagjöldum og vegna annars rekstarkostnaðar vegna búsetukjarna  fyrir fatlaða á árinu 2023, 2024 og 2025 110 </a:t>
            </a:r>
            <a:r>
              <a:rPr lang="is-IS" err="1"/>
              <a:t>mkr</a:t>
            </a:r>
            <a:r>
              <a:rPr lang="is-IS"/>
              <a:t>. og 70 </a:t>
            </a:r>
            <a:r>
              <a:rPr lang="is-IS" err="1"/>
              <a:t>mkr</a:t>
            </a:r>
            <a:r>
              <a:rPr lang="is-IS"/>
              <a:t>. aukningu launa- og rekstarkostnaðar vegna nýs íþróttahúss á árinu 2025.  Jafnframt er sett varúðarfærsla á gjaldfærða lífeyrisskuldbindingu 100 </a:t>
            </a:r>
            <a:r>
              <a:rPr lang="is-IS" err="1"/>
              <a:t>mkr</a:t>
            </a:r>
            <a:r>
              <a:rPr lang="is-IS"/>
              <a:t>. árið 2022og fari lækkandi.  Er þetta gert til að reyna að meta mögulega hækkun á lífaldri sem ekki er komin ákvörðun um í hjá tryggingarstærðfræðingum eða í lögum.</a:t>
            </a:r>
            <a:endParaRPr lang="en-US"/>
          </a:p>
        </p:txBody>
      </p:sp>
    </p:spTree>
    <p:extLst>
      <p:ext uri="{BB962C8B-B14F-4D97-AF65-F5344CB8AC3E}">
        <p14:creationId xmlns:p14="http://schemas.microsoft.com/office/powerpoint/2010/main" val="3543933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386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is-IS"/>
          </a:p>
        </p:txBody>
      </p:sp>
    </p:spTree>
    <p:extLst>
      <p:ext uri="{BB962C8B-B14F-4D97-AF65-F5344CB8AC3E}">
        <p14:creationId xmlns:p14="http://schemas.microsoft.com/office/powerpoint/2010/main" val="1302633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KPMG hefur bent á að tekjur sem nú eru færðar meðal óreglulegra liða séu ansi reglulegar hjá okkur og ættu líklega með réttu að teljast meðal reglulegra tekna og myndi þá hækka </a:t>
            </a:r>
            <a:r>
              <a:rPr lang="is-IS" err="1"/>
              <a:t>Ebita</a:t>
            </a:r>
            <a:r>
              <a:rPr lang="is-IS"/>
              <a:t> framlegð.  Búist er við tekjum´áfram af uppbyggingu á Dalbrautarreit næstu árin og svo eftir árið 2025 má búast við að Sementsreitur eigi möguleika á að fara að skila hagnaði.</a:t>
            </a:r>
          </a:p>
          <a:p>
            <a:endParaRPr lang="is-IS"/>
          </a:p>
          <a:p>
            <a:r>
              <a:rPr lang="is-IS"/>
              <a:t>Mikilvægt er að undirliggjandi rekstur skili betri afkomu og er gert ráð fyrir að undirliggjandi rekstur styrkist á næstu árum en nauðsynlegt er að gera þar betur.   Fyrirhugaðar fjárfestingar og lántaka kalla á skýrt inngrip í að útgjöld mega ekki vaxa jafn hratt og hefur verið undanfarin ár.  Arðgreiðslur frá Orkuveitunni og Faxaflóahöfnum eru Akraneskaupstað mjög mikilvæg og hafa skilað því að við höfum getað treyst á nálægt 200 </a:t>
            </a:r>
            <a:r>
              <a:rPr lang="is-IS" err="1"/>
              <a:t>mkr</a:t>
            </a:r>
            <a:r>
              <a:rPr lang="is-IS"/>
              <a:t> jákvæðri niðurstöðu af fjármagnsliðum.  Á næstu árum gefa þessir liðir að meðaltali um 43 </a:t>
            </a:r>
            <a:r>
              <a:rPr lang="is-IS" err="1"/>
              <a:t>mkr</a:t>
            </a:r>
            <a:r>
              <a:rPr lang="is-IS"/>
              <a:t> og verða neikvæðir sem nema 57 </a:t>
            </a:r>
            <a:r>
              <a:rPr lang="is-IS" err="1"/>
              <a:t>mkr</a:t>
            </a:r>
            <a:r>
              <a:rPr lang="is-IS"/>
              <a:t>. á árinu 2023.  Brýnt er því að nýta vel fyrirhugaða stefnumörkunarvinnu með KPMG til að ná árangri umfram það sem gert er nú ráð fyrir í langtímaáætlunum Akranes sem hér eru kynntar.</a:t>
            </a:r>
            <a:endParaRPr lang="en-US"/>
          </a:p>
        </p:txBody>
      </p:sp>
    </p:spTree>
    <p:extLst>
      <p:ext uri="{BB962C8B-B14F-4D97-AF65-F5344CB8AC3E}">
        <p14:creationId xmlns:p14="http://schemas.microsoft.com/office/powerpoint/2010/main" val="4026062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1887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Helsti munur á rekstrarafkomu, fyrir fjármagnsliði, á árunum 2018 og 2019 er sú að tekjur hækkuðu samtals um 291 m.kr. Frá árinu 2018 til 2019 en gjöld hækkuðu um 729 m.kr. á sama tímabili.</a:t>
            </a:r>
          </a:p>
        </p:txBody>
      </p:sp>
    </p:spTree>
    <p:extLst>
      <p:ext uri="{BB962C8B-B14F-4D97-AF65-F5344CB8AC3E}">
        <p14:creationId xmlns:p14="http://schemas.microsoft.com/office/powerpoint/2010/main" val="2827643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04946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5986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sz="1800" b="0" i="0" u="none" strike="noStrike">
              <a:solidFill>
                <a:srgbClr val="000000"/>
              </a:solidFill>
              <a:effectLst/>
              <a:latin typeface="Calibri" panose="020F0502020204030204" pitchFamily="34" charset="0"/>
            </a:endParaRPr>
          </a:p>
          <a:p>
            <a:r>
              <a:rPr lang="is-IS" sz="1800" b="0" i="0" u="none" strike="noStrike">
                <a:solidFill>
                  <a:srgbClr val="000000"/>
                </a:solidFill>
                <a:effectLst/>
                <a:latin typeface="Calibri" panose="020F0502020204030204" pitchFamily="34" charset="0"/>
              </a:rPr>
              <a:t>... og lækki um 396 </a:t>
            </a:r>
            <a:r>
              <a:rPr lang="is-IS" sz="1800" b="0" i="0" u="none" strike="noStrike" err="1">
                <a:solidFill>
                  <a:srgbClr val="000000"/>
                </a:solidFill>
                <a:effectLst/>
                <a:latin typeface="Calibri" panose="020F0502020204030204" pitchFamily="34" charset="0"/>
              </a:rPr>
              <a:t>mkr</a:t>
            </a:r>
            <a:r>
              <a:rPr lang="is-IS" sz="1800" b="0" i="0" u="none" strike="noStrike">
                <a:solidFill>
                  <a:srgbClr val="000000"/>
                </a:solidFill>
                <a:effectLst/>
                <a:latin typeface="Calibri" panose="020F0502020204030204" pitchFamily="34" charset="0"/>
              </a:rPr>
              <a:t> en þá verður búið að taka samtals 5.180 </a:t>
            </a:r>
            <a:r>
              <a:rPr lang="is-IS" sz="1800" b="0" i="0" u="none" strike="noStrike" err="1">
                <a:solidFill>
                  <a:srgbClr val="000000"/>
                </a:solidFill>
                <a:effectLst/>
                <a:latin typeface="Calibri" panose="020F0502020204030204" pitchFamily="34" charset="0"/>
              </a:rPr>
              <a:t>mkr</a:t>
            </a:r>
            <a:r>
              <a:rPr lang="is-IS" sz="1800" b="0" i="0" u="none" strike="noStrike">
                <a:solidFill>
                  <a:srgbClr val="000000"/>
                </a:solidFill>
                <a:effectLst/>
                <a:latin typeface="Calibri" panose="020F0502020204030204" pitchFamily="34" charset="0"/>
              </a:rPr>
              <a:t>. lán á árunum 2023-2025 í fyrirhugaðar fjárfestingar næstu ára.  Vegna stöðu á fjármagnsmörkuðum er gert ráð fyrir að taka í upphafi nýs árs brúarlán á árinu 2023 sem og á árinu 2024.  Samtals verði þessi fjármögnun 3000 milljónir króna sem yrðu greiddar upp með töku langtímaláns að fjárhæð ríflega 4 milljarða í lok árs 2024.  Ef fjármagnsmarkaðir fara batnandi og hagfellt verður að taka langtímalán mun Akraneskaupstaður nýta tækifærið mun fyrr og endurfjármagna fyrirhuguð brúarlán.</a:t>
            </a:r>
          </a:p>
          <a:p>
            <a:endParaRPr lang="en-US"/>
          </a:p>
        </p:txBody>
      </p:sp>
    </p:spTree>
    <p:extLst>
      <p:ext uri="{BB962C8B-B14F-4D97-AF65-F5344CB8AC3E}">
        <p14:creationId xmlns:p14="http://schemas.microsoft.com/office/powerpoint/2010/main" val="2765914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03908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8274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is-IS" sz="1800" b="0" i="0" u="none" strike="noStrike">
                <a:solidFill>
                  <a:srgbClr val="000000"/>
                </a:solidFill>
                <a:effectLst/>
                <a:latin typeface="Calibri" panose="020F0502020204030204" pitchFamily="34" charset="0"/>
              </a:rPr>
              <a:t>2018 var lántaka 372 </a:t>
            </a:r>
            <a:r>
              <a:rPr lang="is-IS" sz="1800" b="0" i="0" u="none" strike="noStrike" err="1">
                <a:solidFill>
                  <a:srgbClr val="000000"/>
                </a:solidFill>
                <a:effectLst/>
                <a:latin typeface="Calibri" panose="020F0502020204030204" pitchFamily="34" charset="0"/>
              </a:rPr>
              <a:t>mkr</a:t>
            </a:r>
            <a:r>
              <a:rPr lang="is-IS" sz="1800" b="0" i="0" u="none" strike="noStrike">
                <a:solidFill>
                  <a:srgbClr val="000000"/>
                </a:solidFill>
                <a:effectLst/>
                <a:latin typeface="Calibri" panose="020F0502020204030204" pitchFamily="34" charset="0"/>
              </a:rPr>
              <a:t> vegna breytinga á lífeyrisskuldbindingum brúar</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is-IS" sz="1800" b="0" i="0" u="none" strike="noStrike">
                <a:solidFill>
                  <a:srgbClr val="000000"/>
                </a:solidFill>
                <a:effectLst/>
                <a:latin typeface="Calibri" panose="020F0502020204030204" pitchFamily="34" charset="0"/>
              </a:rPr>
              <a:t>2021-2023 er fyrirhuguð lántaka að fjárhæð 1000 </a:t>
            </a:r>
            <a:r>
              <a:rPr lang="is-IS" sz="1800" b="0" i="0" u="none" strike="noStrike" err="1">
                <a:solidFill>
                  <a:srgbClr val="000000"/>
                </a:solidFill>
                <a:effectLst/>
                <a:latin typeface="Calibri" panose="020F0502020204030204" pitchFamily="34" charset="0"/>
              </a:rPr>
              <a:t>mkr</a:t>
            </a:r>
            <a:r>
              <a:rPr lang="is-IS" sz="1800" b="0" i="0" u="none" strike="noStrike">
                <a:solidFill>
                  <a:srgbClr val="000000"/>
                </a:solidFill>
                <a:effectLst/>
                <a:latin typeface="Calibri" panose="020F0502020204030204" pitchFamily="34" charset="0"/>
              </a:rPr>
              <a:t> á hverju ári samtals 3000 </a:t>
            </a:r>
            <a:r>
              <a:rPr lang="is-IS" sz="1800" b="0" i="0" u="none" strike="noStrike" err="1">
                <a:solidFill>
                  <a:srgbClr val="000000"/>
                </a:solidFill>
                <a:effectLst/>
                <a:latin typeface="Calibri" panose="020F0502020204030204" pitchFamily="34" charset="0"/>
              </a:rPr>
              <a:t>mkr</a:t>
            </a:r>
            <a:r>
              <a:rPr lang="is-IS" sz="1800" b="0" i="0" u="none" strike="noStrike">
                <a:solidFill>
                  <a:srgbClr val="000000"/>
                </a:solidFill>
                <a:effectLst/>
                <a:latin typeface="Calibri" panose="020F0502020204030204" pitchFamily="34" charset="0"/>
              </a:rPr>
              <a:t> </a:t>
            </a:r>
            <a:endParaRPr lang="en-US" b="0" i="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424725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Tvær stærðir sem segja mjög mikið um rekstur Akraneskaupstaðar.  </a:t>
            </a:r>
          </a:p>
          <a:p>
            <a:r>
              <a:rPr lang="is-IS"/>
              <a:t>Framlegðarhlutfallið er að einhverju leiti gallað eins og KPMG hefur bent á en þar ætti líklega að bæta við tekjum af Dalbrautarreit og þá værum við nálægt því viðmiði sem eftirlitsnefnd setur m.v. Skuldsviðmið.</a:t>
            </a:r>
          </a:p>
          <a:p>
            <a:r>
              <a:rPr lang="is-IS"/>
              <a:t>Hins vegar ef veltufé frá rekstri er skoðað þá sjást áhrif sjóðstreymisins þar sem reksturinn skilar vel af sér þar sem greidd lífeyrisskuldbinding er talsvert lægri en gjaldfærð skuldbinding á hverju ári, afskriftir hafa áhrif en svo er stærsti munurinn í formi arðgreiðslna sem Akraneskaupstaður fær frá Orkuveitu Reykjavíkur og Faxaflóahöfnum en hann er áætlaður 276 </a:t>
            </a:r>
            <a:r>
              <a:rPr lang="is-IS" err="1"/>
              <a:t>mkr</a:t>
            </a:r>
            <a:r>
              <a:rPr lang="is-IS"/>
              <a:t>. á árinu 2023.  Eins og sjá má er veltufé frá rekstri því að endurspegla mun betur starfsemi Akraneskaupstaðar og er vel yfir þeim mælikvörðum sem eftirlitsnefnd með fjármálum sveitarfélaga setur.</a:t>
            </a:r>
          </a:p>
          <a:p>
            <a:endParaRPr lang="is-IS"/>
          </a:p>
          <a:p>
            <a:endParaRPr lang="en-US"/>
          </a:p>
        </p:txBody>
      </p:sp>
    </p:spTree>
    <p:extLst>
      <p:ext uri="{BB962C8B-B14F-4D97-AF65-F5344CB8AC3E}">
        <p14:creationId xmlns:p14="http://schemas.microsoft.com/office/powerpoint/2010/main" val="1795278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Tree>
    <p:extLst>
      <p:ext uri="{BB962C8B-B14F-4D97-AF65-F5344CB8AC3E}">
        <p14:creationId xmlns:p14="http://schemas.microsoft.com/office/powerpoint/2010/main" val="255765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is-IS" sz="1800" b="0" i="0" u="none" strike="noStrike">
                <a:solidFill>
                  <a:srgbClr val="000000"/>
                </a:solidFill>
                <a:effectLst/>
                <a:latin typeface="Calibri" panose="020F0502020204030204" pitchFamily="34" charset="0"/>
              </a:rPr>
              <a:t>Skuldahlutfall, þ.e. skuldir sem hlutfall af rekstrartekjum er að fara lækkandi og var 69,1% í árslok 2022.  Á áætlun er gert ráð fyrir að lán verði tekið í lok þessa árs en möguleiki er að það verði fært þar til í upphafi nýs árs.  Skuldahlutfallið mun skv. langtímaáætlun fara upp í 100% árið 2025 og fara svo á ný lækkandi eftir það.  Samsetning skulda verður skuldir og skuldbindingar verða um 11,7 milljarðar þar af 4,3 milljarðar lífeyrisskuldbindingar og 5 milljarðar í langtímalánum.</a:t>
            </a:r>
            <a:endParaRPr lang="en-US" b="0" i="0">
              <a:solidFill>
                <a:srgbClr val="444444"/>
              </a:solidFill>
              <a:effectLst/>
              <a:latin typeface="Calibri" panose="020F0502020204030204" pitchFamily="34" charset="0"/>
            </a:endParaRPr>
          </a:p>
          <a:p>
            <a:pPr algn="l" rtl="0" fontAlgn="base"/>
            <a:r>
              <a:rPr lang="is-IS" sz="1800" b="0" i="0">
                <a:solidFill>
                  <a:srgbClr val="444444"/>
                </a:solidFill>
                <a:effectLst/>
                <a:latin typeface="Calibri" panose="020F0502020204030204" pitchFamily="34" charset="0"/>
              </a:rPr>
              <a:t>​</a:t>
            </a:r>
            <a:endParaRPr lang="is-IS" b="0" i="0">
              <a:solidFill>
                <a:srgbClr val="444444"/>
              </a:solidFill>
              <a:effectLst/>
              <a:latin typeface="Calibri" panose="020F0502020204030204" pitchFamily="34" charset="0"/>
            </a:endParaRPr>
          </a:p>
          <a:p>
            <a:pPr algn="l" rtl="0" fontAlgn="base"/>
            <a:r>
              <a:rPr lang="is-IS" sz="1800" b="0" i="0" u="none" strike="noStrike">
                <a:solidFill>
                  <a:srgbClr val="000000"/>
                </a:solidFill>
                <a:effectLst/>
                <a:latin typeface="Calibri" panose="020F0502020204030204" pitchFamily="34" charset="0"/>
              </a:rPr>
              <a:t>Eiginfjárhlutfallið er sterkt og var 58% í árslok 2021, gert er ráð fyrir því að það fari lækkandi og mun það nema 48% í árslok 2026.</a:t>
            </a:r>
            <a:endParaRPr lang="en-US" b="0" i="0">
              <a:solidFill>
                <a:srgbClr val="444444"/>
              </a:solidFill>
              <a:effectLst/>
              <a:latin typeface="Calibri" panose="020F0502020204030204" pitchFamily="34" charset="0"/>
            </a:endParaRPr>
          </a:p>
          <a:p>
            <a:endParaRPr lang="en-US"/>
          </a:p>
        </p:txBody>
      </p:sp>
    </p:spTree>
    <p:extLst>
      <p:ext uri="{BB962C8B-B14F-4D97-AF65-F5344CB8AC3E}">
        <p14:creationId xmlns:p14="http://schemas.microsoft.com/office/powerpoint/2010/main" val="2511330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8397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9685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a:p>
            <a:r>
              <a:rPr lang="is-IS"/>
              <a:t>----</a:t>
            </a:r>
          </a:p>
          <a:p>
            <a:r>
              <a:rPr lang="is-IS"/>
              <a:t>GAMALT</a:t>
            </a:r>
          </a:p>
          <a:p>
            <a:r>
              <a:rPr lang="is-IS"/>
              <a:t>Samhliða því að tekjur minnka milli áranna 2019 og 2020 um 319 </a:t>
            </a:r>
            <a:r>
              <a:rPr lang="is-IS" err="1"/>
              <a:t>mkr</a:t>
            </a:r>
            <a:r>
              <a:rPr lang="is-IS"/>
              <a:t> og launagjöld vaxa um 380 </a:t>
            </a:r>
            <a:r>
              <a:rPr lang="is-IS" err="1"/>
              <a:t>mkr</a:t>
            </a:r>
            <a:r>
              <a:rPr lang="is-IS"/>
              <a:t> þá gjörbreytist hlutfall launa af gjöldum og býr til nýjar áskoranir.</a:t>
            </a:r>
            <a:endParaRPr lang="en-US"/>
          </a:p>
        </p:txBody>
      </p:sp>
    </p:spTree>
    <p:extLst>
      <p:ext uri="{BB962C8B-B14F-4D97-AF65-F5344CB8AC3E}">
        <p14:creationId xmlns:p14="http://schemas.microsoft.com/office/powerpoint/2010/main" val="365092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Stöðugildum hefur fjölgað úr 467,1 á árinu 2016 í 511,8 á árinu 2022 eða um 9,6%.</a:t>
            </a:r>
            <a:endParaRPr lang="en-US"/>
          </a:p>
        </p:txBody>
      </p:sp>
    </p:spTree>
    <p:extLst>
      <p:ext uri="{BB962C8B-B14F-4D97-AF65-F5344CB8AC3E}">
        <p14:creationId xmlns:p14="http://schemas.microsoft.com/office/powerpoint/2010/main" val="351338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Höfði</a:t>
            </a:r>
          </a:p>
        </p:txBody>
      </p:sp>
    </p:spTree>
    <p:extLst>
      <p:ext uri="{BB962C8B-B14F-4D97-AF65-F5344CB8AC3E}">
        <p14:creationId xmlns:p14="http://schemas.microsoft.com/office/powerpoint/2010/main" val="2988124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Samtals taprekstur 88 </a:t>
            </a:r>
            <a:r>
              <a:rPr lang="is-IS" err="1"/>
              <a:t>mkr</a:t>
            </a:r>
            <a:r>
              <a:rPr lang="is-IS"/>
              <a:t> uppsafnað frá árinu 2015 ef áhrif lífeyrisskuldbindinga eru reiknuð út úr rekstrinum.  Á árinu 2022 náðist góð leiðrétting frá ríkinu sem sést að er ekki varanleg lausn í rekstrinum m.v. niðurstöðu ársins 2022.  Á árinu 2023 er áætlað tap að fjárhæð 50,7 m.kr. og í fjárhagsáætlun 2024 er áætlað tap 93,7 </a:t>
            </a:r>
            <a:r>
              <a:rPr lang="is-IS" err="1"/>
              <a:t>mkr</a:t>
            </a:r>
            <a:r>
              <a:rPr lang="is-IS"/>
              <a:t> og er tilkomið að stærstum hluta vegna mikilvægs viðhalds á þaki sem í gangi er. – uppfært </a:t>
            </a:r>
            <a:r>
              <a:rPr lang="is-IS" err="1"/>
              <a:t>khó</a:t>
            </a:r>
            <a:endParaRPr lang="en-US"/>
          </a:p>
        </p:txBody>
      </p:sp>
    </p:spTree>
    <p:extLst>
      <p:ext uri="{BB962C8B-B14F-4D97-AF65-F5344CB8AC3E}">
        <p14:creationId xmlns:p14="http://schemas.microsoft.com/office/powerpoint/2010/main" val="1536299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565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Tree>
    <p:extLst>
      <p:ext uri="{BB962C8B-B14F-4D97-AF65-F5344CB8AC3E}">
        <p14:creationId xmlns:p14="http://schemas.microsoft.com/office/powerpoint/2010/main" val="343346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2596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is-IS"/>
              <a:t>Álagningaprósenta íbúðarhúsnæðis lækkaði um 33,3% á árunum 2018-2020 en hækkaði 2021 um  4,4% samhliða lækkun fasteignamats – nú er ekki gert ráð fyrir breytingu á álagsprósentu á milli ára.</a:t>
            </a:r>
          </a:p>
          <a:p>
            <a:pPr defTabSz="914313">
              <a:defRPr/>
            </a:pPr>
            <a:r>
              <a:rPr lang="is-IS"/>
              <a:t>Álagningaprósenta húsnæðis fyrirtækja var búið að lækka um 15,15% á árunum 2018-2020 en helst óbreytt samhliða hækkun fasteignamats og er áætlað óbreytt nú.</a:t>
            </a:r>
          </a:p>
          <a:p>
            <a:endParaRPr lang="is-IS"/>
          </a:p>
          <a:p>
            <a:r>
              <a:rPr lang="is-IS"/>
              <a:t>Ekki er gert ráð fyrir breytingu á sorpgjöldum eða lóðaleigu en almennar þjónustugjaldskrár hækka um 3,5% 1. janúar.</a:t>
            </a:r>
          </a:p>
        </p:txBody>
      </p:sp>
    </p:spTree>
    <p:extLst>
      <p:ext uri="{BB962C8B-B14F-4D97-AF65-F5344CB8AC3E}">
        <p14:creationId xmlns:p14="http://schemas.microsoft.com/office/powerpoint/2010/main" val="3122257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14722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34946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37386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Forseti, ágætu bæjarfulltrúar.  Ég vil þakka sviðstjóra stjórnsýslu og fjármálasviðs, fjármálastjóra og aðalbókara, verkefnastjóra á fjármáladeild, verkefnastjóra stjórnsýslusviðs, sviðstjórum, stjórnendum og öðrum starfsmönnum sem hafa komið að undirbúningnum.  Ég vil þakka bæjarfulltrúum fyrir gott samstarf við undirbúning að gerð áætlunarinnar og þá sérstaklega bæjarráði.  Að þessu sögðu legg ég fram frumvarp að fjárhagsáætlun ársins 2023 og þriggja ára áætlun 2024-2026 til fyrri umræðu í bæjarstjórn.</a:t>
            </a:r>
          </a:p>
          <a:p>
            <a:endParaRPr lang="is-IS"/>
          </a:p>
          <a:p>
            <a:r>
              <a:rPr lang="is-IS"/>
              <a:t>Forseti ég hef lokið máli mínu.</a:t>
            </a:r>
          </a:p>
          <a:p>
            <a:endParaRPr lang="is-IS"/>
          </a:p>
          <a:p>
            <a:r>
              <a:rPr lang="is-IS"/>
              <a:t>Akranesi 8. nóvember 2022</a:t>
            </a:r>
          </a:p>
        </p:txBody>
      </p:sp>
    </p:spTree>
    <p:extLst>
      <p:ext uri="{BB962C8B-B14F-4D97-AF65-F5344CB8AC3E}">
        <p14:creationId xmlns:p14="http://schemas.microsoft.com/office/powerpoint/2010/main" val="2414423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Núverandi fjöldi íbúa er 8.193 og er gert ráð fyrir að íbúafjöldi aukist um 2 % á næsta ári – nýtt khó</a:t>
            </a:r>
            <a:endParaRPr lang="en-US"/>
          </a:p>
        </p:txBody>
      </p:sp>
    </p:spTree>
    <p:extLst>
      <p:ext uri="{BB962C8B-B14F-4D97-AF65-F5344CB8AC3E}">
        <p14:creationId xmlns:p14="http://schemas.microsoft.com/office/powerpoint/2010/main" val="383650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Tree>
    <p:extLst>
      <p:ext uri="{BB962C8B-B14F-4D97-AF65-F5344CB8AC3E}">
        <p14:creationId xmlns:p14="http://schemas.microsoft.com/office/powerpoint/2010/main" val="3336181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is-IS"/>
          </a:p>
        </p:txBody>
      </p:sp>
    </p:spTree>
    <p:extLst>
      <p:ext uri="{BB962C8B-B14F-4D97-AF65-F5344CB8AC3E}">
        <p14:creationId xmlns:p14="http://schemas.microsoft.com/office/powerpoint/2010/main" val="2960023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a:t>Áætlunin gerir ráð fyrir fjölgun stöðugilda milli áætlana fyrir árin 2023 og 2024 um 18 stöðugildi   - úr 542 stöðugildum í 562 stöðugildi sem er 3,4% fjölgun stöðugilda.    Fjölgun frá 2020 yrði þá úr 479 í 562 stöðugildi eða 83 stöðugildi sem samsvarar 14,7% fjölgun stöðugilda.  </a:t>
            </a:r>
          </a:p>
          <a:p>
            <a:endParaRPr lang="is-IS"/>
          </a:p>
          <a:p>
            <a:r>
              <a:rPr lang="is-IS"/>
              <a:t>Fjölgun um 18 stöðugildi fyrir næsta ár</a:t>
            </a:r>
          </a:p>
          <a:p>
            <a:r>
              <a:rPr lang="is-IS"/>
              <a:t>Fjölgun um 10 stöðugildi á skóla- og frístundasviði (10 stöðugildi eru vegna stækkunar Garðasels, aðrar deildir ýmist hækka eða lækka.)</a:t>
            </a:r>
          </a:p>
          <a:p>
            <a:r>
              <a:rPr lang="is-IS"/>
              <a:t>Fjölgun 6,4 stöðugildi á velferðar- og mannréttindasviði (aukning þjónustu í stuðnings- og stoðþjónustu)</a:t>
            </a:r>
          </a:p>
          <a:p>
            <a:r>
              <a:rPr lang="is-IS"/>
              <a:t>2 stöðugildi í stjórnsýslunni (ráðning verkefnastjóra markaðs- og ferðamála, launadeild og þjónustuver) </a:t>
            </a:r>
          </a:p>
          <a:p>
            <a:r>
              <a:rPr lang="is-IS"/>
              <a:t>-----</a:t>
            </a:r>
          </a:p>
          <a:p>
            <a:r>
              <a:rPr lang="is-IS"/>
              <a:t>Búin að laga þessa glæru - </a:t>
            </a:r>
            <a:r>
              <a:rPr lang="is-IS" err="1"/>
              <a:t>khó</a:t>
            </a:r>
            <a:endParaRPr lang="is-IS"/>
          </a:p>
        </p:txBody>
      </p:sp>
    </p:spTree>
    <p:extLst>
      <p:ext uri="{BB962C8B-B14F-4D97-AF65-F5344CB8AC3E}">
        <p14:creationId xmlns:p14="http://schemas.microsoft.com/office/powerpoint/2010/main" val="1824019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rPr>
              <a:t>                                                                2023                                       2024</a:t>
            </a:r>
          </a:p>
          <a:p>
            <a:r>
              <a:rPr lang="en-US" sz="1800" err="1">
                <a:effectLst/>
                <a:latin typeface="Calibri" panose="020F0502020204030204" pitchFamily="34" charset="0"/>
                <a:ea typeface="Calibri" panose="020F0502020204030204" pitchFamily="34" charset="0"/>
              </a:rPr>
              <a:t>Stjórnsýslu</a:t>
            </a:r>
            <a:r>
              <a:rPr lang="en-US" sz="1800">
                <a:effectLst/>
                <a:latin typeface="Calibri" panose="020F0502020204030204" pitchFamily="34" charset="0"/>
                <a:ea typeface="Calibri" panose="020F0502020204030204" pitchFamily="34" charset="0"/>
              </a:rPr>
              <a:t>- og </a:t>
            </a:r>
            <a:r>
              <a:rPr lang="en-US" sz="1800" err="1">
                <a:effectLst/>
                <a:latin typeface="Calibri" panose="020F0502020204030204" pitchFamily="34" charset="0"/>
                <a:ea typeface="Calibri" panose="020F0502020204030204" pitchFamily="34" charset="0"/>
              </a:rPr>
              <a:t>fjármálasvið</a:t>
            </a:r>
            <a:r>
              <a:rPr lang="en-US" sz="1800">
                <a:effectLst/>
                <a:latin typeface="Calibri" panose="020F0502020204030204" pitchFamily="34" charset="0"/>
                <a:ea typeface="Calibri" panose="020F0502020204030204" pitchFamily="34" charset="0"/>
              </a:rPr>
              <a:t>              602 </a:t>
            </a:r>
            <a:r>
              <a:rPr lang="en-US" sz="1800" err="1">
                <a:effectLst/>
                <a:latin typeface="Calibri" panose="020F0502020204030204" pitchFamily="34" charset="0"/>
                <a:ea typeface="Calibri" panose="020F0502020204030204" pitchFamily="34" charset="0"/>
              </a:rPr>
              <a:t>mkr</a:t>
            </a:r>
            <a:r>
              <a:rPr lang="en-US" sz="1800">
                <a:effectLst/>
                <a:latin typeface="Calibri" panose="020F0502020204030204" pitchFamily="34" charset="0"/>
                <a:ea typeface="Calibri" panose="020F0502020204030204" pitchFamily="34" charset="0"/>
              </a:rPr>
              <a:t>                               636 </a:t>
            </a:r>
            <a:r>
              <a:rPr lang="en-US" sz="1800" err="1">
                <a:effectLst/>
                <a:latin typeface="Calibri" panose="020F0502020204030204" pitchFamily="34" charset="0"/>
                <a:ea typeface="Calibri" panose="020F0502020204030204" pitchFamily="34" charset="0"/>
              </a:rPr>
              <a:t>mkr</a:t>
            </a:r>
            <a:endParaRPr lang="en-US" sz="1800">
              <a:effectLst/>
              <a:latin typeface="Calibri" panose="020F0502020204030204" pitchFamily="34" charset="0"/>
              <a:ea typeface="Calibri" panose="020F0502020204030204" pitchFamily="34" charset="0"/>
            </a:endParaRPr>
          </a:p>
          <a:p>
            <a:endParaRPr lang="is-IS"/>
          </a:p>
          <a:p>
            <a:r>
              <a:rPr lang="is-IS"/>
              <a:t>Launapotturinn 260</a:t>
            </a:r>
          </a:p>
        </p:txBody>
      </p:sp>
    </p:spTree>
    <p:extLst>
      <p:ext uri="{BB962C8B-B14F-4D97-AF65-F5344CB8AC3E}">
        <p14:creationId xmlns:p14="http://schemas.microsoft.com/office/powerpoint/2010/main" val="2044657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4B7B-2868-4293-95F2-5D6E94E4D2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s-IS"/>
          </a:p>
        </p:txBody>
      </p:sp>
      <p:sp>
        <p:nvSpPr>
          <p:cNvPr id="3" name="Subtitle 2">
            <a:extLst>
              <a:ext uri="{FF2B5EF4-FFF2-40B4-BE49-F238E27FC236}">
                <a16:creationId xmlns:a16="http://schemas.microsoft.com/office/drawing/2014/main" id="{08C1A344-3146-417D-B473-F819A44AFC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s-IS"/>
          </a:p>
        </p:txBody>
      </p:sp>
      <p:sp>
        <p:nvSpPr>
          <p:cNvPr id="4" name="Date Placeholder 3">
            <a:extLst>
              <a:ext uri="{FF2B5EF4-FFF2-40B4-BE49-F238E27FC236}">
                <a16:creationId xmlns:a16="http://schemas.microsoft.com/office/drawing/2014/main" id="{7068B9AA-82EE-4572-BC58-56C784D05204}"/>
              </a:ext>
            </a:extLst>
          </p:cNvPr>
          <p:cNvSpPr>
            <a:spLocks noGrp="1"/>
          </p:cNvSpPr>
          <p:nvPr>
            <p:ph type="dt" sz="half" idx="10"/>
          </p:nvPr>
        </p:nvSpPr>
        <p:spPr/>
        <p:txBody>
          <a:bodyPr/>
          <a:lstStyle/>
          <a:p>
            <a:fld id="{05A4882F-47F8-44BF-A571-07E6EEA0AC52}" type="datetime1">
              <a:rPr lang="is-IS" smtClean="0"/>
              <a:t>14.11.2023</a:t>
            </a:fld>
            <a:endParaRPr lang="is-IS"/>
          </a:p>
        </p:txBody>
      </p:sp>
      <p:sp>
        <p:nvSpPr>
          <p:cNvPr id="5" name="Footer Placeholder 4">
            <a:extLst>
              <a:ext uri="{FF2B5EF4-FFF2-40B4-BE49-F238E27FC236}">
                <a16:creationId xmlns:a16="http://schemas.microsoft.com/office/drawing/2014/main" id="{AF99D120-3589-4ACC-9649-BA8F3531076D}"/>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45EB7437-C6A2-49D5-9283-8E1813AB4096}"/>
              </a:ext>
            </a:extLst>
          </p:cNvPr>
          <p:cNvSpPr>
            <a:spLocks noGrp="1"/>
          </p:cNvSpPr>
          <p:nvPr>
            <p:ph type="sldNum" sz="quarter" idx="12"/>
          </p:nvPr>
        </p:nvSpPr>
        <p:spPr/>
        <p:txBody>
          <a:bodyPr/>
          <a:lstStyle/>
          <a:p>
            <a:fld id="{A434449E-F836-40EF-941A-5B23304791D7}" type="slidenum">
              <a:rPr lang="is-IS" smtClean="0"/>
              <a:t>‹#›</a:t>
            </a:fld>
            <a:endParaRPr lang="is-IS"/>
          </a:p>
        </p:txBody>
      </p:sp>
      <p:pic>
        <p:nvPicPr>
          <p:cNvPr id="7" name="Picture 6">
            <a:extLst>
              <a:ext uri="{FF2B5EF4-FFF2-40B4-BE49-F238E27FC236}">
                <a16:creationId xmlns:a16="http://schemas.microsoft.com/office/drawing/2014/main" id="{AAD66F9A-342C-43B9-A70E-7E271E7B74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572" y="6378764"/>
            <a:ext cx="350468" cy="360000"/>
          </a:xfrm>
          <a:prstGeom prst="rect">
            <a:avLst/>
          </a:prstGeom>
        </p:spPr>
      </p:pic>
      <p:pic>
        <p:nvPicPr>
          <p:cNvPr id="8" name="Picture 7" descr="A close up of a logo&#10;&#10;Description generated with very high confidence">
            <a:extLst>
              <a:ext uri="{FF2B5EF4-FFF2-40B4-BE49-F238E27FC236}">
                <a16:creationId xmlns:a16="http://schemas.microsoft.com/office/drawing/2014/main" id="{503637A0-04BE-4F72-9846-49E4A0479B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89042" y="6378764"/>
            <a:ext cx="350468" cy="360000"/>
          </a:xfrm>
          <a:prstGeom prst="rect">
            <a:avLst/>
          </a:prstGeom>
        </p:spPr>
      </p:pic>
      <p:pic>
        <p:nvPicPr>
          <p:cNvPr id="9" name="Picture 8" descr="A picture containing vector graphics&#10;&#10;Description generated with high confidence">
            <a:extLst>
              <a:ext uri="{FF2B5EF4-FFF2-40B4-BE49-F238E27FC236}">
                <a16:creationId xmlns:a16="http://schemas.microsoft.com/office/drawing/2014/main" id="{94C7756B-4D9E-483C-9428-95B6F9CA8B0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96512" y="6378764"/>
            <a:ext cx="350468" cy="360000"/>
          </a:xfrm>
          <a:prstGeom prst="rect">
            <a:avLst/>
          </a:prstGeom>
        </p:spPr>
      </p:pic>
    </p:spTree>
    <p:extLst>
      <p:ext uri="{BB962C8B-B14F-4D97-AF65-F5344CB8AC3E}">
        <p14:creationId xmlns:p14="http://schemas.microsoft.com/office/powerpoint/2010/main" val="3034989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C4866-3F42-4FDD-9587-93C8D2E74CD7}"/>
              </a:ext>
            </a:extLst>
          </p:cNvPr>
          <p:cNvSpPr>
            <a:spLocks noGrp="1"/>
          </p:cNvSpPr>
          <p:nvPr>
            <p:ph type="title"/>
          </p:nvPr>
        </p:nvSpPr>
        <p:spPr/>
        <p:txBody>
          <a:bodyPr/>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64B7F0F9-8C82-481D-B939-A5DF82DDC2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BCE57E22-DC45-4C86-BAB1-F3EA2916493B}"/>
              </a:ext>
            </a:extLst>
          </p:cNvPr>
          <p:cNvSpPr>
            <a:spLocks noGrp="1"/>
          </p:cNvSpPr>
          <p:nvPr>
            <p:ph type="dt" sz="half" idx="10"/>
          </p:nvPr>
        </p:nvSpPr>
        <p:spPr/>
        <p:txBody>
          <a:bodyPr/>
          <a:lstStyle/>
          <a:p>
            <a:fld id="{CE83BFF8-9B77-4FF6-B706-590C51E30A31}" type="datetime1">
              <a:rPr lang="is-IS" smtClean="0"/>
              <a:t>14.11.2023</a:t>
            </a:fld>
            <a:endParaRPr lang="is-IS"/>
          </a:p>
        </p:txBody>
      </p:sp>
      <p:sp>
        <p:nvSpPr>
          <p:cNvPr id="5" name="Footer Placeholder 4">
            <a:extLst>
              <a:ext uri="{FF2B5EF4-FFF2-40B4-BE49-F238E27FC236}">
                <a16:creationId xmlns:a16="http://schemas.microsoft.com/office/drawing/2014/main" id="{F42FAD36-8AC6-44DC-95C3-C6BC044A1A97}"/>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CC6C2F7A-8C59-488C-9C72-888A9D834B7C}"/>
              </a:ext>
            </a:extLst>
          </p:cNvPr>
          <p:cNvSpPr>
            <a:spLocks noGrp="1"/>
          </p:cNvSpPr>
          <p:nvPr>
            <p:ph type="sldNum" sz="quarter" idx="12"/>
          </p:nvPr>
        </p:nvSpPr>
        <p:spPr/>
        <p:txBody>
          <a:bodyPr/>
          <a:lstStyle/>
          <a:p>
            <a:fld id="{A434449E-F836-40EF-941A-5B23304791D7}" type="slidenum">
              <a:rPr lang="is-IS" smtClean="0"/>
              <a:t>‹#›</a:t>
            </a:fld>
            <a:endParaRPr lang="is-IS"/>
          </a:p>
        </p:txBody>
      </p:sp>
    </p:spTree>
    <p:extLst>
      <p:ext uri="{BB962C8B-B14F-4D97-AF65-F5344CB8AC3E}">
        <p14:creationId xmlns:p14="http://schemas.microsoft.com/office/powerpoint/2010/main" val="925808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6DBB8E-04C0-4DA9-8B0B-106456A061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62E251D8-382F-416B-9E00-2311CBD084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7FC95BBD-B279-4D55-99F6-BBB3C3F51F95}"/>
              </a:ext>
            </a:extLst>
          </p:cNvPr>
          <p:cNvSpPr>
            <a:spLocks noGrp="1"/>
          </p:cNvSpPr>
          <p:nvPr>
            <p:ph type="dt" sz="half" idx="10"/>
          </p:nvPr>
        </p:nvSpPr>
        <p:spPr/>
        <p:txBody>
          <a:bodyPr/>
          <a:lstStyle/>
          <a:p>
            <a:fld id="{6B3FE4E8-3CD4-45A5-885B-EC0D6E9EDF44}" type="datetime1">
              <a:rPr lang="is-IS" smtClean="0"/>
              <a:t>14.11.2023</a:t>
            </a:fld>
            <a:endParaRPr lang="is-IS"/>
          </a:p>
        </p:txBody>
      </p:sp>
      <p:sp>
        <p:nvSpPr>
          <p:cNvPr id="5" name="Footer Placeholder 4">
            <a:extLst>
              <a:ext uri="{FF2B5EF4-FFF2-40B4-BE49-F238E27FC236}">
                <a16:creationId xmlns:a16="http://schemas.microsoft.com/office/drawing/2014/main" id="{055498EF-A8A4-4D6A-B584-BEB69C7672F4}"/>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11874E97-E1C3-4759-9400-18F72E1EE6C0}"/>
              </a:ext>
            </a:extLst>
          </p:cNvPr>
          <p:cNvSpPr>
            <a:spLocks noGrp="1"/>
          </p:cNvSpPr>
          <p:nvPr>
            <p:ph type="sldNum" sz="quarter" idx="12"/>
          </p:nvPr>
        </p:nvSpPr>
        <p:spPr/>
        <p:txBody>
          <a:bodyPr/>
          <a:lstStyle/>
          <a:p>
            <a:fld id="{A434449E-F836-40EF-941A-5B23304791D7}" type="slidenum">
              <a:rPr lang="is-IS" smtClean="0"/>
              <a:t>‹#›</a:t>
            </a:fld>
            <a:endParaRPr lang="is-IS"/>
          </a:p>
        </p:txBody>
      </p:sp>
    </p:spTree>
    <p:extLst>
      <p:ext uri="{BB962C8B-B14F-4D97-AF65-F5344CB8AC3E}">
        <p14:creationId xmlns:p14="http://schemas.microsoft.com/office/powerpoint/2010/main" val="364894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7831B-5D4D-4506-9696-2A08425A12A3}"/>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A1B49301-98B3-46E2-92AE-4A1147E6B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FD416F9C-2660-4618-AC59-3A8262880D45}"/>
              </a:ext>
            </a:extLst>
          </p:cNvPr>
          <p:cNvSpPr>
            <a:spLocks noGrp="1"/>
          </p:cNvSpPr>
          <p:nvPr>
            <p:ph type="dt" sz="half" idx="10"/>
          </p:nvPr>
        </p:nvSpPr>
        <p:spPr/>
        <p:txBody>
          <a:bodyPr/>
          <a:lstStyle/>
          <a:p>
            <a:fld id="{D985D556-4CEF-4DCE-945A-9A7002F39AFD}" type="datetime1">
              <a:rPr lang="is-IS" smtClean="0"/>
              <a:t>14.11.2023</a:t>
            </a:fld>
            <a:endParaRPr lang="is-IS"/>
          </a:p>
        </p:txBody>
      </p:sp>
      <p:sp>
        <p:nvSpPr>
          <p:cNvPr id="5" name="Footer Placeholder 4">
            <a:extLst>
              <a:ext uri="{FF2B5EF4-FFF2-40B4-BE49-F238E27FC236}">
                <a16:creationId xmlns:a16="http://schemas.microsoft.com/office/drawing/2014/main" id="{D5F3F589-860F-4A24-9D49-3A725C6D7957}"/>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FB4BF64B-373B-493D-803A-B0C8048B80B1}"/>
              </a:ext>
            </a:extLst>
          </p:cNvPr>
          <p:cNvSpPr>
            <a:spLocks noGrp="1"/>
          </p:cNvSpPr>
          <p:nvPr>
            <p:ph type="sldNum" sz="quarter" idx="12"/>
          </p:nvPr>
        </p:nvSpPr>
        <p:spPr/>
        <p:txBody>
          <a:bodyPr/>
          <a:lstStyle/>
          <a:p>
            <a:fld id="{A434449E-F836-40EF-941A-5B23304791D7}" type="slidenum">
              <a:rPr lang="is-IS" smtClean="0"/>
              <a:t>‹#›</a:t>
            </a:fld>
            <a:endParaRPr lang="is-IS"/>
          </a:p>
        </p:txBody>
      </p:sp>
    </p:spTree>
    <p:extLst>
      <p:ext uri="{BB962C8B-B14F-4D97-AF65-F5344CB8AC3E}">
        <p14:creationId xmlns:p14="http://schemas.microsoft.com/office/powerpoint/2010/main" val="1421051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B3AA-4CA6-465B-ABC0-1106E7499B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s-IS"/>
          </a:p>
        </p:txBody>
      </p:sp>
      <p:sp>
        <p:nvSpPr>
          <p:cNvPr id="3" name="Text Placeholder 2">
            <a:extLst>
              <a:ext uri="{FF2B5EF4-FFF2-40B4-BE49-F238E27FC236}">
                <a16:creationId xmlns:a16="http://schemas.microsoft.com/office/drawing/2014/main" id="{A45981C0-2E9D-408C-8FDF-67D05E0B44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82C739-6D25-4B51-A3E0-14F441695A9E}"/>
              </a:ext>
            </a:extLst>
          </p:cNvPr>
          <p:cNvSpPr>
            <a:spLocks noGrp="1"/>
          </p:cNvSpPr>
          <p:nvPr>
            <p:ph type="dt" sz="half" idx="10"/>
          </p:nvPr>
        </p:nvSpPr>
        <p:spPr/>
        <p:txBody>
          <a:bodyPr/>
          <a:lstStyle/>
          <a:p>
            <a:fld id="{F5EB2161-C526-42C4-8493-FE410DD1EEA0}" type="datetime1">
              <a:rPr lang="is-IS" smtClean="0"/>
              <a:t>14.11.2023</a:t>
            </a:fld>
            <a:endParaRPr lang="is-IS"/>
          </a:p>
        </p:txBody>
      </p:sp>
      <p:sp>
        <p:nvSpPr>
          <p:cNvPr id="5" name="Footer Placeholder 4">
            <a:extLst>
              <a:ext uri="{FF2B5EF4-FFF2-40B4-BE49-F238E27FC236}">
                <a16:creationId xmlns:a16="http://schemas.microsoft.com/office/drawing/2014/main" id="{0E5F7E3F-EEF4-4733-AF42-A92DEDEACC5C}"/>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F24C67A8-8AF3-44FC-B368-D934A953B476}"/>
              </a:ext>
            </a:extLst>
          </p:cNvPr>
          <p:cNvSpPr>
            <a:spLocks noGrp="1"/>
          </p:cNvSpPr>
          <p:nvPr>
            <p:ph type="sldNum" sz="quarter" idx="12"/>
          </p:nvPr>
        </p:nvSpPr>
        <p:spPr/>
        <p:txBody>
          <a:bodyPr/>
          <a:lstStyle/>
          <a:p>
            <a:fld id="{A434449E-F836-40EF-941A-5B23304791D7}" type="slidenum">
              <a:rPr lang="is-IS" smtClean="0"/>
              <a:t>‹#›</a:t>
            </a:fld>
            <a:endParaRPr lang="is-IS"/>
          </a:p>
        </p:txBody>
      </p:sp>
    </p:spTree>
    <p:extLst>
      <p:ext uri="{BB962C8B-B14F-4D97-AF65-F5344CB8AC3E}">
        <p14:creationId xmlns:p14="http://schemas.microsoft.com/office/powerpoint/2010/main" val="1557497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EA47E-C31B-4293-B66A-3D80435D255B}"/>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98E2AE18-050D-4043-936D-53B0D338D2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a:extLst>
              <a:ext uri="{FF2B5EF4-FFF2-40B4-BE49-F238E27FC236}">
                <a16:creationId xmlns:a16="http://schemas.microsoft.com/office/drawing/2014/main" id="{6589A5F8-F87C-48C7-AE2B-BBBF9DE38A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a:extLst>
              <a:ext uri="{FF2B5EF4-FFF2-40B4-BE49-F238E27FC236}">
                <a16:creationId xmlns:a16="http://schemas.microsoft.com/office/drawing/2014/main" id="{34C336B2-C83A-4882-96F0-A0F5E74C93B8}"/>
              </a:ext>
            </a:extLst>
          </p:cNvPr>
          <p:cNvSpPr>
            <a:spLocks noGrp="1"/>
          </p:cNvSpPr>
          <p:nvPr>
            <p:ph type="dt" sz="half" idx="10"/>
          </p:nvPr>
        </p:nvSpPr>
        <p:spPr/>
        <p:txBody>
          <a:bodyPr/>
          <a:lstStyle/>
          <a:p>
            <a:fld id="{752DBCF8-0336-410D-B7B8-D79F8634C7FB}" type="datetime1">
              <a:rPr lang="is-IS" smtClean="0"/>
              <a:t>14.11.2023</a:t>
            </a:fld>
            <a:endParaRPr lang="is-IS"/>
          </a:p>
        </p:txBody>
      </p:sp>
      <p:sp>
        <p:nvSpPr>
          <p:cNvPr id="6" name="Footer Placeholder 5">
            <a:extLst>
              <a:ext uri="{FF2B5EF4-FFF2-40B4-BE49-F238E27FC236}">
                <a16:creationId xmlns:a16="http://schemas.microsoft.com/office/drawing/2014/main" id="{79833879-6D62-46A2-9874-296749AB6898}"/>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2FBF363E-C54F-495F-974B-BCD56EB4337C}"/>
              </a:ext>
            </a:extLst>
          </p:cNvPr>
          <p:cNvSpPr>
            <a:spLocks noGrp="1"/>
          </p:cNvSpPr>
          <p:nvPr>
            <p:ph type="sldNum" sz="quarter" idx="12"/>
          </p:nvPr>
        </p:nvSpPr>
        <p:spPr/>
        <p:txBody>
          <a:bodyPr/>
          <a:lstStyle/>
          <a:p>
            <a:fld id="{A434449E-F836-40EF-941A-5B23304791D7}" type="slidenum">
              <a:rPr lang="is-IS" smtClean="0"/>
              <a:t>‹#›</a:t>
            </a:fld>
            <a:endParaRPr lang="is-IS"/>
          </a:p>
        </p:txBody>
      </p:sp>
    </p:spTree>
    <p:extLst>
      <p:ext uri="{BB962C8B-B14F-4D97-AF65-F5344CB8AC3E}">
        <p14:creationId xmlns:p14="http://schemas.microsoft.com/office/powerpoint/2010/main" val="2172304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A288F-2022-43E0-A465-DBFC0F23E5DC}"/>
              </a:ext>
            </a:extLst>
          </p:cNvPr>
          <p:cNvSpPr>
            <a:spLocks noGrp="1"/>
          </p:cNvSpPr>
          <p:nvPr>
            <p:ph type="title"/>
          </p:nvPr>
        </p:nvSpPr>
        <p:spPr>
          <a:xfrm>
            <a:off x="839788" y="365125"/>
            <a:ext cx="10515600" cy="1325563"/>
          </a:xfrm>
        </p:spPr>
        <p:txBody>
          <a:bodyPr/>
          <a:lstStyle/>
          <a:p>
            <a:r>
              <a:rPr lang="en-US"/>
              <a:t>Click to edit Master title style</a:t>
            </a:r>
            <a:endParaRPr lang="is-IS"/>
          </a:p>
        </p:txBody>
      </p:sp>
      <p:sp>
        <p:nvSpPr>
          <p:cNvPr id="3" name="Text Placeholder 2">
            <a:extLst>
              <a:ext uri="{FF2B5EF4-FFF2-40B4-BE49-F238E27FC236}">
                <a16:creationId xmlns:a16="http://schemas.microsoft.com/office/drawing/2014/main" id="{22E8AA85-38BD-4258-BE5C-53520E5C8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9D717D-AC9B-4394-A8AD-02354BFE9D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a:extLst>
              <a:ext uri="{FF2B5EF4-FFF2-40B4-BE49-F238E27FC236}">
                <a16:creationId xmlns:a16="http://schemas.microsoft.com/office/drawing/2014/main" id="{BB3BAAAD-C75D-43CF-A359-AFAC26B4AB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B798A8-BF20-4DD6-B895-659FA09CA5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a:extLst>
              <a:ext uri="{FF2B5EF4-FFF2-40B4-BE49-F238E27FC236}">
                <a16:creationId xmlns:a16="http://schemas.microsoft.com/office/drawing/2014/main" id="{B78B9F7A-CF53-45B1-87EF-C88FE359FD2B}"/>
              </a:ext>
            </a:extLst>
          </p:cNvPr>
          <p:cNvSpPr>
            <a:spLocks noGrp="1"/>
          </p:cNvSpPr>
          <p:nvPr>
            <p:ph type="dt" sz="half" idx="10"/>
          </p:nvPr>
        </p:nvSpPr>
        <p:spPr/>
        <p:txBody>
          <a:bodyPr/>
          <a:lstStyle/>
          <a:p>
            <a:fld id="{2CE62659-AFEE-4B16-9F31-BADD458E42DA}" type="datetime1">
              <a:rPr lang="is-IS" smtClean="0"/>
              <a:t>14.11.2023</a:t>
            </a:fld>
            <a:endParaRPr lang="is-IS"/>
          </a:p>
        </p:txBody>
      </p:sp>
      <p:sp>
        <p:nvSpPr>
          <p:cNvPr id="8" name="Footer Placeholder 7">
            <a:extLst>
              <a:ext uri="{FF2B5EF4-FFF2-40B4-BE49-F238E27FC236}">
                <a16:creationId xmlns:a16="http://schemas.microsoft.com/office/drawing/2014/main" id="{9FE2B7BF-C119-4A70-AFA6-FB4D35F3423A}"/>
              </a:ext>
            </a:extLst>
          </p:cNvPr>
          <p:cNvSpPr>
            <a:spLocks noGrp="1"/>
          </p:cNvSpPr>
          <p:nvPr>
            <p:ph type="ftr" sz="quarter" idx="11"/>
          </p:nvPr>
        </p:nvSpPr>
        <p:spPr/>
        <p:txBody>
          <a:bodyPr/>
          <a:lstStyle/>
          <a:p>
            <a:endParaRPr lang="is-IS"/>
          </a:p>
        </p:txBody>
      </p:sp>
      <p:sp>
        <p:nvSpPr>
          <p:cNvPr id="9" name="Slide Number Placeholder 8">
            <a:extLst>
              <a:ext uri="{FF2B5EF4-FFF2-40B4-BE49-F238E27FC236}">
                <a16:creationId xmlns:a16="http://schemas.microsoft.com/office/drawing/2014/main" id="{5409DF67-BD6D-4B23-9C0C-36262803AD9A}"/>
              </a:ext>
            </a:extLst>
          </p:cNvPr>
          <p:cNvSpPr>
            <a:spLocks noGrp="1"/>
          </p:cNvSpPr>
          <p:nvPr>
            <p:ph type="sldNum" sz="quarter" idx="12"/>
          </p:nvPr>
        </p:nvSpPr>
        <p:spPr/>
        <p:txBody>
          <a:bodyPr/>
          <a:lstStyle/>
          <a:p>
            <a:fld id="{A434449E-F836-40EF-941A-5B23304791D7}" type="slidenum">
              <a:rPr lang="is-IS" smtClean="0"/>
              <a:t>‹#›</a:t>
            </a:fld>
            <a:endParaRPr lang="is-IS"/>
          </a:p>
        </p:txBody>
      </p:sp>
    </p:spTree>
    <p:extLst>
      <p:ext uri="{BB962C8B-B14F-4D97-AF65-F5344CB8AC3E}">
        <p14:creationId xmlns:p14="http://schemas.microsoft.com/office/powerpoint/2010/main" val="204559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62FDE-7866-4C13-8C05-EC23F43A6EB4}"/>
              </a:ext>
            </a:extLst>
          </p:cNvPr>
          <p:cNvSpPr>
            <a:spLocks noGrp="1"/>
          </p:cNvSpPr>
          <p:nvPr>
            <p:ph type="title"/>
          </p:nvPr>
        </p:nvSpPr>
        <p:spPr/>
        <p:txBody>
          <a:bodyPr/>
          <a:lstStyle/>
          <a:p>
            <a:r>
              <a:rPr lang="en-US"/>
              <a:t>Click to edit Master title style</a:t>
            </a:r>
            <a:endParaRPr lang="is-IS"/>
          </a:p>
        </p:txBody>
      </p:sp>
      <p:sp>
        <p:nvSpPr>
          <p:cNvPr id="3" name="Date Placeholder 2">
            <a:extLst>
              <a:ext uri="{FF2B5EF4-FFF2-40B4-BE49-F238E27FC236}">
                <a16:creationId xmlns:a16="http://schemas.microsoft.com/office/drawing/2014/main" id="{323E49D1-C94D-4B3E-AE3F-A8AB26C72B4F}"/>
              </a:ext>
            </a:extLst>
          </p:cNvPr>
          <p:cNvSpPr>
            <a:spLocks noGrp="1"/>
          </p:cNvSpPr>
          <p:nvPr>
            <p:ph type="dt" sz="half" idx="10"/>
          </p:nvPr>
        </p:nvSpPr>
        <p:spPr/>
        <p:txBody>
          <a:bodyPr/>
          <a:lstStyle/>
          <a:p>
            <a:fld id="{E18CFFF4-F66C-46E1-B68A-85FB1C25879D}" type="datetime1">
              <a:rPr lang="is-IS" smtClean="0"/>
              <a:t>14.11.2023</a:t>
            </a:fld>
            <a:endParaRPr lang="is-IS"/>
          </a:p>
        </p:txBody>
      </p:sp>
      <p:sp>
        <p:nvSpPr>
          <p:cNvPr id="4" name="Footer Placeholder 3">
            <a:extLst>
              <a:ext uri="{FF2B5EF4-FFF2-40B4-BE49-F238E27FC236}">
                <a16:creationId xmlns:a16="http://schemas.microsoft.com/office/drawing/2014/main" id="{19F72B87-2FFE-4DC4-B413-6E7FB2483221}"/>
              </a:ext>
            </a:extLst>
          </p:cNvPr>
          <p:cNvSpPr>
            <a:spLocks noGrp="1"/>
          </p:cNvSpPr>
          <p:nvPr>
            <p:ph type="ftr" sz="quarter" idx="11"/>
          </p:nvPr>
        </p:nvSpPr>
        <p:spPr/>
        <p:txBody>
          <a:bodyPr/>
          <a:lstStyle/>
          <a:p>
            <a:endParaRPr lang="is-IS"/>
          </a:p>
        </p:txBody>
      </p:sp>
      <p:sp>
        <p:nvSpPr>
          <p:cNvPr id="5" name="Slide Number Placeholder 4">
            <a:extLst>
              <a:ext uri="{FF2B5EF4-FFF2-40B4-BE49-F238E27FC236}">
                <a16:creationId xmlns:a16="http://schemas.microsoft.com/office/drawing/2014/main" id="{6AEC8914-6644-447E-BEF8-94060B441F31}"/>
              </a:ext>
            </a:extLst>
          </p:cNvPr>
          <p:cNvSpPr>
            <a:spLocks noGrp="1"/>
          </p:cNvSpPr>
          <p:nvPr>
            <p:ph type="sldNum" sz="quarter" idx="12"/>
          </p:nvPr>
        </p:nvSpPr>
        <p:spPr/>
        <p:txBody>
          <a:bodyPr/>
          <a:lstStyle/>
          <a:p>
            <a:fld id="{A434449E-F836-40EF-941A-5B23304791D7}" type="slidenum">
              <a:rPr lang="is-IS" smtClean="0"/>
              <a:t>‹#›</a:t>
            </a:fld>
            <a:endParaRPr lang="is-IS"/>
          </a:p>
        </p:txBody>
      </p:sp>
    </p:spTree>
    <p:extLst>
      <p:ext uri="{BB962C8B-B14F-4D97-AF65-F5344CB8AC3E}">
        <p14:creationId xmlns:p14="http://schemas.microsoft.com/office/powerpoint/2010/main" val="2833991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036B9F-7481-492A-ACDC-CCC9BF957974}"/>
              </a:ext>
            </a:extLst>
          </p:cNvPr>
          <p:cNvSpPr>
            <a:spLocks noGrp="1"/>
          </p:cNvSpPr>
          <p:nvPr>
            <p:ph type="dt" sz="half" idx="10"/>
          </p:nvPr>
        </p:nvSpPr>
        <p:spPr/>
        <p:txBody>
          <a:bodyPr/>
          <a:lstStyle/>
          <a:p>
            <a:fld id="{39F6D214-A42F-4408-BE8B-900ADF353C12}" type="datetime1">
              <a:rPr lang="is-IS" smtClean="0"/>
              <a:t>14.11.2023</a:t>
            </a:fld>
            <a:endParaRPr lang="is-IS"/>
          </a:p>
        </p:txBody>
      </p:sp>
      <p:sp>
        <p:nvSpPr>
          <p:cNvPr id="3" name="Footer Placeholder 2">
            <a:extLst>
              <a:ext uri="{FF2B5EF4-FFF2-40B4-BE49-F238E27FC236}">
                <a16:creationId xmlns:a16="http://schemas.microsoft.com/office/drawing/2014/main" id="{35CA2621-D02C-4FB8-92CD-DBAFC471E0C0}"/>
              </a:ext>
            </a:extLst>
          </p:cNvPr>
          <p:cNvSpPr>
            <a:spLocks noGrp="1"/>
          </p:cNvSpPr>
          <p:nvPr>
            <p:ph type="ftr" sz="quarter" idx="11"/>
          </p:nvPr>
        </p:nvSpPr>
        <p:spPr/>
        <p:txBody>
          <a:bodyPr/>
          <a:lstStyle/>
          <a:p>
            <a:endParaRPr lang="is-IS"/>
          </a:p>
        </p:txBody>
      </p:sp>
      <p:sp>
        <p:nvSpPr>
          <p:cNvPr id="4" name="Slide Number Placeholder 3">
            <a:extLst>
              <a:ext uri="{FF2B5EF4-FFF2-40B4-BE49-F238E27FC236}">
                <a16:creationId xmlns:a16="http://schemas.microsoft.com/office/drawing/2014/main" id="{BA96CD1A-C4F2-4A1F-B77C-0AFE4BB9DADC}"/>
              </a:ext>
            </a:extLst>
          </p:cNvPr>
          <p:cNvSpPr>
            <a:spLocks noGrp="1"/>
          </p:cNvSpPr>
          <p:nvPr>
            <p:ph type="sldNum" sz="quarter" idx="12"/>
          </p:nvPr>
        </p:nvSpPr>
        <p:spPr/>
        <p:txBody>
          <a:bodyPr/>
          <a:lstStyle/>
          <a:p>
            <a:fld id="{A434449E-F836-40EF-941A-5B23304791D7}" type="slidenum">
              <a:rPr lang="is-IS" smtClean="0"/>
              <a:t>‹#›</a:t>
            </a:fld>
            <a:endParaRPr lang="is-IS"/>
          </a:p>
        </p:txBody>
      </p:sp>
    </p:spTree>
    <p:extLst>
      <p:ext uri="{BB962C8B-B14F-4D97-AF65-F5344CB8AC3E}">
        <p14:creationId xmlns:p14="http://schemas.microsoft.com/office/powerpoint/2010/main" val="2892959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90B7-D458-4DEC-A741-668274EE80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Content Placeholder 2">
            <a:extLst>
              <a:ext uri="{FF2B5EF4-FFF2-40B4-BE49-F238E27FC236}">
                <a16:creationId xmlns:a16="http://schemas.microsoft.com/office/drawing/2014/main" id="{0AEC2F06-7CFD-4093-9580-EBCB23D94B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a:extLst>
              <a:ext uri="{FF2B5EF4-FFF2-40B4-BE49-F238E27FC236}">
                <a16:creationId xmlns:a16="http://schemas.microsoft.com/office/drawing/2014/main" id="{559F4ECD-3CF7-4D4A-99D6-14ED76CE4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40EFAE-C732-4DF7-8C4B-CAA2D612EAB3}"/>
              </a:ext>
            </a:extLst>
          </p:cNvPr>
          <p:cNvSpPr>
            <a:spLocks noGrp="1"/>
          </p:cNvSpPr>
          <p:nvPr>
            <p:ph type="dt" sz="half" idx="10"/>
          </p:nvPr>
        </p:nvSpPr>
        <p:spPr/>
        <p:txBody>
          <a:bodyPr/>
          <a:lstStyle/>
          <a:p>
            <a:fld id="{BA47D96F-9788-4C45-ABB8-8F71836832CB}" type="datetime1">
              <a:rPr lang="is-IS" smtClean="0"/>
              <a:t>14.11.2023</a:t>
            </a:fld>
            <a:endParaRPr lang="is-IS"/>
          </a:p>
        </p:txBody>
      </p:sp>
      <p:sp>
        <p:nvSpPr>
          <p:cNvPr id="6" name="Footer Placeholder 5">
            <a:extLst>
              <a:ext uri="{FF2B5EF4-FFF2-40B4-BE49-F238E27FC236}">
                <a16:creationId xmlns:a16="http://schemas.microsoft.com/office/drawing/2014/main" id="{017F5862-365B-426A-82D4-D1B112EA56E9}"/>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32F7C90A-3709-46B8-9C21-AFAC0A223FC2}"/>
              </a:ext>
            </a:extLst>
          </p:cNvPr>
          <p:cNvSpPr>
            <a:spLocks noGrp="1"/>
          </p:cNvSpPr>
          <p:nvPr>
            <p:ph type="sldNum" sz="quarter" idx="12"/>
          </p:nvPr>
        </p:nvSpPr>
        <p:spPr/>
        <p:txBody>
          <a:bodyPr/>
          <a:lstStyle/>
          <a:p>
            <a:fld id="{A434449E-F836-40EF-941A-5B23304791D7}" type="slidenum">
              <a:rPr lang="is-IS" smtClean="0"/>
              <a:t>‹#›</a:t>
            </a:fld>
            <a:endParaRPr lang="is-IS"/>
          </a:p>
        </p:txBody>
      </p:sp>
    </p:spTree>
    <p:extLst>
      <p:ext uri="{BB962C8B-B14F-4D97-AF65-F5344CB8AC3E}">
        <p14:creationId xmlns:p14="http://schemas.microsoft.com/office/powerpoint/2010/main" val="186806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013FB-545C-4B8D-AA95-37E3A99EF2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Picture Placeholder 2">
            <a:extLst>
              <a:ext uri="{FF2B5EF4-FFF2-40B4-BE49-F238E27FC236}">
                <a16:creationId xmlns:a16="http://schemas.microsoft.com/office/drawing/2014/main" id="{3FD9C22F-5035-4958-A46C-BEBB84343B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a:extLst>
              <a:ext uri="{FF2B5EF4-FFF2-40B4-BE49-F238E27FC236}">
                <a16:creationId xmlns:a16="http://schemas.microsoft.com/office/drawing/2014/main" id="{3ECBE13E-3666-4822-BF22-F5A614F93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38CA-E9EF-434F-AD67-754871681DEF}"/>
              </a:ext>
            </a:extLst>
          </p:cNvPr>
          <p:cNvSpPr>
            <a:spLocks noGrp="1"/>
          </p:cNvSpPr>
          <p:nvPr>
            <p:ph type="dt" sz="half" idx="10"/>
          </p:nvPr>
        </p:nvSpPr>
        <p:spPr/>
        <p:txBody>
          <a:bodyPr/>
          <a:lstStyle/>
          <a:p>
            <a:fld id="{FEBAE2C2-69FE-4F9D-A381-5853BF744280}" type="datetime1">
              <a:rPr lang="is-IS" smtClean="0"/>
              <a:t>14.11.2023</a:t>
            </a:fld>
            <a:endParaRPr lang="is-IS"/>
          </a:p>
        </p:txBody>
      </p:sp>
      <p:sp>
        <p:nvSpPr>
          <p:cNvPr id="6" name="Footer Placeholder 5">
            <a:extLst>
              <a:ext uri="{FF2B5EF4-FFF2-40B4-BE49-F238E27FC236}">
                <a16:creationId xmlns:a16="http://schemas.microsoft.com/office/drawing/2014/main" id="{9B89312A-34AD-4768-94D5-0D4157687B1A}"/>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6C56FD06-6731-43F0-AE1F-BF06490260EE}"/>
              </a:ext>
            </a:extLst>
          </p:cNvPr>
          <p:cNvSpPr>
            <a:spLocks noGrp="1"/>
          </p:cNvSpPr>
          <p:nvPr>
            <p:ph type="sldNum" sz="quarter" idx="12"/>
          </p:nvPr>
        </p:nvSpPr>
        <p:spPr/>
        <p:txBody>
          <a:bodyPr/>
          <a:lstStyle/>
          <a:p>
            <a:fld id="{A434449E-F836-40EF-941A-5B23304791D7}" type="slidenum">
              <a:rPr lang="is-IS" smtClean="0"/>
              <a:t>‹#›</a:t>
            </a:fld>
            <a:endParaRPr lang="is-IS"/>
          </a:p>
        </p:txBody>
      </p:sp>
    </p:spTree>
    <p:extLst>
      <p:ext uri="{BB962C8B-B14F-4D97-AF65-F5344CB8AC3E}">
        <p14:creationId xmlns:p14="http://schemas.microsoft.com/office/powerpoint/2010/main" val="601707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E8F978-F323-4B04-A997-646E6D6612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a:extLst>
              <a:ext uri="{FF2B5EF4-FFF2-40B4-BE49-F238E27FC236}">
                <a16:creationId xmlns:a16="http://schemas.microsoft.com/office/drawing/2014/main" id="{516AB5D0-9BDE-48CF-99C8-F26B7C56C4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FFC5FD76-E652-45A5-B5F9-C21C844C98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F1E74-9324-4028-BC8E-1C12977B090F}" type="datetime1">
              <a:rPr lang="is-IS" smtClean="0"/>
              <a:t>14.11.2023</a:t>
            </a:fld>
            <a:endParaRPr lang="is-IS"/>
          </a:p>
        </p:txBody>
      </p:sp>
      <p:sp>
        <p:nvSpPr>
          <p:cNvPr id="5" name="Footer Placeholder 4">
            <a:extLst>
              <a:ext uri="{FF2B5EF4-FFF2-40B4-BE49-F238E27FC236}">
                <a16:creationId xmlns:a16="http://schemas.microsoft.com/office/drawing/2014/main" id="{00985E2E-F443-43DE-861A-D5D57C8B7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s-IS"/>
          </a:p>
        </p:txBody>
      </p:sp>
      <p:sp>
        <p:nvSpPr>
          <p:cNvPr id="6" name="Slide Number Placeholder 5">
            <a:extLst>
              <a:ext uri="{FF2B5EF4-FFF2-40B4-BE49-F238E27FC236}">
                <a16:creationId xmlns:a16="http://schemas.microsoft.com/office/drawing/2014/main" id="{A6D80D2C-9EFE-4E8A-96D7-5C18EFB5CE0B}"/>
              </a:ext>
            </a:extLst>
          </p:cNvPr>
          <p:cNvSpPr>
            <a:spLocks noGrp="1"/>
          </p:cNvSpPr>
          <p:nvPr>
            <p:ph type="sldNum" sz="quarter" idx="4"/>
          </p:nvPr>
        </p:nvSpPr>
        <p:spPr>
          <a:xfrm>
            <a:off x="9437914" y="476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4449E-F836-40EF-941A-5B23304791D7}" type="slidenum">
              <a:rPr lang="is-IS" smtClean="0"/>
              <a:t>‹#›</a:t>
            </a:fld>
            <a:endParaRPr lang="is-IS"/>
          </a:p>
        </p:txBody>
      </p:sp>
      <p:pic>
        <p:nvPicPr>
          <p:cNvPr id="7" name="Picture 6">
            <a:extLst>
              <a:ext uri="{FF2B5EF4-FFF2-40B4-BE49-F238E27FC236}">
                <a16:creationId xmlns:a16="http://schemas.microsoft.com/office/drawing/2014/main" id="{8FA54641-C520-4719-8E18-39FD077CFBA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9872" y="144972"/>
            <a:ext cx="269761" cy="362907"/>
          </a:xfrm>
          <a:prstGeom prst="rect">
            <a:avLst/>
          </a:prstGeom>
        </p:spPr>
      </p:pic>
      <p:pic>
        <p:nvPicPr>
          <p:cNvPr id="8" name="Picture 7">
            <a:extLst>
              <a:ext uri="{FF2B5EF4-FFF2-40B4-BE49-F238E27FC236}">
                <a16:creationId xmlns:a16="http://schemas.microsoft.com/office/drawing/2014/main" id="{9890401D-3BE6-4564-A4E5-6B1E054EB8D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881572" y="6378764"/>
            <a:ext cx="350468" cy="360000"/>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AD89ABEE-70C0-4572-A311-0AA2C13CF9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89042" y="6378764"/>
            <a:ext cx="350468" cy="360000"/>
          </a:xfrm>
          <a:prstGeom prst="rect">
            <a:avLst/>
          </a:prstGeom>
        </p:spPr>
      </p:pic>
      <p:pic>
        <p:nvPicPr>
          <p:cNvPr id="10" name="Picture 9" descr="A picture containing vector graphics&#10;&#10;Description generated with high confidence">
            <a:extLst>
              <a:ext uri="{FF2B5EF4-FFF2-40B4-BE49-F238E27FC236}">
                <a16:creationId xmlns:a16="http://schemas.microsoft.com/office/drawing/2014/main" id="{B8C4591F-764A-466D-8325-421E781BEF6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1696512" y="6378764"/>
            <a:ext cx="350468" cy="360000"/>
          </a:xfrm>
          <a:prstGeom prst="rect">
            <a:avLst/>
          </a:prstGeom>
        </p:spPr>
      </p:pic>
    </p:spTree>
    <p:extLst>
      <p:ext uri="{BB962C8B-B14F-4D97-AF65-F5344CB8AC3E}">
        <p14:creationId xmlns:p14="http://schemas.microsoft.com/office/powerpoint/2010/main" val="97349357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1000"/>
                                        <p:tgtEl>
                                          <p:spTgt spid="9"/>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10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view of the ocean&#10;&#10;Description automatically generated">
            <a:extLst>
              <a:ext uri="{FF2B5EF4-FFF2-40B4-BE49-F238E27FC236}">
                <a16:creationId xmlns:a16="http://schemas.microsoft.com/office/drawing/2014/main" id="{9C148482-C0B9-438B-AC76-CC652641E19F}"/>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itle 1"/>
          <p:cNvSpPr>
            <a:spLocks noGrp="1"/>
          </p:cNvSpPr>
          <p:nvPr>
            <p:ph type="ctrTitle"/>
          </p:nvPr>
        </p:nvSpPr>
        <p:spPr/>
        <p:txBody>
          <a:bodyPr anchor="ctr">
            <a:normAutofit/>
          </a:bodyPr>
          <a:lstStyle/>
          <a:p>
            <a:pPr algn="l"/>
            <a:r>
              <a:rPr lang="is-IS" sz="5400">
                <a:solidFill>
                  <a:srgbClr val="FFFFFF"/>
                </a:solidFill>
                <a:latin typeface="Calibri Light"/>
                <a:cs typeface="Calibri Light"/>
              </a:rPr>
              <a:t>Bæjarstjórnarfundur nr. </a:t>
            </a:r>
            <a:r>
              <a:rPr lang="is-IS" sz="5400">
                <a:latin typeface="Calibri Light"/>
                <a:cs typeface="Calibri Light"/>
              </a:rPr>
              <a:t>1382</a:t>
            </a:r>
            <a:br>
              <a:rPr lang="is-IS" sz="4800">
                <a:latin typeface="Calibri Light" panose="020F0302020204030204" pitchFamily="34" charset="0"/>
              </a:rPr>
            </a:br>
            <a:r>
              <a:rPr lang="is-IS" sz="3200">
                <a:solidFill>
                  <a:srgbClr val="FFFFFF"/>
                </a:solidFill>
              </a:rPr>
              <a:t>Fyrri umræða um fjárhagsáætlun 2024</a:t>
            </a:r>
            <a:endParaRPr lang="is-IS" sz="4800">
              <a:solidFill>
                <a:srgbClr val="FFFFFF"/>
              </a:solidFill>
            </a:endParaRPr>
          </a:p>
        </p:txBody>
      </p:sp>
      <p:sp>
        <p:nvSpPr>
          <p:cNvPr id="3" name="Subtitle 2"/>
          <p:cNvSpPr>
            <a:spLocks noGrp="1"/>
          </p:cNvSpPr>
          <p:nvPr>
            <p:ph type="subTitle" idx="1"/>
          </p:nvPr>
        </p:nvSpPr>
        <p:spPr/>
        <p:txBody>
          <a:bodyPr anchor="ctr">
            <a:normAutofit/>
          </a:bodyPr>
          <a:lstStyle/>
          <a:p>
            <a:pPr algn="r"/>
            <a:r>
              <a:rPr lang="is-IS" sz="2800">
                <a:solidFill>
                  <a:srgbClr val="FFFFFF"/>
                </a:solidFill>
              </a:rPr>
              <a:t>14. nóvember 2023</a:t>
            </a:r>
          </a:p>
        </p:txBody>
      </p:sp>
      <p:sp>
        <p:nvSpPr>
          <p:cNvPr id="5" name="Slide Number Placeholder 4">
            <a:extLst>
              <a:ext uri="{FF2B5EF4-FFF2-40B4-BE49-F238E27FC236}">
                <a16:creationId xmlns:a16="http://schemas.microsoft.com/office/drawing/2014/main" id="{01E4E134-88C1-78E6-7F04-AB95D31E1B28}"/>
              </a:ext>
            </a:extLst>
          </p:cNvPr>
          <p:cNvSpPr>
            <a:spLocks noGrp="1"/>
          </p:cNvSpPr>
          <p:nvPr>
            <p:ph type="sldNum" sz="quarter" idx="12"/>
          </p:nvPr>
        </p:nvSpPr>
        <p:spPr/>
        <p:txBody>
          <a:bodyPr/>
          <a:lstStyle/>
          <a:p>
            <a:fld id="{A434449E-F836-40EF-941A-5B23304791D7}" type="slidenum">
              <a:rPr lang="is-IS" smtClean="0"/>
              <a:t>1</a:t>
            </a:fld>
            <a:endParaRPr lang="is-IS"/>
          </a:p>
        </p:txBody>
      </p:sp>
    </p:spTree>
    <p:extLst>
      <p:ext uri="{BB962C8B-B14F-4D97-AF65-F5344CB8AC3E}">
        <p14:creationId xmlns:p14="http://schemas.microsoft.com/office/powerpoint/2010/main" val="3870301438"/>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816" y="1721780"/>
            <a:ext cx="3892423" cy="4498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
              <a:lnSpc>
                <a:spcPct val="150000"/>
              </a:lnSpc>
              <a:spcBef>
                <a:spcPts val="600"/>
              </a:spcBef>
            </a:pPr>
            <a:endParaRPr lang="is-IS" sz="1600">
              <a:solidFill>
                <a:schemeClr val="tx1">
                  <a:lumMod val="50000"/>
                </a:schemeClr>
              </a:solidFill>
              <a:latin typeface="Calibri" panose="020F0502020204030204" pitchFamily="34" charset="0"/>
            </a:endParaRPr>
          </a:p>
        </p:txBody>
      </p:sp>
      <p:sp>
        <p:nvSpPr>
          <p:cNvPr id="3" name="Rectangle 2"/>
          <p:cNvSpPr/>
          <p:nvPr/>
        </p:nvSpPr>
        <p:spPr>
          <a:xfrm>
            <a:off x="498877" y="1575290"/>
            <a:ext cx="11194245" cy="5244962"/>
          </a:xfrm>
          <a:prstGeom prst="rect">
            <a:avLst/>
          </a:prstGeom>
        </p:spPr>
        <p:txBody>
          <a:bodyPr wrap="square" lIns="91440" tIns="45720" rIns="91440" bIns="45720" anchor="t">
            <a:spAutoFit/>
          </a:bodyPr>
          <a:lstStyle/>
          <a:p>
            <a:pPr marL="285750" indent="-285750">
              <a:lnSpc>
                <a:spcPct val="150000"/>
              </a:lnSpc>
              <a:buFont typeface="Wingdings" panose="05000000000000000000" pitchFamily="2" charset="2"/>
              <a:buChar char="§"/>
            </a:pPr>
            <a:r>
              <a:rPr lang="is-IS" sz="1600" b="1" err="1">
                <a:solidFill>
                  <a:schemeClr val="bg2">
                    <a:lumMod val="10000"/>
                  </a:schemeClr>
                </a:solidFill>
                <a:latin typeface="Calibri"/>
                <a:cs typeface="Calibri"/>
              </a:rPr>
              <a:t>Álagt</a:t>
            </a:r>
            <a:r>
              <a:rPr lang="is-IS" sz="1600" b="1">
                <a:solidFill>
                  <a:schemeClr val="bg2">
                    <a:lumMod val="10000"/>
                  </a:schemeClr>
                </a:solidFill>
                <a:latin typeface="Calibri"/>
                <a:cs typeface="Calibri"/>
              </a:rPr>
              <a:t> útsvar verður óbreytt eða 14,74% vegna launa ársins 2024.</a:t>
            </a:r>
          </a:p>
          <a:p>
            <a:pPr marL="285750" indent="-285750">
              <a:lnSpc>
                <a:spcPct val="150000"/>
              </a:lnSpc>
              <a:buFont typeface="Wingdings" panose="05000000000000000000" pitchFamily="2" charset="2"/>
              <a:buChar char="§"/>
            </a:pPr>
            <a:r>
              <a:rPr lang="is-IS" sz="1600" b="1">
                <a:solidFill>
                  <a:schemeClr val="bg2">
                    <a:lumMod val="10000"/>
                  </a:schemeClr>
                </a:solidFill>
                <a:latin typeface="Calibri"/>
                <a:cs typeface="Calibri"/>
              </a:rPr>
              <a:t>Álagningarprósentur vegna fasteignaskatts verða eftirfarandi</a:t>
            </a:r>
          </a:p>
          <a:p>
            <a:pPr lvl="1">
              <a:lnSpc>
                <a:spcPct val="150000"/>
              </a:lnSpc>
            </a:pPr>
            <a:r>
              <a:rPr lang="is-IS" sz="1400">
                <a:latin typeface="Calibri"/>
                <a:cs typeface="Calibri"/>
              </a:rPr>
              <a:t>Álagningaprósenta íbúðarhúsnæðis verður 0,2457%</a:t>
            </a:r>
          </a:p>
          <a:p>
            <a:pPr lvl="1">
              <a:lnSpc>
                <a:spcPct val="150000"/>
              </a:lnSpc>
            </a:pPr>
            <a:r>
              <a:rPr lang="is-IS" sz="1400">
                <a:latin typeface="Calibri"/>
                <a:cs typeface="Calibri"/>
              </a:rPr>
              <a:t>Álagningaprósenta atvinnuhúsnæðis verður 1,4678%</a:t>
            </a:r>
          </a:p>
          <a:p>
            <a:pPr lvl="1">
              <a:lnSpc>
                <a:spcPct val="150000"/>
              </a:lnSpc>
            </a:pPr>
            <a:r>
              <a:rPr lang="is-IS" sz="1400">
                <a:latin typeface="Calibri"/>
                <a:cs typeface="Calibri"/>
              </a:rPr>
              <a:t>Álagningarprósenta opinberra stofnana verður 1,320%</a:t>
            </a:r>
          </a:p>
          <a:p>
            <a:pPr marL="285750" indent="-285750">
              <a:lnSpc>
                <a:spcPct val="150000"/>
              </a:lnSpc>
              <a:buFont typeface="Wingdings" panose="05000000000000000000" pitchFamily="2" charset="2"/>
              <a:buChar char="§"/>
            </a:pPr>
            <a:r>
              <a:rPr lang="is-IS" sz="1600" b="1">
                <a:solidFill>
                  <a:schemeClr val="bg2">
                    <a:lumMod val="10000"/>
                  </a:schemeClr>
                </a:solidFill>
                <a:latin typeface="Calibri"/>
                <a:cs typeface="Calibri"/>
              </a:rPr>
              <a:t>Sorpgjöld fyrir hverja íbúð </a:t>
            </a:r>
            <a:r>
              <a:rPr lang="is-IS" sz="1600" b="1" err="1">
                <a:solidFill>
                  <a:schemeClr val="bg2">
                    <a:lumMod val="10000"/>
                  </a:schemeClr>
                </a:solidFill>
                <a:latin typeface="Calibri"/>
                <a:cs typeface="Calibri"/>
              </a:rPr>
              <a:t>m.v</a:t>
            </a:r>
            <a:r>
              <a:rPr lang="is-IS" sz="1600" b="1">
                <a:solidFill>
                  <a:schemeClr val="bg2">
                    <a:lumMod val="10000"/>
                  </a:schemeClr>
                </a:solidFill>
                <a:latin typeface="Calibri"/>
                <a:cs typeface="Calibri"/>
              </a:rPr>
              <a:t>. tvær sorptunnur – breytingar verða á árinu 2024</a:t>
            </a:r>
          </a:p>
          <a:p>
            <a:pPr lvl="1">
              <a:lnSpc>
                <a:spcPct val="150000"/>
              </a:lnSpc>
            </a:pPr>
            <a:r>
              <a:rPr lang="is-IS" sz="1400">
                <a:solidFill>
                  <a:schemeClr val="bg2">
                    <a:lumMod val="10000"/>
                  </a:schemeClr>
                </a:solidFill>
                <a:latin typeface="Calibri"/>
                <a:cs typeface="Calibri"/>
              </a:rPr>
              <a:t>Sorphreinsunargjald verður kr. 19.256</a:t>
            </a:r>
          </a:p>
          <a:p>
            <a:pPr lvl="1">
              <a:lnSpc>
                <a:spcPct val="150000"/>
              </a:lnSpc>
              <a:spcAft>
                <a:spcPts val="600"/>
              </a:spcAft>
            </a:pPr>
            <a:r>
              <a:rPr lang="is-IS" sz="1400">
                <a:solidFill>
                  <a:schemeClr val="bg2">
                    <a:lumMod val="10000"/>
                  </a:schemeClr>
                </a:solidFill>
                <a:latin typeface="Calibri"/>
                <a:cs typeface="Calibri"/>
              </a:rPr>
              <a:t>Sorpeyðingargjald verður kr. 16.422</a:t>
            </a:r>
          </a:p>
          <a:p>
            <a:pPr marL="285750" indent="-285750">
              <a:lnSpc>
                <a:spcPct val="150000"/>
              </a:lnSpc>
              <a:buFont typeface="Wingdings" panose="05000000000000000000" pitchFamily="2" charset="2"/>
              <a:buChar char="§"/>
            </a:pPr>
            <a:r>
              <a:rPr lang="is-IS" sz="1600">
                <a:latin typeface="Calibri"/>
                <a:cs typeface="Calibri"/>
              </a:rPr>
              <a:t> </a:t>
            </a:r>
            <a:r>
              <a:rPr lang="is-IS" sz="1600" b="1">
                <a:latin typeface="Calibri"/>
                <a:cs typeface="Calibri"/>
              </a:rPr>
              <a:t>Lóðaleiga af nýjum lóðum og endurnýjuðum samningum </a:t>
            </a:r>
            <a:endParaRPr lang="is-IS" sz="1600" b="1">
              <a:latin typeface="Calibri" panose="020F0502020204030204" pitchFamily="34" charset="0"/>
              <a:cs typeface="Calibri"/>
            </a:endParaRPr>
          </a:p>
          <a:p>
            <a:pPr lvl="1">
              <a:lnSpc>
                <a:spcPct val="150000"/>
              </a:lnSpc>
            </a:pPr>
            <a:r>
              <a:rPr lang="is-IS" sz="1400">
                <a:latin typeface="Calibri"/>
                <a:cs typeface="Calibri"/>
              </a:rPr>
              <a:t>Verður 0,3034% af fasteignamatsverði íbúðarhúsalóða</a:t>
            </a:r>
          </a:p>
          <a:p>
            <a:pPr lvl="1">
              <a:lnSpc>
                <a:spcPct val="150000"/>
              </a:lnSpc>
              <a:spcAft>
                <a:spcPts val="600"/>
              </a:spcAft>
            </a:pPr>
            <a:r>
              <a:rPr lang="is-IS" sz="1400">
                <a:latin typeface="Calibri"/>
                <a:cs typeface="Calibri"/>
              </a:rPr>
              <a:t>Verði 1,199% af fasteignamatsverði atvinnulóða</a:t>
            </a:r>
          </a:p>
          <a:p>
            <a:pPr marL="285750" indent="-285750">
              <a:lnSpc>
                <a:spcPct val="150000"/>
              </a:lnSpc>
              <a:buFont typeface="Wingdings" panose="05000000000000000000" pitchFamily="2" charset="2"/>
              <a:buChar char="§"/>
            </a:pPr>
            <a:r>
              <a:rPr lang="is-IS" sz="1400">
                <a:solidFill>
                  <a:schemeClr val="bg2">
                    <a:lumMod val="10000"/>
                  </a:schemeClr>
                </a:solidFill>
                <a:latin typeface="Calibri"/>
                <a:cs typeface="Calibri"/>
              </a:rPr>
              <a:t>Gjalddagar fasteignagjalda á árinu 2024 eru fimmtánda hvers mánaðar frá janúar til og með október. Áfram er veitt ívilnun á fasteignaskatti til elli- og örorkulífeyrisþegar í samræmi við reglur bæjarstjórnar Akraness.</a:t>
            </a:r>
          </a:p>
          <a:p>
            <a:pPr marL="285750" indent="-285750">
              <a:lnSpc>
                <a:spcPct val="150000"/>
              </a:lnSpc>
              <a:buFont typeface="Wingdings" panose="05000000000000000000" pitchFamily="2" charset="2"/>
              <a:buChar char="§"/>
            </a:pPr>
            <a:r>
              <a:rPr lang="is-IS" sz="1400" b="1">
                <a:solidFill>
                  <a:schemeClr val="bg2">
                    <a:lumMod val="10000"/>
                  </a:schemeClr>
                </a:solidFill>
                <a:latin typeface="Calibri"/>
                <a:cs typeface="Calibri"/>
              </a:rPr>
              <a:t>Almennar þjónustugjaldskrár </a:t>
            </a:r>
            <a:r>
              <a:rPr lang="is-IS" sz="1400" b="1">
                <a:latin typeface="Calibri"/>
                <a:cs typeface="Calibri"/>
              </a:rPr>
              <a:t>hækka um 7% þann </a:t>
            </a:r>
            <a:r>
              <a:rPr lang="is-IS" sz="1400" b="1">
                <a:solidFill>
                  <a:schemeClr val="bg2">
                    <a:lumMod val="10000"/>
                  </a:schemeClr>
                </a:solidFill>
                <a:latin typeface="Calibri"/>
                <a:cs typeface="Calibri"/>
              </a:rPr>
              <a:t>1. janúar 2024, nema að sérstök ákvörðun sé tekin um einstaka gjaldskrár.</a:t>
            </a:r>
          </a:p>
          <a:p>
            <a:pPr>
              <a:lnSpc>
                <a:spcPct val="150000"/>
              </a:lnSpc>
            </a:pPr>
            <a:endParaRPr lang="is-IS" sz="1400">
              <a:solidFill>
                <a:schemeClr val="bg2">
                  <a:lumMod val="10000"/>
                </a:schemeClr>
              </a:solidFill>
              <a:latin typeface="Calibri" panose="020F0502020204030204" pitchFamily="34" charset="0"/>
            </a:endParaRPr>
          </a:p>
        </p:txBody>
      </p:sp>
      <p:sp>
        <p:nvSpPr>
          <p:cNvPr id="5" name="Google Shape;128;p26">
            <a:extLst>
              <a:ext uri="{FF2B5EF4-FFF2-40B4-BE49-F238E27FC236}">
                <a16:creationId xmlns:a16="http://schemas.microsoft.com/office/drawing/2014/main" id="{2E950FE1-C96B-4D12-9787-086965B97D1B}"/>
              </a:ext>
            </a:extLst>
          </p:cNvPr>
          <p:cNvSpPr/>
          <p:nvPr/>
        </p:nvSpPr>
        <p:spPr>
          <a:xfrm>
            <a:off x="671116" y="366581"/>
            <a:ext cx="11520884" cy="102406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3600">
                <a:solidFill>
                  <a:schemeClr val="bg1"/>
                </a:solidFill>
              </a:rPr>
              <a:t>HELSTU FORSENDUR Í ÁÆTLUN ÁRSINS</a:t>
            </a:r>
            <a:endParaRPr lang="is-IS" sz="1600"/>
          </a:p>
        </p:txBody>
      </p:sp>
      <p:sp>
        <p:nvSpPr>
          <p:cNvPr id="4" name="Slide Number Placeholder 3">
            <a:extLst>
              <a:ext uri="{FF2B5EF4-FFF2-40B4-BE49-F238E27FC236}">
                <a16:creationId xmlns:a16="http://schemas.microsoft.com/office/drawing/2014/main" id="{0DCB347E-E3F5-8918-DA3D-8C00DC2F66EE}"/>
              </a:ext>
            </a:extLst>
          </p:cNvPr>
          <p:cNvSpPr>
            <a:spLocks noGrp="1"/>
          </p:cNvSpPr>
          <p:nvPr>
            <p:ph type="sldNum" sz="quarter" idx="12"/>
          </p:nvPr>
        </p:nvSpPr>
        <p:spPr/>
        <p:txBody>
          <a:bodyPr/>
          <a:lstStyle/>
          <a:p>
            <a:fld id="{A434449E-F836-40EF-941A-5B23304791D7}" type="slidenum">
              <a:rPr lang="is-IS" smtClean="0"/>
              <a:t>10</a:t>
            </a:fld>
            <a:endParaRPr lang="is-IS"/>
          </a:p>
        </p:txBody>
      </p:sp>
    </p:spTree>
    <p:extLst>
      <p:ext uri="{BB962C8B-B14F-4D97-AF65-F5344CB8AC3E}">
        <p14:creationId xmlns:p14="http://schemas.microsoft.com/office/powerpoint/2010/main" val="2495286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1E5DA-CB58-6E36-BD84-E8ADC58CF38D}"/>
              </a:ext>
            </a:extLst>
          </p:cNvPr>
          <p:cNvSpPr>
            <a:spLocks noGrp="1"/>
          </p:cNvSpPr>
          <p:nvPr>
            <p:ph type="sldNum" sz="quarter" idx="12"/>
          </p:nvPr>
        </p:nvSpPr>
        <p:spPr/>
        <p:txBody>
          <a:bodyPr/>
          <a:lstStyle/>
          <a:p>
            <a:fld id="{A434449E-F836-40EF-941A-5B23304791D7}" type="slidenum">
              <a:rPr lang="is-IS" smtClean="0"/>
              <a:t>11</a:t>
            </a:fld>
            <a:endParaRPr lang="is-IS"/>
          </a:p>
        </p:txBody>
      </p:sp>
      <p:pic>
        <p:nvPicPr>
          <p:cNvPr id="5" name="Picture 4">
            <a:extLst>
              <a:ext uri="{FF2B5EF4-FFF2-40B4-BE49-F238E27FC236}">
                <a16:creationId xmlns:a16="http://schemas.microsoft.com/office/drawing/2014/main" id="{85941E7D-6641-3DDB-7A8A-A4A8364E3F58}"/>
              </a:ext>
            </a:extLst>
          </p:cNvPr>
          <p:cNvPicPr>
            <a:picLocks noChangeAspect="1"/>
          </p:cNvPicPr>
          <p:nvPr/>
        </p:nvPicPr>
        <p:blipFill>
          <a:blip r:embed="rId3"/>
          <a:stretch>
            <a:fillRect/>
          </a:stretch>
        </p:blipFill>
        <p:spPr>
          <a:xfrm>
            <a:off x="813358" y="331963"/>
            <a:ext cx="10565284" cy="6194073"/>
          </a:xfrm>
          <a:prstGeom prst="rect">
            <a:avLst/>
          </a:prstGeom>
        </p:spPr>
      </p:pic>
    </p:spTree>
    <p:extLst>
      <p:ext uri="{BB962C8B-B14F-4D97-AF65-F5344CB8AC3E}">
        <p14:creationId xmlns:p14="http://schemas.microsoft.com/office/powerpoint/2010/main" val="1911753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front of a large crowd of people&#10;&#10;Description automatically generated">
            <a:extLst>
              <a:ext uri="{FF2B5EF4-FFF2-40B4-BE49-F238E27FC236}">
                <a16:creationId xmlns:a16="http://schemas.microsoft.com/office/drawing/2014/main" id="{63647EA2-B7EF-48B3-A755-E6850C6BDE3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9389" b="6341"/>
          <a:stretch/>
        </p:blipFill>
        <p:spPr>
          <a:xfrm>
            <a:off x="20" y="10"/>
            <a:ext cx="12191980" cy="6857990"/>
          </a:xfrm>
          <a:prstGeom prst="rect">
            <a:avLst/>
          </a:prstGeom>
        </p:spPr>
      </p:pic>
      <p:sp>
        <p:nvSpPr>
          <p:cNvPr id="4" name="Title 3"/>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Skipting einstakra málaflokka</a:t>
            </a:r>
          </a:p>
        </p:txBody>
      </p:sp>
      <p:sp>
        <p:nvSpPr>
          <p:cNvPr id="3" name="Slide Number Placeholder 2">
            <a:extLst>
              <a:ext uri="{FF2B5EF4-FFF2-40B4-BE49-F238E27FC236}">
                <a16:creationId xmlns:a16="http://schemas.microsoft.com/office/drawing/2014/main" id="{01A78382-6267-B54C-98F7-CEEC301D6857}"/>
              </a:ext>
            </a:extLst>
          </p:cNvPr>
          <p:cNvSpPr>
            <a:spLocks noGrp="1"/>
          </p:cNvSpPr>
          <p:nvPr>
            <p:ph type="sldNum" sz="quarter" idx="12"/>
          </p:nvPr>
        </p:nvSpPr>
        <p:spPr/>
        <p:txBody>
          <a:bodyPr/>
          <a:lstStyle/>
          <a:p>
            <a:fld id="{A434449E-F836-40EF-941A-5B23304791D7}" type="slidenum">
              <a:rPr lang="is-IS" smtClean="0"/>
              <a:t>12</a:t>
            </a:fld>
            <a:endParaRPr lang="is-IS"/>
          </a:p>
        </p:txBody>
      </p:sp>
    </p:spTree>
    <p:extLst>
      <p:ext uri="{BB962C8B-B14F-4D97-AF65-F5344CB8AC3E}">
        <p14:creationId xmlns:p14="http://schemas.microsoft.com/office/powerpoint/2010/main" val="1619220634"/>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816" y="1721780"/>
            <a:ext cx="3892423" cy="4498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
              <a:lnSpc>
                <a:spcPct val="150000"/>
              </a:lnSpc>
              <a:spcBef>
                <a:spcPts val="600"/>
              </a:spcBef>
            </a:pPr>
            <a:endParaRPr lang="is-IS" sz="1600">
              <a:solidFill>
                <a:schemeClr val="tx1">
                  <a:lumMod val="50000"/>
                </a:schemeClr>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28ECA329-2E2A-A416-6EA5-12B927BA841E}"/>
              </a:ext>
            </a:extLst>
          </p:cNvPr>
          <p:cNvSpPr>
            <a:spLocks noGrp="1"/>
          </p:cNvSpPr>
          <p:nvPr>
            <p:ph type="sldNum" sz="quarter" idx="12"/>
          </p:nvPr>
        </p:nvSpPr>
        <p:spPr/>
        <p:txBody>
          <a:bodyPr/>
          <a:lstStyle/>
          <a:p>
            <a:fld id="{A434449E-F836-40EF-941A-5B23304791D7}" type="slidenum">
              <a:rPr lang="is-IS" smtClean="0"/>
              <a:t>13</a:t>
            </a:fld>
            <a:endParaRPr lang="is-IS"/>
          </a:p>
        </p:txBody>
      </p:sp>
      <p:graphicFrame>
        <p:nvGraphicFramePr>
          <p:cNvPr id="5" name="Chart 4">
            <a:extLst>
              <a:ext uri="{FF2B5EF4-FFF2-40B4-BE49-F238E27FC236}">
                <a16:creationId xmlns:a16="http://schemas.microsoft.com/office/drawing/2014/main" id="{F49E7431-FE38-42E5-9BBF-9A3BCCB106B2}"/>
              </a:ext>
            </a:extLst>
          </p:cNvPr>
          <p:cNvGraphicFramePr>
            <a:graphicFrameLocks/>
          </p:cNvGraphicFramePr>
          <p:nvPr>
            <p:extLst>
              <p:ext uri="{D42A27DB-BD31-4B8C-83A1-F6EECF244321}">
                <p14:modId xmlns:p14="http://schemas.microsoft.com/office/powerpoint/2010/main" val="895861422"/>
              </p:ext>
            </p:extLst>
          </p:nvPr>
        </p:nvGraphicFramePr>
        <p:xfrm>
          <a:off x="882869" y="553740"/>
          <a:ext cx="10668000" cy="54371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8446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719816" y="1721780"/>
            <a:ext cx="3892423" cy="4498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
              <a:lnSpc>
                <a:spcPct val="150000"/>
              </a:lnSpc>
              <a:spcBef>
                <a:spcPts val="600"/>
              </a:spcBef>
            </a:pPr>
            <a:endParaRPr lang="is-IS" sz="1600">
              <a:solidFill>
                <a:schemeClr val="tx1">
                  <a:lumMod val="50000"/>
                </a:schemeClr>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E2C63D7C-4D9A-5D30-D82B-821DD84B688A}"/>
              </a:ext>
            </a:extLst>
          </p:cNvPr>
          <p:cNvSpPr>
            <a:spLocks noGrp="1"/>
          </p:cNvSpPr>
          <p:nvPr>
            <p:ph type="sldNum" sz="quarter" idx="12"/>
          </p:nvPr>
        </p:nvSpPr>
        <p:spPr/>
        <p:txBody>
          <a:bodyPr/>
          <a:lstStyle/>
          <a:p>
            <a:fld id="{A434449E-F836-40EF-941A-5B23304791D7}" type="slidenum">
              <a:rPr lang="is-IS" smtClean="0"/>
              <a:t>14</a:t>
            </a:fld>
            <a:endParaRPr lang="is-IS"/>
          </a:p>
        </p:txBody>
      </p:sp>
      <p:graphicFrame>
        <p:nvGraphicFramePr>
          <p:cNvPr id="2" name="Chart 1">
            <a:extLst>
              <a:ext uri="{FF2B5EF4-FFF2-40B4-BE49-F238E27FC236}">
                <a16:creationId xmlns:a16="http://schemas.microsoft.com/office/drawing/2014/main" id="{DDEC043B-4C60-0FB4-127F-131AFAC980AB}"/>
              </a:ext>
            </a:extLst>
          </p:cNvPr>
          <p:cNvGraphicFramePr>
            <a:graphicFrameLocks/>
          </p:cNvGraphicFramePr>
          <p:nvPr/>
        </p:nvGraphicFramePr>
        <p:xfrm>
          <a:off x="1874520" y="325755"/>
          <a:ext cx="8442960" cy="62064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40848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08083" y="1753311"/>
            <a:ext cx="3892423" cy="4498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
              <a:lnSpc>
                <a:spcPct val="150000"/>
              </a:lnSpc>
              <a:spcBef>
                <a:spcPts val="600"/>
              </a:spcBef>
            </a:pPr>
            <a:endParaRPr lang="is-IS" sz="1600">
              <a:solidFill>
                <a:schemeClr val="tx1">
                  <a:lumMod val="50000"/>
                </a:schemeClr>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E9905F6E-E338-97C3-C5AE-D4F85B31D425}"/>
              </a:ext>
            </a:extLst>
          </p:cNvPr>
          <p:cNvSpPr>
            <a:spLocks noGrp="1"/>
          </p:cNvSpPr>
          <p:nvPr>
            <p:ph type="sldNum" sz="quarter" idx="12"/>
          </p:nvPr>
        </p:nvSpPr>
        <p:spPr/>
        <p:txBody>
          <a:bodyPr/>
          <a:lstStyle/>
          <a:p>
            <a:fld id="{A434449E-F836-40EF-941A-5B23304791D7}" type="slidenum">
              <a:rPr lang="is-IS" smtClean="0"/>
              <a:t>15</a:t>
            </a:fld>
            <a:endParaRPr lang="is-IS"/>
          </a:p>
        </p:txBody>
      </p:sp>
      <p:graphicFrame>
        <p:nvGraphicFramePr>
          <p:cNvPr id="3" name="Chart 2">
            <a:extLst>
              <a:ext uri="{FF2B5EF4-FFF2-40B4-BE49-F238E27FC236}">
                <a16:creationId xmlns:a16="http://schemas.microsoft.com/office/drawing/2014/main" id="{D6CC72A2-AE69-45C3-97CD-41913FA84EDC}"/>
              </a:ext>
            </a:extLst>
          </p:cNvPr>
          <p:cNvGraphicFramePr>
            <a:graphicFrameLocks/>
          </p:cNvGraphicFramePr>
          <p:nvPr>
            <p:extLst>
              <p:ext uri="{D42A27DB-BD31-4B8C-83A1-F6EECF244321}">
                <p14:modId xmlns:p14="http://schemas.microsoft.com/office/powerpoint/2010/main" val="3100457493"/>
              </p:ext>
            </p:extLst>
          </p:nvPr>
        </p:nvGraphicFramePr>
        <p:xfrm>
          <a:off x="987972" y="412750"/>
          <a:ext cx="9911256" cy="58389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88830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816" y="1721780"/>
            <a:ext cx="3892423" cy="4498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
              <a:lnSpc>
                <a:spcPct val="150000"/>
              </a:lnSpc>
              <a:spcBef>
                <a:spcPts val="600"/>
              </a:spcBef>
            </a:pPr>
            <a:endParaRPr lang="is-IS" sz="1600">
              <a:solidFill>
                <a:schemeClr val="tx1">
                  <a:lumMod val="50000"/>
                </a:schemeClr>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BA382BCF-632C-2F6E-443D-F33BC9CD74ED}"/>
              </a:ext>
            </a:extLst>
          </p:cNvPr>
          <p:cNvSpPr>
            <a:spLocks noGrp="1"/>
          </p:cNvSpPr>
          <p:nvPr>
            <p:ph type="sldNum" sz="quarter" idx="12"/>
          </p:nvPr>
        </p:nvSpPr>
        <p:spPr/>
        <p:txBody>
          <a:bodyPr/>
          <a:lstStyle/>
          <a:p>
            <a:fld id="{A434449E-F836-40EF-941A-5B23304791D7}" type="slidenum">
              <a:rPr lang="is-IS" smtClean="0"/>
              <a:t>16</a:t>
            </a:fld>
            <a:endParaRPr lang="is-IS"/>
          </a:p>
        </p:txBody>
      </p:sp>
      <p:graphicFrame>
        <p:nvGraphicFramePr>
          <p:cNvPr id="3" name="Chart 2">
            <a:extLst>
              <a:ext uri="{FF2B5EF4-FFF2-40B4-BE49-F238E27FC236}">
                <a16:creationId xmlns:a16="http://schemas.microsoft.com/office/drawing/2014/main" id="{8066283C-7BEF-4EA3-AF10-DD2E087CCED3}"/>
              </a:ext>
            </a:extLst>
          </p:cNvPr>
          <p:cNvGraphicFramePr>
            <a:graphicFrameLocks/>
          </p:cNvGraphicFramePr>
          <p:nvPr>
            <p:extLst>
              <p:ext uri="{D42A27DB-BD31-4B8C-83A1-F6EECF244321}">
                <p14:modId xmlns:p14="http://schemas.microsoft.com/office/powerpoint/2010/main" val="2146208253"/>
              </p:ext>
            </p:extLst>
          </p:nvPr>
        </p:nvGraphicFramePr>
        <p:xfrm>
          <a:off x="809298" y="637823"/>
          <a:ext cx="10468302" cy="54791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76754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816" y="1721780"/>
            <a:ext cx="3892423" cy="4498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
              <a:lnSpc>
                <a:spcPct val="150000"/>
              </a:lnSpc>
              <a:spcBef>
                <a:spcPts val="600"/>
              </a:spcBef>
            </a:pPr>
            <a:endParaRPr lang="is-IS" sz="1600">
              <a:solidFill>
                <a:schemeClr val="tx1">
                  <a:lumMod val="50000"/>
                </a:schemeClr>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8547F4B8-2A25-EAA1-C676-3948EEB06750}"/>
              </a:ext>
            </a:extLst>
          </p:cNvPr>
          <p:cNvSpPr>
            <a:spLocks noGrp="1"/>
          </p:cNvSpPr>
          <p:nvPr>
            <p:ph type="sldNum" sz="quarter" idx="12"/>
          </p:nvPr>
        </p:nvSpPr>
        <p:spPr/>
        <p:txBody>
          <a:bodyPr/>
          <a:lstStyle/>
          <a:p>
            <a:fld id="{A434449E-F836-40EF-941A-5B23304791D7}" type="slidenum">
              <a:rPr lang="is-IS" smtClean="0"/>
              <a:t>17</a:t>
            </a:fld>
            <a:endParaRPr lang="is-IS"/>
          </a:p>
        </p:txBody>
      </p:sp>
      <p:graphicFrame>
        <p:nvGraphicFramePr>
          <p:cNvPr id="3" name="Chart 2">
            <a:extLst>
              <a:ext uri="{FF2B5EF4-FFF2-40B4-BE49-F238E27FC236}">
                <a16:creationId xmlns:a16="http://schemas.microsoft.com/office/drawing/2014/main" id="{4E856D0D-F006-48E5-A144-7083145779E0}"/>
              </a:ext>
            </a:extLst>
          </p:cNvPr>
          <p:cNvGraphicFramePr>
            <a:graphicFrameLocks/>
          </p:cNvGraphicFramePr>
          <p:nvPr>
            <p:extLst>
              <p:ext uri="{D42A27DB-BD31-4B8C-83A1-F6EECF244321}">
                <p14:modId xmlns:p14="http://schemas.microsoft.com/office/powerpoint/2010/main" val="1202534005"/>
              </p:ext>
            </p:extLst>
          </p:nvPr>
        </p:nvGraphicFramePr>
        <p:xfrm>
          <a:off x="914400" y="722586"/>
          <a:ext cx="10363200" cy="54128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8332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816" y="1721780"/>
            <a:ext cx="3892423" cy="4498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
              <a:lnSpc>
                <a:spcPct val="150000"/>
              </a:lnSpc>
              <a:spcBef>
                <a:spcPts val="600"/>
              </a:spcBef>
            </a:pPr>
            <a:endParaRPr lang="is-IS" sz="1600">
              <a:solidFill>
                <a:schemeClr val="tx1">
                  <a:lumMod val="50000"/>
                </a:schemeClr>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95E070F4-4E09-714C-7FB1-1E4BAFE86DDA}"/>
              </a:ext>
            </a:extLst>
          </p:cNvPr>
          <p:cNvSpPr>
            <a:spLocks noGrp="1"/>
          </p:cNvSpPr>
          <p:nvPr>
            <p:ph type="sldNum" sz="quarter" idx="12"/>
          </p:nvPr>
        </p:nvSpPr>
        <p:spPr/>
        <p:txBody>
          <a:bodyPr/>
          <a:lstStyle/>
          <a:p>
            <a:fld id="{A434449E-F836-40EF-941A-5B23304791D7}" type="slidenum">
              <a:rPr lang="is-IS" smtClean="0"/>
              <a:t>18</a:t>
            </a:fld>
            <a:endParaRPr lang="is-IS"/>
          </a:p>
        </p:txBody>
      </p:sp>
      <p:graphicFrame>
        <p:nvGraphicFramePr>
          <p:cNvPr id="3" name="Chart 2">
            <a:extLst>
              <a:ext uri="{FF2B5EF4-FFF2-40B4-BE49-F238E27FC236}">
                <a16:creationId xmlns:a16="http://schemas.microsoft.com/office/drawing/2014/main" id="{46CA1B7F-B906-470A-BBEA-46D9F390F6BF}"/>
              </a:ext>
            </a:extLst>
          </p:cNvPr>
          <p:cNvGraphicFramePr>
            <a:graphicFrameLocks/>
          </p:cNvGraphicFramePr>
          <p:nvPr>
            <p:extLst>
              <p:ext uri="{D42A27DB-BD31-4B8C-83A1-F6EECF244321}">
                <p14:modId xmlns:p14="http://schemas.microsoft.com/office/powerpoint/2010/main" val="877188331"/>
              </p:ext>
            </p:extLst>
          </p:nvPr>
        </p:nvGraphicFramePr>
        <p:xfrm>
          <a:off x="893380" y="557048"/>
          <a:ext cx="10384220" cy="57386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04071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816" y="1721780"/>
            <a:ext cx="3892423" cy="4498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
              <a:lnSpc>
                <a:spcPct val="150000"/>
              </a:lnSpc>
              <a:spcBef>
                <a:spcPts val="600"/>
              </a:spcBef>
            </a:pPr>
            <a:endParaRPr lang="is-IS" sz="1600">
              <a:solidFill>
                <a:schemeClr val="tx1">
                  <a:lumMod val="50000"/>
                </a:schemeClr>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D18BB393-DEA7-CD97-4D78-030080657854}"/>
              </a:ext>
            </a:extLst>
          </p:cNvPr>
          <p:cNvSpPr>
            <a:spLocks noGrp="1"/>
          </p:cNvSpPr>
          <p:nvPr>
            <p:ph type="sldNum" sz="quarter" idx="12"/>
          </p:nvPr>
        </p:nvSpPr>
        <p:spPr/>
        <p:txBody>
          <a:bodyPr/>
          <a:lstStyle/>
          <a:p>
            <a:fld id="{A434449E-F836-40EF-941A-5B23304791D7}" type="slidenum">
              <a:rPr lang="is-IS" smtClean="0"/>
              <a:t>19</a:t>
            </a:fld>
            <a:endParaRPr lang="is-IS"/>
          </a:p>
        </p:txBody>
      </p:sp>
      <p:graphicFrame>
        <p:nvGraphicFramePr>
          <p:cNvPr id="3" name="Chart 2">
            <a:extLst>
              <a:ext uri="{FF2B5EF4-FFF2-40B4-BE49-F238E27FC236}">
                <a16:creationId xmlns:a16="http://schemas.microsoft.com/office/drawing/2014/main" id="{DF5EA118-AB74-421C-B24F-2F7B1106C39C}"/>
              </a:ext>
            </a:extLst>
          </p:cNvPr>
          <p:cNvGraphicFramePr>
            <a:graphicFrameLocks/>
          </p:cNvGraphicFramePr>
          <p:nvPr>
            <p:extLst>
              <p:ext uri="{D42A27DB-BD31-4B8C-83A1-F6EECF244321}">
                <p14:modId xmlns:p14="http://schemas.microsoft.com/office/powerpoint/2010/main" val="3497692613"/>
              </p:ext>
            </p:extLst>
          </p:nvPr>
        </p:nvGraphicFramePr>
        <p:xfrm>
          <a:off x="1030013" y="412750"/>
          <a:ext cx="10352689" cy="59354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16094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AB04DEB-C1C8-497E-9212-9C06C9731D9D}"/>
              </a:ext>
            </a:extLst>
          </p:cNvPr>
          <p:cNvSpPr>
            <a:spLocks noGrp="1"/>
          </p:cNvSpPr>
          <p:nvPr>
            <p:ph idx="1"/>
          </p:nvPr>
        </p:nvSpPr>
        <p:spPr>
          <a:xfrm>
            <a:off x="335558" y="1721780"/>
            <a:ext cx="11520884" cy="4966283"/>
          </a:xfrm>
        </p:spPr>
        <p:txBody>
          <a:bodyPr vert="horz" lIns="91440" tIns="45720" rIns="91440" bIns="45720" rtlCol="0" anchor="t">
            <a:normAutofit fontScale="92500" lnSpcReduction="10000"/>
          </a:bodyPr>
          <a:lstStyle/>
          <a:p>
            <a:pPr marL="342900" indent="-342900">
              <a:tabLst>
                <a:tab pos="457200" algn="l"/>
              </a:tabLst>
            </a:pPr>
            <a:r>
              <a:rPr lang="is-IS" sz="1800" b="1">
                <a:latin typeface="Calibri"/>
                <a:ea typeface="Times New Roman" panose="02020603050405020304" pitchFamily="18" charset="0"/>
                <a:cs typeface="Times New Roman"/>
              </a:rPr>
              <a:t>Sókn er í samfélaginu á Akranesi og gert ráð fyrir jafnvægi á árunum 2023 og 2024.  Tækifæri eru til uppbyggingar og þróunar í sveitarfélaginu en ástæða er til að vera varfærin s.s. vegna stöðu heimsmála, þungs fjármagnsmarkaðar og óvissu í kjarasamningum. Gert er ráð fyrir áframhaldandi fjölgun íbúa og að innviðir haldi í við aukna eftirspurn eftir þjónustu.</a:t>
            </a:r>
            <a:endParaRPr lang="en-US" sz="1800" b="1">
              <a:effectLst/>
              <a:latin typeface="Times New Roman"/>
              <a:ea typeface="Calibri" panose="020F0502020204030204" pitchFamily="34" charset="0"/>
              <a:cs typeface="Times New Roman" panose="02020603050405020304" pitchFamily="18" charset="0"/>
            </a:endParaRPr>
          </a:p>
          <a:p>
            <a:pPr marL="342900" indent="-342900">
              <a:tabLst>
                <a:tab pos="457200" algn="l"/>
              </a:tabLst>
            </a:pPr>
            <a:r>
              <a:rPr lang="is-IS" sz="1800" b="1">
                <a:latin typeface="Calibri"/>
                <a:ea typeface="Times New Roman" panose="02020603050405020304" pitchFamily="18" charset="0"/>
                <a:cs typeface="Times New Roman"/>
              </a:rPr>
              <a:t>Helstu áskoranir </a:t>
            </a:r>
            <a:r>
              <a:rPr lang="is-IS" sz="1800" b="1">
                <a:effectLst/>
                <a:latin typeface="Calibri"/>
                <a:ea typeface="Times New Roman" panose="02020603050405020304" pitchFamily="18" charset="0"/>
                <a:cs typeface="Times New Roman"/>
              </a:rPr>
              <a:t>á árinu </a:t>
            </a:r>
            <a:r>
              <a:rPr lang="is-IS" sz="1800" b="1">
                <a:latin typeface="Calibri"/>
                <a:ea typeface="Times New Roman" panose="02020603050405020304" pitchFamily="18" charset="0"/>
                <a:cs typeface="Times New Roman"/>
              </a:rPr>
              <a:t>2024</a:t>
            </a:r>
            <a:r>
              <a:rPr lang="is-IS" sz="1800" b="1">
                <a:effectLst/>
                <a:latin typeface="Calibri"/>
                <a:ea typeface="Times New Roman" panose="02020603050405020304" pitchFamily="18" charset="0"/>
                <a:cs typeface="Times New Roman"/>
              </a:rPr>
              <a:t> eru:</a:t>
            </a:r>
            <a:endParaRPr lang="en-US" sz="1800" b="1">
              <a:effectLst/>
              <a:latin typeface="Times New Roman"/>
              <a:ea typeface="Calibri" panose="020F0502020204030204" pitchFamily="34" charset="0"/>
              <a:cs typeface="Times New Roman"/>
            </a:endParaRPr>
          </a:p>
          <a:p>
            <a:pPr marL="742950" lvl="1" indent="-285750">
              <a:tabLst>
                <a:tab pos="914400" algn="l"/>
              </a:tabLst>
            </a:pPr>
            <a:r>
              <a:rPr lang="is-IS" sz="1800">
                <a:effectLst/>
                <a:latin typeface="Calibri"/>
                <a:ea typeface="Times New Roman" panose="02020603050405020304" pitchFamily="18" charset="0"/>
                <a:cs typeface="Times New Roman"/>
              </a:rPr>
              <a:t>Mikið uppbyggingarskeið íbúða </a:t>
            </a:r>
            <a:r>
              <a:rPr lang="is-IS" sz="1800">
                <a:latin typeface="Calibri"/>
                <a:ea typeface="Times New Roman" panose="02020603050405020304" pitchFamily="18" charset="0"/>
                <a:cs typeface="Times New Roman"/>
              </a:rPr>
              <a:t>framundan</a:t>
            </a:r>
            <a:r>
              <a:rPr lang="is-IS" sz="1800">
                <a:effectLst/>
                <a:latin typeface="Calibri"/>
                <a:ea typeface="Times New Roman" panose="02020603050405020304" pitchFamily="18" charset="0"/>
                <a:cs typeface="Times New Roman"/>
              </a:rPr>
              <a:t>, </a:t>
            </a:r>
            <a:r>
              <a:rPr lang="is-IS" sz="1800">
                <a:solidFill>
                  <a:srgbClr val="000000"/>
                </a:solidFill>
                <a:latin typeface="Calibri"/>
                <a:ea typeface="Times New Roman" panose="02020603050405020304" pitchFamily="18" charset="0"/>
                <a:cs typeface="Times New Roman"/>
              </a:rPr>
              <a:t>gatnagerð og skipulag tryggir gott framboð lóða </a:t>
            </a:r>
            <a:endParaRPr lang="is-IS" sz="1800">
              <a:effectLst/>
              <a:latin typeface="Calibri"/>
              <a:ea typeface="Times New Roman" panose="02020603050405020304" pitchFamily="18" charset="0"/>
              <a:cs typeface="Times New Roman"/>
            </a:endParaRPr>
          </a:p>
          <a:p>
            <a:pPr marL="742950" lvl="1" indent="-285750">
              <a:tabLst>
                <a:tab pos="914400" algn="l"/>
              </a:tabLst>
            </a:pPr>
            <a:r>
              <a:rPr lang="is-IS" sz="1800">
                <a:latin typeface="Calibri"/>
                <a:ea typeface="Times New Roman" panose="02020603050405020304" pitchFamily="18" charset="0"/>
                <a:cs typeface="Times New Roman"/>
              </a:rPr>
              <a:t>Unnið markvisst að samstarfi við fyrirtæki um aðsetur á Akranesi og uppbyggingu þar - efling atvinnulífs</a:t>
            </a:r>
            <a:endParaRPr lang="is-IS" sz="1800">
              <a:effectLst/>
              <a:latin typeface="Calibri"/>
              <a:ea typeface="Times New Roman" panose="02020603050405020304" pitchFamily="18" charset="0"/>
              <a:cs typeface="Times New Roman"/>
            </a:endParaRPr>
          </a:p>
          <a:p>
            <a:pPr marL="742950" lvl="1" indent="-285750">
              <a:tabLst>
                <a:tab pos="914400" algn="l"/>
              </a:tabLst>
            </a:pPr>
            <a:r>
              <a:rPr lang="is-IS" sz="1800">
                <a:latin typeface="Calibri"/>
                <a:ea typeface="Times New Roman" panose="02020603050405020304" pitchFamily="18" charset="0"/>
                <a:cs typeface="Times New Roman"/>
              </a:rPr>
              <a:t>Mikill áhugi er meðal fjárfesta á uppbyggingu - ástand efnahagsmála er hindrun</a:t>
            </a:r>
          </a:p>
          <a:p>
            <a:pPr marL="742950" lvl="1" indent="-285750">
              <a:tabLst>
                <a:tab pos="914400" algn="l"/>
              </a:tabLst>
            </a:pPr>
            <a:r>
              <a:rPr lang="is-IS" sz="1800">
                <a:ea typeface="Times New Roman" panose="02020603050405020304" pitchFamily="18" charset="0"/>
                <a:cs typeface="Times New Roman"/>
              </a:rPr>
              <a:t>Áfangi hefur náðst í  framtíðarsýn um uppbyggingu á Jaðarsbökkum - skipulagsvinna að hefjast </a:t>
            </a:r>
          </a:p>
          <a:p>
            <a:pPr marL="742950" lvl="1" indent="-285750">
              <a:tabLst>
                <a:tab pos="914400" algn="l"/>
              </a:tabLst>
            </a:pPr>
            <a:r>
              <a:rPr lang="is-IS" sz="1800">
                <a:ea typeface="Times New Roman" panose="02020603050405020304" pitchFamily="18" charset="0"/>
                <a:cs typeface="Times New Roman"/>
              </a:rPr>
              <a:t>Akranes styður áfram við sókn Þróunarfélagsins á Grundartanga  og Þróunarfélagsins Breiðar</a:t>
            </a:r>
          </a:p>
          <a:p>
            <a:pPr marL="742950" lvl="1" indent="-285750">
              <a:tabLst>
                <a:tab pos="914400" algn="l"/>
              </a:tabLst>
            </a:pPr>
            <a:r>
              <a:rPr lang="is-IS" sz="1800">
                <a:ea typeface="Times New Roman" panose="02020603050405020304" pitchFamily="18" charset="0"/>
                <a:cs typeface="Times New Roman"/>
              </a:rPr>
              <a:t>2024 hefst væntanlega vinna við deiliskipulag Breiðarinnar</a:t>
            </a:r>
            <a:endParaRPr lang="is-IS" sz="1800">
              <a:ea typeface="Calibri" panose="020F0502020204030204" pitchFamily="34" charset="0"/>
              <a:cs typeface="Times New Roman"/>
            </a:endParaRPr>
          </a:p>
          <a:p>
            <a:pPr marL="742950" lvl="1" indent="-285750">
              <a:tabLst>
                <a:tab pos="914400" algn="l"/>
              </a:tabLst>
            </a:pPr>
            <a:r>
              <a:rPr lang="is-IS" sz="1800">
                <a:latin typeface="Calibri"/>
                <a:ea typeface="Times New Roman" panose="02020603050405020304" pitchFamily="18" charset="0"/>
                <a:cs typeface="Times New Roman"/>
              </a:rPr>
              <a:t>Innkoma nýrra fyrirtækja í skjóli Þróunarfélagsins Breiðar hefur nú talsverð áhrif á Akranesi – fylgja þarf því fast á eftir</a:t>
            </a:r>
          </a:p>
          <a:p>
            <a:pPr marL="742950" lvl="1" indent="-285750">
              <a:tabLst>
                <a:tab pos="914400" algn="l"/>
              </a:tabLst>
            </a:pPr>
            <a:r>
              <a:rPr lang="is-IS" sz="1800">
                <a:effectLst/>
                <a:latin typeface="Calibri"/>
                <a:ea typeface="Times New Roman" panose="02020603050405020304" pitchFamily="18" charset="0"/>
                <a:cs typeface="Times New Roman"/>
              </a:rPr>
              <a:t>Verulegt fjármagn er áætlað í viðhald bygginga t.d.</a:t>
            </a:r>
            <a:r>
              <a:rPr lang="is-IS" sz="1800">
                <a:latin typeface="Calibri"/>
                <a:ea typeface="Times New Roman" panose="02020603050405020304" pitchFamily="18" charset="0"/>
                <a:cs typeface="Times New Roman"/>
              </a:rPr>
              <a:t> Grundaskóla, Brekkubæjarskóla og íþróttahúsið við Vesturgötu</a:t>
            </a:r>
            <a:endParaRPr lang="en-US" sz="1800">
              <a:effectLst/>
              <a:latin typeface="Times New Roman"/>
              <a:ea typeface="Calibri" panose="020F0502020204030204" pitchFamily="34" charset="0"/>
              <a:cs typeface="Times New Roman"/>
            </a:endParaRPr>
          </a:p>
          <a:p>
            <a:pPr marL="742950" lvl="1" indent="-285750">
              <a:tabLst>
                <a:tab pos="914400" algn="l"/>
              </a:tabLst>
            </a:pPr>
            <a:r>
              <a:rPr lang="is-IS" sz="1800">
                <a:latin typeface="Calibri"/>
                <a:ea typeface="Times New Roman" panose="02020603050405020304" pitchFamily="18" charset="0"/>
                <a:cs typeface="Times New Roman"/>
              </a:rPr>
              <a:t>Opnaður var nýr leikskóli og undirbúningur að staðsetningu á nýjum leikskóla í vinnslu</a:t>
            </a:r>
            <a:endParaRPr lang="en-US" sz="1800">
              <a:latin typeface="Times New Roman"/>
              <a:ea typeface="Times New Roman" panose="02020603050405020304" pitchFamily="18" charset="0"/>
              <a:cs typeface="Times New Roman"/>
            </a:endParaRPr>
          </a:p>
          <a:p>
            <a:pPr marL="742950" lvl="1" indent="-285750">
              <a:tabLst>
                <a:tab pos="914400" algn="l"/>
              </a:tabLst>
            </a:pPr>
            <a:r>
              <a:rPr lang="is-IS" sz="1800">
                <a:latin typeface="Calibri"/>
                <a:ea typeface="Times New Roman" panose="02020603050405020304" pitchFamily="18" charset="0"/>
                <a:cs typeface="Times New Roman"/>
              </a:rPr>
              <a:t>Búið að bjóða út innanhúsframkvæmdir við nýtt íþróttahús á Jaðarsbökkum </a:t>
            </a:r>
            <a:endParaRPr lang="en-US" sz="1800">
              <a:latin typeface="Times New Roman"/>
              <a:ea typeface="Times New Roman" panose="02020603050405020304" pitchFamily="18" charset="0"/>
              <a:cs typeface="Times New Roman"/>
            </a:endParaRPr>
          </a:p>
          <a:p>
            <a:pPr marL="742950" lvl="1" indent="-285750">
              <a:tabLst>
                <a:tab pos="914400" algn="l"/>
              </a:tabLst>
            </a:pPr>
            <a:r>
              <a:rPr lang="is-IS" sz="1800">
                <a:latin typeface="Calibri"/>
                <a:ea typeface="Calibri"/>
                <a:cs typeface="Times New Roman"/>
              </a:rPr>
              <a:t>Samfélagsmiðstöð - undirbúningur lóðar í fullum gangi</a:t>
            </a:r>
            <a:endParaRPr lang="is-IS" sz="1800">
              <a:effectLst/>
              <a:latin typeface="Calibri"/>
              <a:ea typeface="Calibri"/>
              <a:cs typeface="Times New Roman"/>
            </a:endParaRPr>
          </a:p>
          <a:p>
            <a:pPr marL="742950" lvl="1" indent="-285750">
              <a:tabLst>
                <a:tab pos="914400" algn="l"/>
              </a:tabLst>
            </a:pPr>
            <a:r>
              <a:rPr lang="is-IS" sz="1800">
                <a:latin typeface="Calibri"/>
                <a:ea typeface="Times New Roman" panose="02020603050405020304" pitchFamily="18" charset="0"/>
                <a:cs typeface="Times New Roman"/>
              </a:rPr>
              <a:t>Áframhaldandi </a:t>
            </a:r>
            <a:r>
              <a:rPr lang="is-IS" sz="1800">
                <a:effectLst/>
                <a:latin typeface="Calibri"/>
                <a:ea typeface="Times New Roman" panose="02020603050405020304" pitchFamily="18" charset="0"/>
                <a:cs typeface="Times New Roman"/>
              </a:rPr>
              <a:t> </a:t>
            </a:r>
            <a:r>
              <a:rPr lang="is-IS" sz="1800">
                <a:latin typeface="Calibri"/>
                <a:ea typeface="Times New Roman" panose="02020603050405020304" pitchFamily="18" charset="0"/>
                <a:cs typeface="Times New Roman"/>
              </a:rPr>
              <a:t>vinna </a:t>
            </a:r>
            <a:r>
              <a:rPr lang="is-IS" sz="1800">
                <a:effectLst/>
                <a:latin typeface="Calibri"/>
                <a:ea typeface="Times New Roman" panose="02020603050405020304" pitchFamily="18" charset="0"/>
                <a:cs typeface="Times New Roman"/>
              </a:rPr>
              <a:t>í þágu farsældar </a:t>
            </a:r>
            <a:r>
              <a:rPr lang="is-IS" sz="1800">
                <a:latin typeface="Calibri"/>
                <a:ea typeface="Times New Roman" panose="02020603050405020304" pitchFamily="18" charset="0"/>
                <a:cs typeface="Times New Roman"/>
              </a:rPr>
              <a:t>barna </a:t>
            </a:r>
            <a:endParaRPr lang="is-IS" sz="180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tabLst>
                <a:tab pos="914400" algn="l"/>
              </a:tabLst>
            </a:pPr>
            <a:r>
              <a:rPr lang="is-IS" sz="1800">
                <a:latin typeface="Calibri"/>
                <a:ea typeface="Times New Roman" panose="02020603050405020304" pitchFamily="18" charset="0"/>
                <a:cs typeface="Times New Roman"/>
              </a:rPr>
              <a:t>Akraneskaupstaður tekur þátt í verkefninu "gott að eldast"</a:t>
            </a:r>
            <a:endParaRPr lang="is-IS" sz="180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tabLst>
                <a:tab pos="914400" algn="l"/>
              </a:tabLst>
            </a:pPr>
            <a:r>
              <a:rPr lang="is-IS" sz="1800">
                <a:latin typeface="Calibri"/>
                <a:ea typeface="Times New Roman" panose="02020603050405020304" pitchFamily="18" charset="0"/>
                <a:cs typeface="Times New Roman"/>
              </a:rPr>
              <a:t>Heildarstefnumótun fyrir Akraneskaupstað á lokametrum – Framtíðarsýn og markmið sveitarfélagsins til 2030</a:t>
            </a:r>
          </a:p>
          <a:p>
            <a:pPr marL="742950" lvl="1" indent="-285750">
              <a:tabLst>
                <a:tab pos="914400" algn="l"/>
              </a:tabLst>
            </a:pPr>
            <a:endParaRPr lang="is-IS" sz="1800">
              <a:latin typeface="Calibri"/>
              <a:cs typeface="Times New Roman"/>
            </a:endParaRPr>
          </a:p>
        </p:txBody>
      </p:sp>
      <p:sp>
        <p:nvSpPr>
          <p:cNvPr id="6" name="Rectangle 5"/>
          <p:cNvSpPr/>
          <p:nvPr/>
        </p:nvSpPr>
        <p:spPr>
          <a:xfrm>
            <a:off x="1719816" y="1721780"/>
            <a:ext cx="3892423" cy="4498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
              <a:lnSpc>
                <a:spcPct val="150000"/>
              </a:lnSpc>
              <a:spcBef>
                <a:spcPts val="600"/>
              </a:spcBef>
            </a:pPr>
            <a:endParaRPr lang="is-IS" sz="1600">
              <a:solidFill>
                <a:schemeClr val="tx1">
                  <a:lumMod val="50000"/>
                </a:schemeClr>
              </a:solidFill>
              <a:latin typeface="Calibri" panose="020F0502020204030204" pitchFamily="34" charset="0"/>
            </a:endParaRPr>
          </a:p>
        </p:txBody>
      </p:sp>
      <p:sp>
        <p:nvSpPr>
          <p:cNvPr id="5" name="Google Shape;128;p26">
            <a:extLst>
              <a:ext uri="{FF2B5EF4-FFF2-40B4-BE49-F238E27FC236}">
                <a16:creationId xmlns:a16="http://schemas.microsoft.com/office/drawing/2014/main" id="{1F2E9A0D-0E1A-4AB5-998E-B664A3F6F4EC}"/>
              </a:ext>
            </a:extLst>
          </p:cNvPr>
          <p:cNvSpPr/>
          <p:nvPr/>
        </p:nvSpPr>
        <p:spPr>
          <a:xfrm>
            <a:off x="671116" y="255722"/>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MEGINATRIÐI Í FJÁRHAGSÁÆTLUN 2024</a:t>
            </a:r>
          </a:p>
        </p:txBody>
      </p:sp>
      <p:sp>
        <p:nvSpPr>
          <p:cNvPr id="3" name="Slide Number Placeholder 2">
            <a:extLst>
              <a:ext uri="{FF2B5EF4-FFF2-40B4-BE49-F238E27FC236}">
                <a16:creationId xmlns:a16="http://schemas.microsoft.com/office/drawing/2014/main" id="{D0DB77AE-5527-3408-C42A-9172E947CDE5}"/>
              </a:ext>
            </a:extLst>
          </p:cNvPr>
          <p:cNvSpPr>
            <a:spLocks noGrp="1"/>
          </p:cNvSpPr>
          <p:nvPr>
            <p:ph type="sldNum" sz="quarter" idx="12"/>
          </p:nvPr>
        </p:nvSpPr>
        <p:spPr/>
        <p:txBody>
          <a:bodyPr/>
          <a:lstStyle/>
          <a:p>
            <a:fld id="{A434449E-F836-40EF-941A-5B23304791D7}" type="slidenum">
              <a:rPr lang="is-IS" smtClean="0"/>
              <a:t>2</a:t>
            </a:fld>
            <a:endParaRPr lang="is-IS"/>
          </a:p>
        </p:txBody>
      </p:sp>
    </p:spTree>
    <p:extLst>
      <p:ext uri="{BB962C8B-B14F-4D97-AF65-F5344CB8AC3E}">
        <p14:creationId xmlns:p14="http://schemas.microsoft.com/office/powerpoint/2010/main" val="6941676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66F64F-671A-BC49-03B3-97184207D33C}"/>
              </a:ext>
            </a:extLst>
          </p:cNvPr>
          <p:cNvSpPr>
            <a:spLocks noGrp="1"/>
          </p:cNvSpPr>
          <p:nvPr>
            <p:ph type="sldNum" sz="quarter" idx="12"/>
          </p:nvPr>
        </p:nvSpPr>
        <p:spPr/>
        <p:txBody>
          <a:bodyPr/>
          <a:lstStyle/>
          <a:p>
            <a:fld id="{A434449E-F836-40EF-941A-5B23304791D7}" type="slidenum">
              <a:rPr lang="is-IS" smtClean="0"/>
              <a:t>20</a:t>
            </a:fld>
            <a:endParaRPr lang="is-IS"/>
          </a:p>
        </p:txBody>
      </p:sp>
      <p:graphicFrame>
        <p:nvGraphicFramePr>
          <p:cNvPr id="3" name="Chart 2">
            <a:extLst>
              <a:ext uri="{FF2B5EF4-FFF2-40B4-BE49-F238E27FC236}">
                <a16:creationId xmlns:a16="http://schemas.microsoft.com/office/drawing/2014/main" id="{730FE724-76CE-40C8-BF99-793963F2AB6A}"/>
              </a:ext>
            </a:extLst>
          </p:cNvPr>
          <p:cNvGraphicFramePr>
            <a:graphicFrameLocks/>
          </p:cNvGraphicFramePr>
          <p:nvPr>
            <p:extLst>
              <p:ext uri="{D42A27DB-BD31-4B8C-83A1-F6EECF244321}">
                <p14:modId xmlns:p14="http://schemas.microsoft.com/office/powerpoint/2010/main" val="1849205075"/>
              </p:ext>
            </p:extLst>
          </p:nvPr>
        </p:nvGraphicFramePr>
        <p:xfrm>
          <a:off x="746234" y="672662"/>
          <a:ext cx="10720551" cy="54023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368283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small boat in a body of water&#10;&#10;Description generated with very high confidence">
            <a:extLst>
              <a:ext uri="{FF2B5EF4-FFF2-40B4-BE49-F238E27FC236}">
                <a16:creationId xmlns:a16="http://schemas.microsoft.com/office/drawing/2014/main" id="{94E7FFC9-633E-49D8-A2CC-69BE694B4A9E}"/>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t="5130" b="8992"/>
          <a:stretch/>
        </p:blipFill>
        <p:spPr>
          <a:xfrm>
            <a:off x="20" y="10"/>
            <a:ext cx="12191980" cy="6857990"/>
          </a:xfrm>
          <a:prstGeom prst="rect">
            <a:avLst/>
          </a:prstGeom>
        </p:spPr>
      </p:pic>
      <p:sp>
        <p:nvSpPr>
          <p:cNvPr id="4" name="Title 3"/>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Helstu tölur fjárhagsáætlunar</a:t>
            </a:r>
          </a:p>
        </p:txBody>
      </p:sp>
      <p:sp>
        <p:nvSpPr>
          <p:cNvPr id="3" name="Slide Number Placeholder 2">
            <a:extLst>
              <a:ext uri="{FF2B5EF4-FFF2-40B4-BE49-F238E27FC236}">
                <a16:creationId xmlns:a16="http://schemas.microsoft.com/office/drawing/2014/main" id="{C5EAB839-82A0-1EDA-8A3D-F1347AFE2698}"/>
              </a:ext>
            </a:extLst>
          </p:cNvPr>
          <p:cNvSpPr>
            <a:spLocks noGrp="1"/>
          </p:cNvSpPr>
          <p:nvPr>
            <p:ph type="sldNum" sz="quarter" idx="12"/>
          </p:nvPr>
        </p:nvSpPr>
        <p:spPr/>
        <p:txBody>
          <a:bodyPr/>
          <a:lstStyle/>
          <a:p>
            <a:fld id="{A434449E-F836-40EF-941A-5B23304791D7}" type="slidenum">
              <a:rPr lang="is-IS" smtClean="0"/>
              <a:t>21</a:t>
            </a:fld>
            <a:endParaRPr lang="is-IS"/>
          </a:p>
        </p:txBody>
      </p:sp>
    </p:spTree>
    <p:extLst>
      <p:ext uri="{BB962C8B-B14F-4D97-AF65-F5344CB8AC3E}">
        <p14:creationId xmlns:p14="http://schemas.microsoft.com/office/powerpoint/2010/main" val="797436179"/>
      </p:ext>
    </p:extLst>
  </p:cSld>
  <p:clrMapOvr>
    <a:overrideClrMapping bg1="dk1" tx1="lt1" bg2="dk2" tx2="lt2" accent1="accent1" accent2="accent2" accent3="accent3" accent4="accent4" accent5="accent5" accent6="accent6" hlink="hlink" folHlink="folHlink"/>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9278" y="1690688"/>
            <a:ext cx="2755251" cy="4351338"/>
          </a:xfrm>
        </p:spPr>
        <p:txBody>
          <a:bodyPr vert="horz" lIns="91440" tIns="45720" rIns="91440" bIns="45720" rtlCol="0" anchor="t">
            <a:normAutofit/>
          </a:bodyPr>
          <a:lstStyle/>
          <a:p>
            <a:pPr>
              <a:buNone/>
            </a:pPr>
            <a:endParaRPr lang="is-IS" sz="1300">
              <a:ea typeface="+mn-lt"/>
              <a:cs typeface="+mn-lt"/>
            </a:endParaRPr>
          </a:p>
          <a:p>
            <a:pPr>
              <a:buNone/>
            </a:pPr>
            <a:endParaRPr lang="is-IS" sz="1300">
              <a:ea typeface="+mn-lt"/>
              <a:cs typeface="+mn-lt"/>
            </a:endParaRPr>
          </a:p>
          <a:p>
            <a:pPr>
              <a:buNone/>
            </a:pPr>
            <a:r>
              <a:rPr lang="is-IS" sz="1300">
                <a:ea typeface="+mn-lt"/>
                <a:cs typeface="+mn-lt"/>
              </a:rPr>
              <a:t>•    Gert er ráð fyrir því að rekstrartekjur samtals nemi 11.265 m.kr. í útkomuspá 2023 og hækki um 10,7% frá árinu 2022.</a:t>
            </a:r>
            <a:endParaRPr lang="en-US">
              <a:ea typeface="+mn-lt"/>
              <a:cs typeface="+mn-lt"/>
            </a:endParaRPr>
          </a:p>
          <a:p>
            <a:pPr>
              <a:buNone/>
            </a:pPr>
            <a:r>
              <a:rPr lang="is-IS" sz="1300">
                <a:ea typeface="+mn-lt"/>
                <a:cs typeface="+mn-lt"/>
              </a:rPr>
              <a:t>•    Rekstrartekjur á árinu 2024 eru áætlaðar 11.993 m.kr. og hækka því um 6,5% frá árinu 2023.</a:t>
            </a:r>
            <a:endParaRPr lang="is-IS">
              <a:ea typeface="+mn-lt"/>
              <a:cs typeface="+mn-lt"/>
            </a:endParaRPr>
          </a:p>
          <a:p>
            <a:pPr>
              <a:buNone/>
            </a:pPr>
            <a:r>
              <a:rPr lang="is-IS" sz="1300">
                <a:ea typeface="+mn-lt"/>
                <a:cs typeface="+mn-lt"/>
              </a:rPr>
              <a:t>•    Fjárhagsáætlunin gerir ráð fyrir því að rekstrartekjur hækki að meðaltali um 6,7 % á tímabilinu 2023 til 2027 og endi í 14.046 m.kr. á árinu 2027.</a:t>
            </a:r>
            <a:endParaRPr lang="is-IS">
              <a:ea typeface="+mn-lt"/>
              <a:cs typeface="+mn-lt"/>
            </a:endParaRPr>
          </a:p>
          <a:p>
            <a:pPr marL="0" indent="0">
              <a:lnSpc>
                <a:spcPct val="100000"/>
              </a:lnSpc>
              <a:buNone/>
            </a:pPr>
            <a:endParaRPr lang="is-IS" sz="1300">
              <a:cs typeface="Calibri"/>
            </a:endParaRPr>
          </a:p>
          <a:p>
            <a:pPr lvl="1">
              <a:lnSpc>
                <a:spcPct val="100000"/>
              </a:lnSpc>
            </a:pPr>
            <a:endParaRPr lang="is-IS" sz="1000"/>
          </a:p>
        </p:txBody>
      </p:sp>
      <p:sp>
        <p:nvSpPr>
          <p:cNvPr id="6" name="Google Shape;128;p26">
            <a:extLst>
              <a:ext uri="{FF2B5EF4-FFF2-40B4-BE49-F238E27FC236}">
                <a16:creationId xmlns:a16="http://schemas.microsoft.com/office/drawing/2014/main" id="{BD81BABF-6915-41A6-9499-18287F624F9F}"/>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7" name="Slide Number Placeholder 6">
            <a:extLst>
              <a:ext uri="{FF2B5EF4-FFF2-40B4-BE49-F238E27FC236}">
                <a16:creationId xmlns:a16="http://schemas.microsoft.com/office/drawing/2014/main" id="{5D243B41-D164-BC55-E5A4-6A75A29CB623}"/>
              </a:ext>
            </a:extLst>
          </p:cNvPr>
          <p:cNvSpPr>
            <a:spLocks noGrp="1"/>
          </p:cNvSpPr>
          <p:nvPr>
            <p:ph type="sldNum" sz="quarter" idx="12"/>
          </p:nvPr>
        </p:nvSpPr>
        <p:spPr/>
        <p:txBody>
          <a:bodyPr/>
          <a:lstStyle/>
          <a:p>
            <a:fld id="{A434449E-F836-40EF-941A-5B23304791D7}" type="slidenum">
              <a:rPr lang="is-IS" smtClean="0"/>
              <a:t>22</a:t>
            </a:fld>
            <a:endParaRPr lang="is-IS"/>
          </a:p>
        </p:txBody>
      </p:sp>
      <p:graphicFrame>
        <p:nvGraphicFramePr>
          <p:cNvPr id="2" name="Chart 1">
            <a:extLst>
              <a:ext uri="{FF2B5EF4-FFF2-40B4-BE49-F238E27FC236}">
                <a16:creationId xmlns:a16="http://schemas.microsoft.com/office/drawing/2014/main" id="{7FF8EA47-BB5F-910E-C5F3-E5190DB3F603}"/>
              </a:ext>
            </a:extLst>
          </p:cNvPr>
          <p:cNvGraphicFramePr>
            <a:graphicFrameLocks/>
          </p:cNvGraphicFramePr>
          <p:nvPr>
            <p:extLst>
              <p:ext uri="{D42A27DB-BD31-4B8C-83A1-F6EECF244321}">
                <p14:modId xmlns:p14="http://schemas.microsoft.com/office/powerpoint/2010/main" val="3337595450"/>
              </p:ext>
            </p:extLst>
          </p:nvPr>
        </p:nvGraphicFramePr>
        <p:xfrm>
          <a:off x="3605048" y="1919375"/>
          <a:ext cx="7756666"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5707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1821" y="1722503"/>
            <a:ext cx="3248810" cy="4770371"/>
          </a:xfrm>
        </p:spPr>
        <p:txBody>
          <a:bodyPr vert="horz" lIns="91440" tIns="45720" rIns="91440" bIns="45720" rtlCol="0" anchor="t">
            <a:normAutofit fontScale="92500" lnSpcReduction="20000"/>
          </a:bodyPr>
          <a:lstStyle/>
          <a:p>
            <a:pPr marL="0" indent="0">
              <a:lnSpc>
                <a:spcPct val="100000"/>
              </a:lnSpc>
              <a:buNone/>
            </a:pPr>
            <a:r>
              <a:rPr lang="is-IS" sz="1400"/>
              <a:t>Þróun rekstrartekna</a:t>
            </a:r>
          </a:p>
          <a:p>
            <a:pPr>
              <a:lnSpc>
                <a:spcPct val="100000"/>
              </a:lnSpc>
            </a:pPr>
            <a:r>
              <a:rPr lang="is-IS" sz="1400"/>
              <a:t>Útsvar, sem hlutfall af heildar rekstrartekjum, nam 52,4 % á árinu 2022. </a:t>
            </a:r>
            <a:endParaRPr lang="is-IS" sz="1400">
              <a:cs typeface="Calibri"/>
            </a:endParaRPr>
          </a:p>
          <a:p>
            <a:pPr>
              <a:lnSpc>
                <a:spcPct val="100000"/>
              </a:lnSpc>
            </a:pPr>
            <a:r>
              <a:rPr lang="is-IS" sz="1400"/>
              <a:t>Fjárhagsáætlunin gerir ráð fyrir að útsvar, sem hlutfall af rekstrartekjum, verði svipað á spátímabilinu þar sem aðrir tekjuliðir aukast meir. Hlutfallið mun nema 51 % á árinu 2027.</a:t>
            </a:r>
            <a:endParaRPr lang="is-IS" sz="1400">
              <a:cs typeface="Calibri"/>
            </a:endParaRPr>
          </a:p>
          <a:p>
            <a:pPr>
              <a:lnSpc>
                <a:spcPct val="100000"/>
              </a:lnSpc>
            </a:pPr>
            <a:r>
              <a:rPr lang="is-IS" sz="1400">
                <a:ea typeface="+mn-lt"/>
                <a:cs typeface="+mn-lt"/>
              </a:rPr>
              <a:t>Búist er við því að vægi framlaga Jöfnunarsjóðs hækki um 0,4% stig á árinu 2024 en fari síðan lækkandi á spátímabilinu og endi í um 16,1% á árinu 2027.</a:t>
            </a:r>
          </a:p>
          <a:p>
            <a:pPr>
              <a:lnSpc>
                <a:spcPct val="100000"/>
              </a:lnSpc>
            </a:pPr>
            <a:r>
              <a:rPr lang="is-IS" sz="1400">
                <a:ea typeface="+mn-lt"/>
                <a:cs typeface="+mn-lt"/>
              </a:rPr>
              <a:t>Gert er ráð fyrir því að fasteignaskattar og lóðarleiga hækki um 1% stig milli áranna 2023 og 2024.  Gert er ráð fyrir því að hlutfall fasteignaskatta hækki á spátímabilinu 2024-2027 og endi í 8,5% á árinu 2027. </a:t>
            </a:r>
          </a:p>
          <a:p>
            <a:pPr>
              <a:lnSpc>
                <a:spcPct val="100000"/>
              </a:lnSpc>
            </a:pPr>
            <a:r>
              <a:rPr lang="is-IS" sz="1400">
                <a:ea typeface="+mn-lt"/>
                <a:cs typeface="+mn-lt"/>
              </a:rPr>
              <a:t>Aðrar tekjur, sem hlutfall af heildar rekstrartekjum, eru áætlaðar 21,8% í útkomuspá 2023 og verða að meðaltali 22,8% á spátímabilinu.</a:t>
            </a:r>
          </a:p>
          <a:p>
            <a:pPr>
              <a:lnSpc>
                <a:spcPct val="100000"/>
              </a:lnSpc>
            </a:pPr>
            <a:endParaRPr lang="is-IS" sz="1500">
              <a:cs typeface="Calibri"/>
            </a:endParaRPr>
          </a:p>
          <a:p>
            <a:pPr lvl="1">
              <a:lnSpc>
                <a:spcPct val="100000"/>
              </a:lnSpc>
            </a:pPr>
            <a:endParaRPr lang="is-IS" sz="1000"/>
          </a:p>
          <a:p>
            <a:pPr lvl="1">
              <a:lnSpc>
                <a:spcPct val="100000"/>
              </a:lnSpc>
            </a:pPr>
            <a:endParaRPr lang="is-IS" sz="1000"/>
          </a:p>
        </p:txBody>
      </p:sp>
      <p:sp>
        <p:nvSpPr>
          <p:cNvPr id="7" name="Google Shape;128;p26">
            <a:extLst>
              <a:ext uri="{FF2B5EF4-FFF2-40B4-BE49-F238E27FC236}">
                <a16:creationId xmlns:a16="http://schemas.microsoft.com/office/drawing/2014/main" id="{E8927AD4-8A60-4E42-9615-A0B5C92C265D}"/>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5" name="Slide Number Placeholder 4">
            <a:extLst>
              <a:ext uri="{FF2B5EF4-FFF2-40B4-BE49-F238E27FC236}">
                <a16:creationId xmlns:a16="http://schemas.microsoft.com/office/drawing/2014/main" id="{F5CF2414-59A9-CAEA-812B-3F4EC339E38B}"/>
              </a:ext>
            </a:extLst>
          </p:cNvPr>
          <p:cNvSpPr>
            <a:spLocks noGrp="1"/>
          </p:cNvSpPr>
          <p:nvPr>
            <p:ph type="sldNum" sz="quarter" idx="12"/>
          </p:nvPr>
        </p:nvSpPr>
        <p:spPr/>
        <p:txBody>
          <a:bodyPr/>
          <a:lstStyle/>
          <a:p>
            <a:fld id="{A434449E-F836-40EF-941A-5B23304791D7}" type="slidenum">
              <a:rPr lang="is-IS" smtClean="0"/>
              <a:t>23</a:t>
            </a:fld>
            <a:endParaRPr lang="is-IS"/>
          </a:p>
        </p:txBody>
      </p:sp>
      <p:graphicFrame>
        <p:nvGraphicFramePr>
          <p:cNvPr id="2" name="Chart 1">
            <a:extLst>
              <a:ext uri="{FF2B5EF4-FFF2-40B4-BE49-F238E27FC236}">
                <a16:creationId xmlns:a16="http://schemas.microsoft.com/office/drawing/2014/main" id="{361E50C8-9367-6BF7-63A2-93B69D1A7DB4}"/>
              </a:ext>
            </a:extLst>
          </p:cNvPr>
          <p:cNvGraphicFramePr>
            <a:graphicFrameLocks/>
          </p:cNvGraphicFramePr>
          <p:nvPr>
            <p:extLst>
              <p:ext uri="{D42A27DB-BD31-4B8C-83A1-F6EECF244321}">
                <p14:modId xmlns:p14="http://schemas.microsoft.com/office/powerpoint/2010/main" val="916799173"/>
              </p:ext>
            </p:extLst>
          </p:nvPr>
        </p:nvGraphicFramePr>
        <p:xfrm>
          <a:off x="3725679" y="1830236"/>
          <a:ext cx="8014500" cy="4322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2321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6367" y="1722504"/>
            <a:ext cx="3036730" cy="5135496"/>
          </a:xfrm>
        </p:spPr>
        <p:txBody>
          <a:bodyPr>
            <a:noAutofit/>
          </a:bodyPr>
          <a:lstStyle/>
          <a:p>
            <a:pPr marL="0" indent="0">
              <a:lnSpc>
                <a:spcPct val="100000"/>
              </a:lnSpc>
              <a:buNone/>
            </a:pPr>
            <a:r>
              <a:rPr lang="is-IS" sz="1300"/>
              <a:t>Rekstrargjöld</a:t>
            </a:r>
          </a:p>
          <a:p>
            <a:pPr>
              <a:lnSpc>
                <a:spcPct val="100000"/>
              </a:lnSpc>
            </a:pPr>
            <a:r>
              <a:rPr lang="is-IS" sz="1300"/>
              <a:t>Áætluð rekstrargjöld samtals í útkomuspá 2023 nema 11.344 m.kr. og hækka því um 695 m.kr. frá árinu 2022 eða um 6,5%.</a:t>
            </a:r>
          </a:p>
          <a:p>
            <a:pPr>
              <a:lnSpc>
                <a:spcPct val="100000"/>
              </a:lnSpc>
            </a:pPr>
            <a:r>
              <a:rPr lang="is-IS" sz="1300"/>
              <a:t>Rekstrargjöld samtals á árinu 2024 munu nema 11.896 m.kr. en það er hækkun frá útkomuspá 2023 sem nemur um 552 m.kr. eða um 4,9%.</a:t>
            </a:r>
          </a:p>
          <a:p>
            <a:pPr>
              <a:lnSpc>
                <a:spcPct val="100000"/>
              </a:lnSpc>
            </a:pPr>
            <a:r>
              <a:rPr lang="is-IS" sz="1300"/>
              <a:t>Launagjöld eru áætluð að hækki um  592 m.kr. En annar rekstrarkostnaður hækkar um 68 m.kr.  Á móti er gert ráð fyrir því að lífeyrisskuldbinding lækki um 147 m.kr.</a:t>
            </a:r>
          </a:p>
          <a:p>
            <a:pPr>
              <a:lnSpc>
                <a:spcPct val="100000"/>
              </a:lnSpc>
            </a:pPr>
            <a:r>
              <a:rPr lang="is-IS" sz="1300"/>
              <a:t>Áætluð lífeyrisskuldbinding á árinu 2024 nemur 455 m.kr. en það er 32% lækkun frá útkomuspá 2023 (147 m.kr.).</a:t>
            </a:r>
          </a:p>
          <a:p>
            <a:pPr>
              <a:lnSpc>
                <a:spcPct val="100000"/>
              </a:lnSpc>
            </a:pPr>
            <a:r>
              <a:rPr lang="is-IS" sz="1300"/>
              <a:t>Aukning heildarrekstrargjalda á tímabilinu 2024 til 2026 er á bilinu 4% til 6,9% en að meðaltali 5,1% á tímabilinu.</a:t>
            </a:r>
          </a:p>
        </p:txBody>
      </p:sp>
      <p:sp>
        <p:nvSpPr>
          <p:cNvPr id="7" name="Google Shape;128;p26">
            <a:extLst>
              <a:ext uri="{FF2B5EF4-FFF2-40B4-BE49-F238E27FC236}">
                <a16:creationId xmlns:a16="http://schemas.microsoft.com/office/drawing/2014/main" id="{1B162B01-279B-4B89-92B7-FB3250852922}"/>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5" name="Slide Number Placeholder 4">
            <a:extLst>
              <a:ext uri="{FF2B5EF4-FFF2-40B4-BE49-F238E27FC236}">
                <a16:creationId xmlns:a16="http://schemas.microsoft.com/office/drawing/2014/main" id="{4F66FFAA-A4E8-D9AD-32B1-4FECE7979668}"/>
              </a:ext>
            </a:extLst>
          </p:cNvPr>
          <p:cNvSpPr>
            <a:spLocks noGrp="1"/>
          </p:cNvSpPr>
          <p:nvPr>
            <p:ph type="sldNum" sz="quarter" idx="12"/>
          </p:nvPr>
        </p:nvSpPr>
        <p:spPr/>
        <p:txBody>
          <a:bodyPr/>
          <a:lstStyle/>
          <a:p>
            <a:fld id="{A434449E-F836-40EF-941A-5B23304791D7}" type="slidenum">
              <a:rPr lang="is-IS" smtClean="0"/>
              <a:t>24</a:t>
            </a:fld>
            <a:endParaRPr lang="is-IS"/>
          </a:p>
        </p:txBody>
      </p:sp>
      <p:graphicFrame>
        <p:nvGraphicFramePr>
          <p:cNvPr id="4" name="Chart 3">
            <a:extLst>
              <a:ext uri="{FF2B5EF4-FFF2-40B4-BE49-F238E27FC236}">
                <a16:creationId xmlns:a16="http://schemas.microsoft.com/office/drawing/2014/main" id="{E8D9CF4E-D639-3EDA-7928-760D07215B9C}"/>
              </a:ext>
            </a:extLst>
          </p:cNvPr>
          <p:cNvGraphicFramePr>
            <a:graphicFrameLocks/>
          </p:cNvGraphicFramePr>
          <p:nvPr>
            <p:extLst>
              <p:ext uri="{D42A27DB-BD31-4B8C-83A1-F6EECF244321}">
                <p14:modId xmlns:p14="http://schemas.microsoft.com/office/powerpoint/2010/main" val="3289061457"/>
              </p:ext>
            </p:extLst>
          </p:nvPr>
        </p:nvGraphicFramePr>
        <p:xfrm>
          <a:off x="4088524" y="1830236"/>
          <a:ext cx="7046955" cy="46222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4697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4093" y="1722504"/>
            <a:ext cx="3195021" cy="4506174"/>
          </a:xfrm>
        </p:spPr>
        <p:txBody>
          <a:bodyPr>
            <a:normAutofit fontScale="70000" lnSpcReduction="20000"/>
          </a:bodyPr>
          <a:lstStyle/>
          <a:p>
            <a:pPr marL="0" indent="0">
              <a:lnSpc>
                <a:spcPct val="100000"/>
              </a:lnSpc>
              <a:buNone/>
            </a:pPr>
            <a:r>
              <a:rPr lang="is-IS" sz="1900"/>
              <a:t>Rekstrargjöld</a:t>
            </a:r>
          </a:p>
          <a:p>
            <a:pPr>
              <a:lnSpc>
                <a:spcPct val="100000"/>
              </a:lnSpc>
            </a:pPr>
            <a:r>
              <a:rPr lang="is-IS" sz="1900"/>
              <a:t>Fjárhagsáætlun 2023 gerir ráð fyrir því að launagjöld verði áfram stærsti kostnaðarliðurinn og verði að meðaltali 65,5% á spátímabilinu.</a:t>
            </a:r>
          </a:p>
          <a:p>
            <a:pPr>
              <a:lnSpc>
                <a:spcPct val="100000"/>
              </a:lnSpc>
            </a:pPr>
            <a:r>
              <a:rPr lang="is-IS" sz="1900"/>
              <a:t>Launagjöld eru áætluð 66,9% í áætlun 2024 og eru að hækka um 1,9% stig frá útkomuspá 2023.</a:t>
            </a:r>
          </a:p>
          <a:p>
            <a:pPr>
              <a:lnSpc>
                <a:spcPct val="100000"/>
              </a:lnSpc>
            </a:pPr>
            <a:r>
              <a:rPr lang="is-IS" sz="1900"/>
              <a:t>Annar rekstrarkostnaður hækkar um 68 m.kr. frá útkomuspá 2023 en lækkar um 0,6% stig í áætlun fyrir árið 2024.</a:t>
            </a:r>
          </a:p>
          <a:p>
            <a:pPr>
              <a:lnSpc>
                <a:spcPct val="100000"/>
              </a:lnSpc>
            </a:pPr>
            <a:r>
              <a:rPr lang="is-IS" sz="1900"/>
              <a:t>Lífeyrisskuldbindingin lækkar um 147 m.kr. milli ára þ.e. frá 2023 til 2024 og verður 3,8% af heildar- rekstrarkostnaði á árinu 2024.</a:t>
            </a:r>
          </a:p>
          <a:p>
            <a:pPr>
              <a:lnSpc>
                <a:spcPct val="100000"/>
              </a:lnSpc>
            </a:pPr>
            <a:r>
              <a:rPr lang="is-IS" sz="1900"/>
              <a:t>Fjárhagsáætlun 2024 gerir ráð fyrir að lífeyrisskuldbindingin verði 3,8 % og  að hún lækki frá rauntölum ársins 2022 þar sem hún nam 4,7% af heildarrekstrargjöldum. Fjárhagsáætlun tímabilsins gerir ráð fyrir að lífeyrisskuldbindingin verði 3,1 % á árinu 2027.</a:t>
            </a:r>
          </a:p>
          <a:p>
            <a:pPr lvl="1">
              <a:lnSpc>
                <a:spcPct val="100000"/>
              </a:lnSpc>
            </a:pPr>
            <a:endParaRPr lang="is-IS" sz="1000"/>
          </a:p>
          <a:p>
            <a:pPr lvl="1">
              <a:lnSpc>
                <a:spcPct val="100000"/>
              </a:lnSpc>
            </a:pPr>
            <a:endParaRPr lang="is-IS" sz="1000"/>
          </a:p>
        </p:txBody>
      </p:sp>
      <p:sp>
        <p:nvSpPr>
          <p:cNvPr id="7" name="Google Shape;128;p26">
            <a:extLst>
              <a:ext uri="{FF2B5EF4-FFF2-40B4-BE49-F238E27FC236}">
                <a16:creationId xmlns:a16="http://schemas.microsoft.com/office/drawing/2014/main" id="{701D72FD-7519-4F1B-B5F8-5952D7215797}"/>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5" name="Slide Number Placeholder 4">
            <a:extLst>
              <a:ext uri="{FF2B5EF4-FFF2-40B4-BE49-F238E27FC236}">
                <a16:creationId xmlns:a16="http://schemas.microsoft.com/office/drawing/2014/main" id="{817C5D6B-8E4A-05E6-9E44-C39502D4DC77}"/>
              </a:ext>
            </a:extLst>
          </p:cNvPr>
          <p:cNvSpPr>
            <a:spLocks noGrp="1"/>
          </p:cNvSpPr>
          <p:nvPr>
            <p:ph type="sldNum" sz="quarter" idx="12"/>
          </p:nvPr>
        </p:nvSpPr>
        <p:spPr/>
        <p:txBody>
          <a:bodyPr/>
          <a:lstStyle/>
          <a:p>
            <a:fld id="{A434449E-F836-40EF-941A-5B23304791D7}" type="slidenum">
              <a:rPr lang="is-IS" smtClean="0"/>
              <a:t>25</a:t>
            </a:fld>
            <a:endParaRPr lang="is-IS"/>
          </a:p>
        </p:txBody>
      </p:sp>
      <p:graphicFrame>
        <p:nvGraphicFramePr>
          <p:cNvPr id="4" name="Chart 3">
            <a:extLst>
              <a:ext uri="{FF2B5EF4-FFF2-40B4-BE49-F238E27FC236}">
                <a16:creationId xmlns:a16="http://schemas.microsoft.com/office/drawing/2014/main" id="{203FB943-0B04-D1B4-0C04-10A1DC473143}"/>
              </a:ext>
            </a:extLst>
          </p:cNvPr>
          <p:cNvGraphicFramePr>
            <a:graphicFrameLocks/>
          </p:cNvGraphicFramePr>
          <p:nvPr>
            <p:extLst>
              <p:ext uri="{D42A27DB-BD31-4B8C-83A1-F6EECF244321}">
                <p14:modId xmlns:p14="http://schemas.microsoft.com/office/powerpoint/2010/main" val="2586827861"/>
              </p:ext>
            </p:extLst>
          </p:nvPr>
        </p:nvGraphicFramePr>
        <p:xfrm>
          <a:off x="4519448" y="1722504"/>
          <a:ext cx="6661933" cy="45061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6107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3186" y="1722504"/>
            <a:ext cx="3017734" cy="4351338"/>
          </a:xfrm>
        </p:spPr>
        <p:txBody>
          <a:bodyPr>
            <a:normAutofit fontScale="92500" lnSpcReduction="10000"/>
          </a:bodyPr>
          <a:lstStyle/>
          <a:p>
            <a:pPr marL="0" indent="0">
              <a:lnSpc>
                <a:spcPct val="100000"/>
              </a:lnSpc>
              <a:buNone/>
            </a:pPr>
            <a:r>
              <a:rPr lang="is-IS" sz="1400"/>
              <a:t>Rekstrarniðurstaða</a:t>
            </a:r>
          </a:p>
          <a:p>
            <a:pPr>
              <a:lnSpc>
                <a:spcPct val="100000"/>
              </a:lnSpc>
            </a:pPr>
            <a:r>
              <a:rPr lang="is-IS" sz="1400"/>
              <a:t>Rekstrarafkoma fyrir fjármagnsliði er áætluð jákvæð um 97,5 m.kr. á árinu 2024 og rekstrarafkoma er áætluð jákvæð sem nemur 102,3 m.kr.</a:t>
            </a:r>
          </a:p>
          <a:p>
            <a:pPr>
              <a:lnSpc>
                <a:spcPct val="100000"/>
              </a:lnSpc>
            </a:pPr>
            <a:r>
              <a:rPr lang="is-IS" sz="1400"/>
              <a:t>Gert er ráð fyrir því að heildarrekstrartekjur aukist um 2.053 m.kr. á spátímabilinu (2024-2027) en heildarrekstrargjöld munu aukast um 1.836 m.kr. á sama tímabili.</a:t>
            </a:r>
          </a:p>
          <a:p>
            <a:pPr>
              <a:lnSpc>
                <a:spcPct val="100000"/>
              </a:lnSpc>
            </a:pPr>
            <a:r>
              <a:rPr lang="is-IS" sz="1400"/>
              <a:t>Áætlað er að rekstrartekjur samtals munu því aukast um tæpar 217 m.kr. umfram rekstrargjöld á spátímabilinu.</a:t>
            </a:r>
          </a:p>
          <a:p>
            <a:pPr>
              <a:lnSpc>
                <a:spcPct val="100000"/>
              </a:lnSpc>
            </a:pPr>
            <a:r>
              <a:rPr lang="is-IS" sz="1400"/>
              <a:t>EBITDA framlegðin er áætluð 3,94% á árinu 2024.</a:t>
            </a:r>
          </a:p>
          <a:p>
            <a:pPr>
              <a:lnSpc>
                <a:spcPct val="100000"/>
              </a:lnSpc>
            </a:pPr>
            <a:r>
              <a:rPr lang="is-IS" sz="1400"/>
              <a:t>Gert er ráð fyrir því að EBITDA framlegðin verði á bilinu 2,3% til      5,06% á spátímabilinu og nemi 4,91% í árslok 2027.</a:t>
            </a:r>
          </a:p>
          <a:p>
            <a:pPr>
              <a:lnSpc>
                <a:spcPct val="100000"/>
              </a:lnSpc>
            </a:pPr>
            <a:endParaRPr lang="is-IS" sz="1400"/>
          </a:p>
          <a:p>
            <a:pPr>
              <a:lnSpc>
                <a:spcPct val="100000"/>
              </a:lnSpc>
            </a:pPr>
            <a:endParaRPr lang="is-IS" sz="1400"/>
          </a:p>
          <a:p>
            <a:pPr lvl="1">
              <a:lnSpc>
                <a:spcPct val="100000"/>
              </a:lnSpc>
            </a:pPr>
            <a:endParaRPr lang="is-IS" sz="1000"/>
          </a:p>
        </p:txBody>
      </p:sp>
      <p:sp>
        <p:nvSpPr>
          <p:cNvPr id="8" name="Google Shape;128;p26">
            <a:extLst>
              <a:ext uri="{FF2B5EF4-FFF2-40B4-BE49-F238E27FC236}">
                <a16:creationId xmlns:a16="http://schemas.microsoft.com/office/drawing/2014/main" id="{2EFBCFD5-6058-475A-A56D-FEE16C7895C5}"/>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5" name="Slide Number Placeholder 4">
            <a:extLst>
              <a:ext uri="{FF2B5EF4-FFF2-40B4-BE49-F238E27FC236}">
                <a16:creationId xmlns:a16="http://schemas.microsoft.com/office/drawing/2014/main" id="{9F0BAC38-4457-7EED-79A4-9B143B5DDDD8}"/>
              </a:ext>
            </a:extLst>
          </p:cNvPr>
          <p:cNvSpPr>
            <a:spLocks noGrp="1"/>
          </p:cNvSpPr>
          <p:nvPr>
            <p:ph type="sldNum" sz="quarter" idx="12"/>
          </p:nvPr>
        </p:nvSpPr>
        <p:spPr/>
        <p:txBody>
          <a:bodyPr/>
          <a:lstStyle/>
          <a:p>
            <a:fld id="{A434449E-F836-40EF-941A-5B23304791D7}" type="slidenum">
              <a:rPr lang="is-IS" smtClean="0"/>
              <a:t>26</a:t>
            </a:fld>
            <a:endParaRPr lang="is-IS"/>
          </a:p>
        </p:txBody>
      </p:sp>
      <p:graphicFrame>
        <p:nvGraphicFramePr>
          <p:cNvPr id="4" name="Chart 3">
            <a:extLst>
              <a:ext uri="{FF2B5EF4-FFF2-40B4-BE49-F238E27FC236}">
                <a16:creationId xmlns:a16="http://schemas.microsoft.com/office/drawing/2014/main" id="{9F40FE7E-FCE7-4060-A210-0A183801F729}"/>
              </a:ext>
            </a:extLst>
          </p:cNvPr>
          <p:cNvGraphicFramePr>
            <a:graphicFrameLocks/>
          </p:cNvGraphicFramePr>
          <p:nvPr>
            <p:extLst>
              <p:ext uri="{D42A27DB-BD31-4B8C-83A1-F6EECF244321}">
                <p14:modId xmlns:p14="http://schemas.microsoft.com/office/powerpoint/2010/main" val="207750944"/>
              </p:ext>
            </p:extLst>
          </p:nvPr>
        </p:nvGraphicFramePr>
        <p:xfrm>
          <a:off x="4309242" y="2130480"/>
          <a:ext cx="7125258" cy="37027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1996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99247" y="1722504"/>
            <a:ext cx="2572871" cy="4351338"/>
          </a:xfrm>
        </p:spPr>
        <p:txBody>
          <a:bodyPr>
            <a:normAutofit lnSpcReduction="10000"/>
          </a:bodyPr>
          <a:lstStyle/>
          <a:p>
            <a:pPr marL="0" indent="0">
              <a:lnSpc>
                <a:spcPct val="100000"/>
              </a:lnSpc>
              <a:buNone/>
            </a:pPr>
            <a:r>
              <a:rPr lang="is-IS" sz="1300"/>
              <a:t>Rekstrarafkoma</a:t>
            </a:r>
          </a:p>
          <a:p>
            <a:pPr>
              <a:lnSpc>
                <a:spcPct val="100000"/>
              </a:lnSpc>
            </a:pPr>
            <a:r>
              <a:rPr lang="is-IS" sz="1300"/>
              <a:t>Áætluð rekstrarafkoma samstæðu á árinu 2023, skv. útkomuspá, er jákvæð sem nemur 148,5 m.kr.</a:t>
            </a:r>
          </a:p>
          <a:p>
            <a:pPr>
              <a:lnSpc>
                <a:spcPct val="100000"/>
              </a:lnSpc>
            </a:pPr>
            <a:r>
              <a:rPr lang="is-IS" sz="1300"/>
              <a:t>Rekstrarafkoma á árinu 2024 er áætluð jákvæð um 102,3 m.kr. eða 0,85% sem hlutfall af rekstrartekjum og mun því lækka um 46,3 m.kr. milli áranna 2023 og 2024.</a:t>
            </a:r>
          </a:p>
          <a:p>
            <a:pPr>
              <a:lnSpc>
                <a:spcPct val="100000"/>
              </a:lnSpc>
            </a:pPr>
            <a:r>
              <a:rPr lang="is-IS" sz="1300"/>
              <a:t>Fjárhagsáætlun gerir ráð fyrir því að rekstrarafkoma muni hækka á árinu 2025, lækka aftur í áætlun 2026 og hækka aftur árið 2027. </a:t>
            </a:r>
          </a:p>
          <a:p>
            <a:pPr>
              <a:lnSpc>
                <a:spcPct val="100000"/>
              </a:lnSpc>
            </a:pPr>
            <a:r>
              <a:rPr lang="is-IS" sz="1300"/>
              <a:t>Samanlögð rekstrarafkoma spátímabilsins (2024-2027) er jákvæð sem nemur 366 m.kr. </a:t>
            </a:r>
          </a:p>
          <a:p>
            <a:pPr lvl="1">
              <a:lnSpc>
                <a:spcPct val="100000"/>
              </a:lnSpc>
            </a:pPr>
            <a:endParaRPr lang="is-IS" sz="1000"/>
          </a:p>
        </p:txBody>
      </p:sp>
      <p:sp>
        <p:nvSpPr>
          <p:cNvPr id="8" name="Google Shape;128;p26">
            <a:extLst>
              <a:ext uri="{FF2B5EF4-FFF2-40B4-BE49-F238E27FC236}">
                <a16:creationId xmlns:a16="http://schemas.microsoft.com/office/drawing/2014/main" id="{0AF74074-23C1-4472-8029-F33BB87415BE}"/>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5" name="Slide Number Placeholder 4">
            <a:extLst>
              <a:ext uri="{FF2B5EF4-FFF2-40B4-BE49-F238E27FC236}">
                <a16:creationId xmlns:a16="http://schemas.microsoft.com/office/drawing/2014/main" id="{972F5A5B-65DD-57C7-ED68-86BD090E2E55}"/>
              </a:ext>
            </a:extLst>
          </p:cNvPr>
          <p:cNvSpPr>
            <a:spLocks noGrp="1"/>
          </p:cNvSpPr>
          <p:nvPr>
            <p:ph type="sldNum" sz="quarter" idx="12"/>
          </p:nvPr>
        </p:nvSpPr>
        <p:spPr/>
        <p:txBody>
          <a:bodyPr/>
          <a:lstStyle/>
          <a:p>
            <a:fld id="{A434449E-F836-40EF-941A-5B23304791D7}" type="slidenum">
              <a:rPr lang="is-IS" smtClean="0"/>
              <a:t>27</a:t>
            </a:fld>
            <a:endParaRPr lang="is-IS"/>
          </a:p>
        </p:txBody>
      </p:sp>
      <p:graphicFrame>
        <p:nvGraphicFramePr>
          <p:cNvPr id="4" name="Chart 3">
            <a:extLst>
              <a:ext uri="{FF2B5EF4-FFF2-40B4-BE49-F238E27FC236}">
                <a16:creationId xmlns:a16="http://schemas.microsoft.com/office/drawing/2014/main" id="{0CCD7F08-4FAB-4895-B5EC-A68A45B01275}"/>
              </a:ext>
            </a:extLst>
          </p:cNvPr>
          <p:cNvGraphicFramePr>
            <a:graphicFrameLocks/>
          </p:cNvGraphicFramePr>
          <p:nvPr>
            <p:extLst>
              <p:ext uri="{D42A27DB-BD31-4B8C-83A1-F6EECF244321}">
                <p14:modId xmlns:p14="http://schemas.microsoft.com/office/powerpoint/2010/main" val="34392826"/>
              </p:ext>
            </p:extLst>
          </p:nvPr>
        </p:nvGraphicFramePr>
        <p:xfrm>
          <a:off x="3930869" y="1931406"/>
          <a:ext cx="7179913" cy="38597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0084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1821" y="1722503"/>
            <a:ext cx="3853479" cy="4770371"/>
          </a:xfrm>
        </p:spPr>
        <p:txBody>
          <a:bodyPr>
            <a:noAutofit/>
          </a:bodyPr>
          <a:lstStyle/>
          <a:p>
            <a:pPr marL="0" indent="0">
              <a:lnSpc>
                <a:spcPct val="100000"/>
              </a:lnSpc>
              <a:buNone/>
            </a:pPr>
            <a:r>
              <a:rPr lang="is-IS" sz="1300"/>
              <a:t>Rekstrarafkoma</a:t>
            </a:r>
          </a:p>
          <a:p>
            <a:pPr>
              <a:lnSpc>
                <a:spcPct val="100000"/>
              </a:lnSpc>
            </a:pPr>
            <a:r>
              <a:rPr lang="is-IS" sz="1300"/>
              <a:t>Áætluð rekstrarafkoma, að teknu tilliti til óreglulegra liða, nemur 102,3 m.kr. á árinu 2024.</a:t>
            </a:r>
          </a:p>
          <a:p>
            <a:pPr>
              <a:lnSpc>
                <a:spcPct val="100000"/>
              </a:lnSpc>
            </a:pPr>
            <a:r>
              <a:rPr lang="is-IS" sz="1300"/>
              <a:t>Þar af er rekstrarafkoma fyrir fjármagnsliði og óreglulega liði jákvæð að fjárhæð um 97,5 m.kr. og við það dragast fjármagnsgjöld, umfram fjármagnstekjur, að fjárhæð 35,3 m.kr. </a:t>
            </a:r>
          </a:p>
          <a:p>
            <a:pPr>
              <a:lnSpc>
                <a:spcPct val="100000"/>
              </a:lnSpc>
            </a:pPr>
            <a:r>
              <a:rPr lang="is-IS" sz="1300"/>
              <a:t>Í óreglulegum liðum bætast við eignatekjur vegna þéttingu byggingareita að fjárhæð 40 m.kr. </a:t>
            </a:r>
          </a:p>
          <a:p>
            <a:pPr>
              <a:lnSpc>
                <a:spcPct val="100000"/>
              </a:lnSpc>
            </a:pPr>
            <a:r>
              <a:rPr lang="is-IS" sz="1300"/>
              <a:t>Rekstrarafkoma, fyrir óreglulega liði, á árunum 2017 til 2022 er að meðaltali 361 m.kr.</a:t>
            </a:r>
          </a:p>
          <a:p>
            <a:pPr>
              <a:lnSpc>
                <a:spcPct val="100000"/>
              </a:lnSpc>
            </a:pPr>
            <a:r>
              <a:rPr lang="is-IS" sz="1300"/>
              <a:t>Á árinu 2022 var rekstrarafkoma, fyrir óreglulega liði, neikvæð um 198 m.kr. við þá fjárhæð bættust 96 m.kr. sem var tilkominn vegna eignatekna.</a:t>
            </a:r>
          </a:p>
          <a:p>
            <a:pPr>
              <a:lnSpc>
                <a:spcPct val="100000"/>
              </a:lnSpc>
            </a:pPr>
            <a:r>
              <a:rPr lang="is-IS" sz="1300"/>
              <a:t>Rekstrarniðurstaða á árinu 2017 var lituð af gjaldfærslu á uppgjöri á lífeyrisskuldbindingu (-476,5 m.kr.).</a:t>
            </a:r>
          </a:p>
        </p:txBody>
      </p:sp>
      <p:sp>
        <p:nvSpPr>
          <p:cNvPr id="9" name="Google Shape;128;p26">
            <a:extLst>
              <a:ext uri="{FF2B5EF4-FFF2-40B4-BE49-F238E27FC236}">
                <a16:creationId xmlns:a16="http://schemas.microsoft.com/office/drawing/2014/main" id="{1F571F96-4186-4B00-8FC7-791CE3F67D3C}"/>
              </a:ext>
            </a:extLst>
          </p:cNvPr>
          <p:cNvSpPr/>
          <p:nvPr/>
        </p:nvSpPr>
        <p:spPr>
          <a:xfrm>
            <a:off x="671116" y="36512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5" name="Slide Number Placeholder 4">
            <a:extLst>
              <a:ext uri="{FF2B5EF4-FFF2-40B4-BE49-F238E27FC236}">
                <a16:creationId xmlns:a16="http://schemas.microsoft.com/office/drawing/2014/main" id="{697A219F-D2C9-58D0-194B-83675D94B43D}"/>
              </a:ext>
            </a:extLst>
          </p:cNvPr>
          <p:cNvSpPr>
            <a:spLocks noGrp="1"/>
          </p:cNvSpPr>
          <p:nvPr>
            <p:ph type="sldNum" sz="quarter" idx="12"/>
          </p:nvPr>
        </p:nvSpPr>
        <p:spPr/>
        <p:txBody>
          <a:bodyPr/>
          <a:lstStyle/>
          <a:p>
            <a:fld id="{A434449E-F836-40EF-941A-5B23304791D7}" type="slidenum">
              <a:rPr lang="is-IS" smtClean="0"/>
              <a:t>28</a:t>
            </a:fld>
            <a:endParaRPr lang="is-IS"/>
          </a:p>
        </p:txBody>
      </p:sp>
      <p:graphicFrame>
        <p:nvGraphicFramePr>
          <p:cNvPr id="4" name="Chart 3">
            <a:extLst>
              <a:ext uri="{FF2B5EF4-FFF2-40B4-BE49-F238E27FC236}">
                <a16:creationId xmlns:a16="http://schemas.microsoft.com/office/drawing/2014/main" id="{697C7C9E-0ED8-EF9A-B138-0BE52EF794D7}"/>
              </a:ext>
            </a:extLst>
          </p:cNvPr>
          <p:cNvGraphicFramePr>
            <a:graphicFrameLocks/>
          </p:cNvGraphicFramePr>
          <p:nvPr>
            <p:extLst>
              <p:ext uri="{D42A27DB-BD31-4B8C-83A1-F6EECF244321}">
                <p14:modId xmlns:p14="http://schemas.microsoft.com/office/powerpoint/2010/main" val="2521297587"/>
              </p:ext>
            </p:extLst>
          </p:nvPr>
        </p:nvGraphicFramePr>
        <p:xfrm>
          <a:off x="4897821" y="2204331"/>
          <a:ext cx="6581447" cy="3797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143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2428" y="1722504"/>
            <a:ext cx="2825914" cy="4351338"/>
          </a:xfrm>
        </p:spPr>
        <p:txBody>
          <a:bodyPr>
            <a:normAutofit fontScale="77500" lnSpcReduction="20000"/>
          </a:bodyPr>
          <a:lstStyle/>
          <a:p>
            <a:pPr marL="0" indent="0">
              <a:lnSpc>
                <a:spcPct val="100000"/>
              </a:lnSpc>
              <a:buNone/>
            </a:pPr>
            <a:r>
              <a:rPr lang="is-IS" sz="1500"/>
              <a:t>Efnahagsreikningur</a:t>
            </a:r>
          </a:p>
          <a:p>
            <a:pPr>
              <a:lnSpc>
                <a:spcPct val="100000"/>
              </a:lnSpc>
            </a:pPr>
            <a:r>
              <a:rPr lang="is-IS" sz="1500"/>
              <a:t>Heildareignir samstæðu í árslok 2023, skv. útkomuspá, munu nema 21.132 m.kr.</a:t>
            </a:r>
          </a:p>
          <a:p>
            <a:pPr>
              <a:lnSpc>
                <a:spcPct val="100000"/>
              </a:lnSpc>
            </a:pPr>
            <a:r>
              <a:rPr lang="is-IS" sz="1500"/>
              <a:t>Skuldir og skuldbindingar eru áætlaðar 10.171 m.kr. og eigið fé er áætlað 10.961 m.kr.</a:t>
            </a:r>
          </a:p>
          <a:p>
            <a:pPr>
              <a:lnSpc>
                <a:spcPct val="100000"/>
              </a:lnSpc>
            </a:pPr>
            <a:r>
              <a:rPr lang="is-IS" sz="1500"/>
              <a:t>Eiginfjárhlutfall er áætlað 52% í árslok 2023 og gerir fjárhagsáætlun ráð fyrir því að eiginfjárhlutfall muni lækka á spátímabilinu og muni enda í 45% í árslok 2027.</a:t>
            </a:r>
          </a:p>
          <a:p>
            <a:pPr>
              <a:lnSpc>
                <a:spcPct val="100000"/>
              </a:lnSpc>
            </a:pPr>
            <a:r>
              <a:rPr lang="is-IS" sz="1500"/>
              <a:t>Fjárhagsáætlun gerir jafnframt ráð fyrir því að fastafjármunir munu aukast um 2.449 m.kr. á spátímabilinu en að handbært fé muni lækka um 106 m.kr.</a:t>
            </a:r>
          </a:p>
          <a:p>
            <a:pPr>
              <a:lnSpc>
                <a:spcPct val="100000"/>
              </a:lnSpc>
            </a:pPr>
            <a:r>
              <a:rPr lang="is-IS" sz="1500"/>
              <a:t>Fjárhagsáætlunin gerir ráð fyrir hækkun skulda og munu skuldir við lánastofnanir hækka um 3.745 m.kr. á árinu 2024 frá árinu á undan og heildarskuldir og skuldbindingar hækka um 2.300 m.kr. á spátímabilinu.</a:t>
            </a:r>
          </a:p>
          <a:p>
            <a:pPr>
              <a:lnSpc>
                <a:spcPct val="100000"/>
              </a:lnSpc>
            </a:pPr>
            <a:endParaRPr lang="is-IS" sz="1500"/>
          </a:p>
          <a:p>
            <a:pPr lvl="1">
              <a:lnSpc>
                <a:spcPct val="100000"/>
              </a:lnSpc>
            </a:pPr>
            <a:endParaRPr lang="is-IS" sz="1000"/>
          </a:p>
        </p:txBody>
      </p:sp>
      <p:sp>
        <p:nvSpPr>
          <p:cNvPr id="7" name="Google Shape;128;p26">
            <a:extLst>
              <a:ext uri="{FF2B5EF4-FFF2-40B4-BE49-F238E27FC236}">
                <a16:creationId xmlns:a16="http://schemas.microsoft.com/office/drawing/2014/main" id="{7789C4C5-C9B1-45B5-B7F5-AF43B8111833}"/>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5" name="Slide Number Placeholder 4">
            <a:extLst>
              <a:ext uri="{FF2B5EF4-FFF2-40B4-BE49-F238E27FC236}">
                <a16:creationId xmlns:a16="http://schemas.microsoft.com/office/drawing/2014/main" id="{D6DD6D6C-6352-156E-3022-447C6A545419}"/>
              </a:ext>
            </a:extLst>
          </p:cNvPr>
          <p:cNvSpPr>
            <a:spLocks noGrp="1"/>
          </p:cNvSpPr>
          <p:nvPr>
            <p:ph type="sldNum" sz="quarter" idx="12"/>
          </p:nvPr>
        </p:nvSpPr>
        <p:spPr/>
        <p:txBody>
          <a:bodyPr/>
          <a:lstStyle/>
          <a:p>
            <a:fld id="{A434449E-F836-40EF-941A-5B23304791D7}" type="slidenum">
              <a:rPr lang="is-IS" smtClean="0"/>
              <a:t>29</a:t>
            </a:fld>
            <a:endParaRPr lang="is-IS"/>
          </a:p>
        </p:txBody>
      </p:sp>
      <p:graphicFrame>
        <p:nvGraphicFramePr>
          <p:cNvPr id="6" name="Chart 5">
            <a:extLst>
              <a:ext uri="{FF2B5EF4-FFF2-40B4-BE49-F238E27FC236}">
                <a16:creationId xmlns:a16="http://schemas.microsoft.com/office/drawing/2014/main" id="{3F059C5E-5258-4405-832B-91DDBEA61AC7}"/>
              </a:ext>
            </a:extLst>
          </p:cNvPr>
          <p:cNvGraphicFramePr>
            <a:graphicFrameLocks/>
          </p:cNvGraphicFramePr>
          <p:nvPr>
            <p:extLst>
              <p:ext uri="{D42A27DB-BD31-4B8C-83A1-F6EECF244321}">
                <p14:modId xmlns:p14="http://schemas.microsoft.com/office/powerpoint/2010/main" val="3402989622"/>
              </p:ext>
            </p:extLst>
          </p:nvPr>
        </p:nvGraphicFramePr>
        <p:xfrm>
          <a:off x="4004442" y="1939274"/>
          <a:ext cx="7694541" cy="37783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54544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4D548B-01C8-C239-A23C-31D32E6255D7}"/>
              </a:ext>
            </a:extLst>
          </p:cNvPr>
          <p:cNvSpPr>
            <a:spLocks noGrp="1"/>
          </p:cNvSpPr>
          <p:nvPr>
            <p:ph idx="1"/>
          </p:nvPr>
        </p:nvSpPr>
        <p:spPr/>
        <p:txBody>
          <a:bodyPr vert="horz" lIns="91440" tIns="45720" rIns="91440" bIns="45720" rtlCol="0" anchor="t">
            <a:normAutofit fontScale="92500" lnSpcReduction="20000"/>
          </a:bodyPr>
          <a:lstStyle/>
          <a:p>
            <a:r>
              <a:rPr lang="en-GB" err="1">
                <a:cs typeface="Calibri"/>
              </a:rPr>
              <a:t>Grunnur</a:t>
            </a:r>
            <a:r>
              <a:rPr lang="en-GB">
                <a:cs typeface="Calibri"/>
              </a:rPr>
              <a:t> </a:t>
            </a:r>
            <a:r>
              <a:rPr lang="en-GB" err="1">
                <a:cs typeface="Calibri"/>
              </a:rPr>
              <a:t>fjárhagsáætlunar</a:t>
            </a:r>
            <a:r>
              <a:rPr lang="en-GB">
                <a:cs typeface="Calibri"/>
              </a:rPr>
              <a:t> 2024 er </a:t>
            </a:r>
            <a:r>
              <a:rPr lang="en-GB" err="1">
                <a:cs typeface="Calibri"/>
              </a:rPr>
              <a:t>varfærni</a:t>
            </a:r>
            <a:r>
              <a:rPr lang="en-GB">
                <a:cs typeface="Calibri"/>
              </a:rPr>
              <a:t>  </a:t>
            </a:r>
          </a:p>
          <a:p>
            <a:r>
              <a:rPr lang="en-GB" err="1">
                <a:cs typeface="Calibri"/>
              </a:rPr>
              <a:t>Blikur</a:t>
            </a:r>
            <a:r>
              <a:rPr lang="en-GB">
                <a:cs typeface="Calibri"/>
              </a:rPr>
              <a:t> á </a:t>
            </a:r>
            <a:r>
              <a:rPr lang="en-GB" err="1">
                <a:cs typeface="Calibri"/>
              </a:rPr>
              <a:t>lofti</a:t>
            </a:r>
            <a:r>
              <a:rPr lang="en-GB">
                <a:cs typeface="Calibri"/>
              </a:rPr>
              <a:t> – </a:t>
            </a:r>
            <a:r>
              <a:rPr lang="en-GB" err="1">
                <a:cs typeface="Calibri"/>
              </a:rPr>
              <a:t>en</a:t>
            </a:r>
            <a:r>
              <a:rPr lang="en-GB">
                <a:cs typeface="Calibri"/>
              </a:rPr>
              <a:t> </a:t>
            </a:r>
            <a:r>
              <a:rPr lang="en-GB" err="1">
                <a:cs typeface="Calibri"/>
              </a:rPr>
              <a:t>staðið</a:t>
            </a:r>
            <a:r>
              <a:rPr lang="en-GB">
                <a:cs typeface="Calibri"/>
              </a:rPr>
              <a:t> </a:t>
            </a:r>
            <a:r>
              <a:rPr lang="en-GB" err="1">
                <a:cs typeface="Calibri"/>
              </a:rPr>
              <a:t>við</a:t>
            </a:r>
            <a:r>
              <a:rPr lang="en-GB">
                <a:cs typeface="Calibri"/>
              </a:rPr>
              <a:t> </a:t>
            </a:r>
            <a:r>
              <a:rPr lang="en-GB" err="1">
                <a:cs typeface="Calibri"/>
              </a:rPr>
              <a:t>meiriháttar</a:t>
            </a:r>
            <a:r>
              <a:rPr lang="en-GB">
                <a:cs typeface="Calibri"/>
              </a:rPr>
              <a:t> </a:t>
            </a:r>
            <a:r>
              <a:rPr lang="en-GB" err="1">
                <a:cs typeface="Calibri"/>
              </a:rPr>
              <a:t>endurbætur</a:t>
            </a:r>
            <a:r>
              <a:rPr lang="en-GB">
                <a:cs typeface="Calibri"/>
              </a:rPr>
              <a:t> </a:t>
            </a:r>
            <a:r>
              <a:rPr lang="en-GB" err="1">
                <a:cs typeface="Calibri"/>
              </a:rPr>
              <a:t>skóla</a:t>
            </a:r>
            <a:r>
              <a:rPr lang="en-GB">
                <a:cs typeface="Calibri"/>
              </a:rPr>
              <a:t> </a:t>
            </a:r>
            <a:r>
              <a:rPr lang="en-GB" err="1">
                <a:cs typeface="Calibri"/>
              </a:rPr>
              <a:t>og</a:t>
            </a:r>
            <a:r>
              <a:rPr lang="en-GB">
                <a:cs typeface="Calibri"/>
              </a:rPr>
              <a:t> </a:t>
            </a:r>
            <a:r>
              <a:rPr lang="en-GB" err="1">
                <a:cs typeface="Calibri"/>
              </a:rPr>
              <a:t>helstu</a:t>
            </a:r>
            <a:r>
              <a:rPr lang="en-GB">
                <a:cs typeface="Calibri"/>
              </a:rPr>
              <a:t> </a:t>
            </a:r>
            <a:r>
              <a:rPr lang="en-GB" err="1">
                <a:cs typeface="Calibri"/>
              </a:rPr>
              <a:t>innviða</a:t>
            </a:r>
            <a:r>
              <a:rPr lang="en-GB">
                <a:cs typeface="Calibri"/>
              </a:rPr>
              <a:t> </a:t>
            </a:r>
            <a:r>
              <a:rPr lang="en-GB" err="1">
                <a:cs typeface="Calibri"/>
              </a:rPr>
              <a:t>Akraneskaupstaðar</a:t>
            </a:r>
            <a:r>
              <a:rPr lang="en-GB">
                <a:cs typeface="Calibri"/>
              </a:rPr>
              <a:t> </a:t>
            </a:r>
            <a:endParaRPr lang="en-US">
              <a:cs typeface="Calibri"/>
            </a:endParaRPr>
          </a:p>
          <a:p>
            <a:r>
              <a:rPr lang="en-GB" err="1">
                <a:cs typeface="Calibri"/>
              </a:rPr>
              <a:t>Ársreikningur</a:t>
            </a:r>
            <a:r>
              <a:rPr lang="en-GB">
                <a:cs typeface="Calibri"/>
              </a:rPr>
              <a:t> </a:t>
            </a:r>
            <a:r>
              <a:rPr lang="en-GB" err="1">
                <a:cs typeface="Calibri"/>
              </a:rPr>
              <a:t>Akraneskaupstaðar</a:t>
            </a:r>
            <a:r>
              <a:rPr lang="en-GB">
                <a:cs typeface="Calibri"/>
              </a:rPr>
              <a:t> 2022 var </a:t>
            </a:r>
            <a:r>
              <a:rPr lang="en-GB" err="1">
                <a:cs typeface="Calibri"/>
              </a:rPr>
              <a:t>gerður</a:t>
            </a:r>
            <a:r>
              <a:rPr lang="en-GB">
                <a:cs typeface="Calibri"/>
              </a:rPr>
              <a:t> </a:t>
            </a:r>
            <a:r>
              <a:rPr lang="en-GB" err="1">
                <a:cs typeface="Calibri"/>
              </a:rPr>
              <a:t>upp</a:t>
            </a:r>
            <a:r>
              <a:rPr lang="en-GB">
                <a:cs typeface="Calibri"/>
              </a:rPr>
              <a:t> </a:t>
            </a:r>
            <a:r>
              <a:rPr lang="en-GB" err="1">
                <a:cs typeface="Calibri"/>
              </a:rPr>
              <a:t>með</a:t>
            </a:r>
            <a:r>
              <a:rPr lang="en-GB">
                <a:cs typeface="Calibri"/>
              </a:rPr>
              <a:t> </a:t>
            </a:r>
            <a:r>
              <a:rPr lang="en-GB" err="1">
                <a:cs typeface="Calibri"/>
              </a:rPr>
              <a:t>tapi</a:t>
            </a:r>
            <a:r>
              <a:rPr lang="en-GB">
                <a:cs typeface="Calibri"/>
              </a:rPr>
              <a:t> - í </a:t>
            </a:r>
            <a:r>
              <a:rPr lang="en-GB" err="1">
                <a:cs typeface="Calibri"/>
              </a:rPr>
              <a:t>fyrsta</a:t>
            </a:r>
            <a:r>
              <a:rPr lang="en-GB">
                <a:cs typeface="Calibri"/>
              </a:rPr>
              <a:t> </a:t>
            </a:r>
            <a:r>
              <a:rPr lang="en-GB" err="1">
                <a:cs typeface="Calibri"/>
              </a:rPr>
              <a:t>sinn</a:t>
            </a:r>
            <a:r>
              <a:rPr lang="en-GB">
                <a:cs typeface="Calibri"/>
              </a:rPr>
              <a:t> í </a:t>
            </a:r>
            <a:r>
              <a:rPr lang="en-GB" err="1">
                <a:cs typeface="Calibri"/>
              </a:rPr>
              <a:t>mörg</a:t>
            </a:r>
            <a:r>
              <a:rPr lang="en-GB">
                <a:cs typeface="Calibri"/>
              </a:rPr>
              <a:t> </a:t>
            </a:r>
            <a:r>
              <a:rPr lang="en-GB" err="1">
                <a:cs typeface="Calibri"/>
              </a:rPr>
              <a:t>ár</a:t>
            </a:r>
            <a:r>
              <a:rPr lang="en-GB">
                <a:cs typeface="Calibri"/>
              </a:rPr>
              <a:t> - 102 </a:t>
            </a:r>
            <a:r>
              <a:rPr lang="en-GB" err="1">
                <a:cs typeface="Calibri"/>
              </a:rPr>
              <a:t>milljónir</a:t>
            </a:r>
            <a:endParaRPr lang="en-GB">
              <a:cs typeface="Calibri"/>
            </a:endParaRPr>
          </a:p>
          <a:p>
            <a:r>
              <a:rPr lang="en-GB" err="1">
                <a:cs typeface="Calibri"/>
              </a:rPr>
              <a:t>Verðlag</a:t>
            </a:r>
            <a:r>
              <a:rPr lang="en-GB">
                <a:cs typeface="Calibri"/>
              </a:rPr>
              <a:t> </a:t>
            </a:r>
            <a:r>
              <a:rPr lang="en-GB" err="1">
                <a:cs typeface="Calibri"/>
              </a:rPr>
              <a:t>hefur</a:t>
            </a:r>
            <a:r>
              <a:rPr lang="en-GB">
                <a:cs typeface="Calibri"/>
              </a:rPr>
              <a:t> </a:t>
            </a:r>
            <a:r>
              <a:rPr lang="en-GB" err="1">
                <a:cs typeface="Calibri"/>
              </a:rPr>
              <a:t>hækkað</a:t>
            </a:r>
            <a:r>
              <a:rPr lang="en-GB">
                <a:cs typeface="Calibri"/>
              </a:rPr>
              <a:t> </a:t>
            </a:r>
            <a:r>
              <a:rPr lang="en-GB" err="1">
                <a:cs typeface="Calibri"/>
              </a:rPr>
              <a:t>talsvert</a:t>
            </a:r>
            <a:r>
              <a:rPr lang="en-GB">
                <a:cs typeface="Calibri"/>
              </a:rPr>
              <a:t> – </a:t>
            </a:r>
            <a:r>
              <a:rPr lang="en-GB" err="1">
                <a:cs typeface="Calibri"/>
              </a:rPr>
              <a:t>aukin</a:t>
            </a:r>
            <a:r>
              <a:rPr lang="en-GB">
                <a:cs typeface="Calibri"/>
              </a:rPr>
              <a:t> </a:t>
            </a:r>
            <a:r>
              <a:rPr lang="en-GB" err="1">
                <a:cs typeface="Calibri"/>
              </a:rPr>
              <a:t>fjármagnskostnaður</a:t>
            </a:r>
            <a:endParaRPr lang="en-GB">
              <a:cs typeface="Calibri"/>
            </a:endParaRPr>
          </a:p>
          <a:p>
            <a:r>
              <a:rPr lang="en-GB">
                <a:cs typeface="Calibri"/>
              </a:rPr>
              <a:t>"</a:t>
            </a:r>
            <a:r>
              <a:rPr lang="en-GB" err="1">
                <a:cs typeface="Calibri"/>
              </a:rPr>
              <a:t>Reiknaðar</a:t>
            </a:r>
            <a:r>
              <a:rPr lang="en-GB">
                <a:cs typeface="Calibri"/>
              </a:rPr>
              <a:t> </a:t>
            </a:r>
            <a:r>
              <a:rPr lang="en-GB" err="1">
                <a:cs typeface="Calibri"/>
              </a:rPr>
              <a:t>stærðir</a:t>
            </a:r>
            <a:r>
              <a:rPr lang="en-GB">
                <a:cs typeface="Calibri"/>
              </a:rPr>
              <a:t>" í </a:t>
            </a:r>
            <a:r>
              <a:rPr lang="en-GB" err="1">
                <a:cs typeface="Calibri"/>
              </a:rPr>
              <a:t>útgjöldum</a:t>
            </a:r>
            <a:r>
              <a:rPr lang="en-GB">
                <a:cs typeface="Calibri"/>
              </a:rPr>
              <a:t> </a:t>
            </a:r>
            <a:r>
              <a:rPr lang="en-GB" err="1">
                <a:cs typeface="Calibri"/>
              </a:rPr>
              <a:t>hafa</a:t>
            </a:r>
            <a:r>
              <a:rPr lang="en-GB">
                <a:cs typeface="Calibri"/>
              </a:rPr>
              <a:t> </a:t>
            </a:r>
            <a:r>
              <a:rPr lang="en-GB" err="1">
                <a:cs typeface="Calibri"/>
              </a:rPr>
              <a:t>tekið</a:t>
            </a:r>
            <a:r>
              <a:rPr lang="en-GB">
                <a:cs typeface="Calibri"/>
              </a:rPr>
              <a:t> </a:t>
            </a:r>
            <a:r>
              <a:rPr lang="en-GB" err="1">
                <a:cs typeface="Calibri"/>
              </a:rPr>
              <a:t>stökk</a:t>
            </a:r>
            <a:endParaRPr lang="en-GB">
              <a:cs typeface="Calibri"/>
            </a:endParaRPr>
          </a:p>
          <a:p>
            <a:r>
              <a:rPr lang="en-GB" err="1">
                <a:cs typeface="Calibri"/>
              </a:rPr>
              <a:t>Frumvarp</a:t>
            </a:r>
            <a:r>
              <a:rPr lang="en-GB">
                <a:cs typeface="Calibri"/>
              </a:rPr>
              <a:t> um </a:t>
            </a:r>
            <a:r>
              <a:rPr lang="en-GB" err="1">
                <a:cs typeface="Calibri"/>
              </a:rPr>
              <a:t>breytingar</a:t>
            </a:r>
            <a:r>
              <a:rPr lang="en-GB">
                <a:cs typeface="Calibri"/>
              </a:rPr>
              <a:t> á </a:t>
            </a:r>
            <a:r>
              <a:rPr lang="en-GB" err="1">
                <a:cs typeface="Calibri"/>
              </a:rPr>
              <a:t>jöfnunarsjóði</a:t>
            </a:r>
            <a:r>
              <a:rPr lang="en-GB">
                <a:cs typeface="Calibri"/>
              </a:rPr>
              <a:t> </a:t>
            </a:r>
            <a:r>
              <a:rPr lang="en-GB" err="1">
                <a:cs typeface="Calibri"/>
              </a:rPr>
              <a:t>sveitafélaga</a:t>
            </a:r>
            <a:endParaRPr lang="en-GB">
              <a:cs typeface="Calibri"/>
            </a:endParaRPr>
          </a:p>
          <a:p>
            <a:r>
              <a:rPr lang="en-GB" err="1">
                <a:cs typeface="Calibri"/>
              </a:rPr>
              <a:t>Innbyggð</a:t>
            </a:r>
            <a:r>
              <a:rPr lang="en-GB">
                <a:cs typeface="Calibri"/>
              </a:rPr>
              <a:t>  </a:t>
            </a:r>
            <a:r>
              <a:rPr lang="en-GB" err="1">
                <a:cs typeface="Calibri"/>
              </a:rPr>
              <a:t>hagræðingarkrafa</a:t>
            </a:r>
            <a:r>
              <a:rPr lang="en-GB">
                <a:cs typeface="Calibri"/>
              </a:rPr>
              <a:t> í </a:t>
            </a:r>
            <a:r>
              <a:rPr lang="en-GB" err="1">
                <a:cs typeface="Calibri"/>
              </a:rPr>
              <a:t>áætlun</a:t>
            </a:r>
            <a:r>
              <a:rPr lang="en-GB">
                <a:cs typeface="Calibri"/>
              </a:rPr>
              <a:t> - </a:t>
            </a:r>
            <a:r>
              <a:rPr lang="en-GB" err="1">
                <a:cs typeface="Calibri"/>
              </a:rPr>
              <a:t>en</a:t>
            </a:r>
            <a:r>
              <a:rPr lang="en-GB">
                <a:cs typeface="Calibri"/>
              </a:rPr>
              <a:t> </a:t>
            </a:r>
            <a:r>
              <a:rPr lang="en-GB" err="1">
                <a:cs typeface="Calibri"/>
              </a:rPr>
              <a:t>meira</a:t>
            </a:r>
            <a:r>
              <a:rPr lang="en-GB">
                <a:cs typeface="Calibri"/>
              </a:rPr>
              <a:t> </a:t>
            </a:r>
            <a:r>
              <a:rPr lang="en-GB" err="1">
                <a:cs typeface="Calibri"/>
              </a:rPr>
              <a:t>þarf</a:t>
            </a:r>
            <a:r>
              <a:rPr lang="en-GB">
                <a:cs typeface="Calibri"/>
              </a:rPr>
              <a:t> </a:t>
            </a:r>
            <a:r>
              <a:rPr lang="en-GB" err="1">
                <a:cs typeface="Calibri"/>
              </a:rPr>
              <a:t>til</a:t>
            </a:r>
            <a:endParaRPr lang="en-GB">
              <a:cs typeface="Calibri"/>
            </a:endParaRPr>
          </a:p>
          <a:p>
            <a:r>
              <a:rPr lang="en-GB" err="1">
                <a:cs typeface="Calibri"/>
              </a:rPr>
              <a:t>Fyrir</a:t>
            </a:r>
            <a:r>
              <a:rPr lang="en-GB">
                <a:cs typeface="Calibri"/>
              </a:rPr>
              <a:t> </a:t>
            </a:r>
            <a:r>
              <a:rPr lang="en-GB" err="1">
                <a:cs typeface="Calibri"/>
              </a:rPr>
              <a:t>liggur</a:t>
            </a:r>
            <a:r>
              <a:rPr lang="en-GB">
                <a:cs typeface="Calibri"/>
              </a:rPr>
              <a:t> </a:t>
            </a:r>
            <a:r>
              <a:rPr lang="en-GB" err="1">
                <a:cs typeface="Calibri"/>
              </a:rPr>
              <a:t>greining</a:t>
            </a:r>
            <a:r>
              <a:rPr lang="en-GB">
                <a:cs typeface="Calibri"/>
              </a:rPr>
              <a:t> KPMG - </a:t>
            </a:r>
            <a:r>
              <a:rPr lang="en-GB" err="1">
                <a:cs typeface="Calibri"/>
              </a:rPr>
              <a:t>aðgerðaráætlun</a:t>
            </a:r>
            <a:r>
              <a:rPr lang="en-GB">
                <a:cs typeface="Calibri"/>
              </a:rPr>
              <a:t> í </a:t>
            </a:r>
            <a:r>
              <a:rPr lang="en-GB" err="1">
                <a:cs typeface="Calibri"/>
              </a:rPr>
              <a:t>vinnslu</a:t>
            </a:r>
            <a:r>
              <a:rPr lang="en-GB">
                <a:cs typeface="Calibri"/>
              </a:rPr>
              <a:t> </a:t>
            </a:r>
            <a:r>
              <a:rPr lang="en-GB" err="1">
                <a:cs typeface="Calibri"/>
              </a:rPr>
              <a:t>sem</a:t>
            </a:r>
            <a:r>
              <a:rPr lang="en-GB">
                <a:cs typeface="Calibri"/>
              </a:rPr>
              <a:t> </a:t>
            </a:r>
            <a:r>
              <a:rPr lang="en-GB" err="1">
                <a:cs typeface="Calibri"/>
              </a:rPr>
              <a:t>kemur</a:t>
            </a:r>
            <a:r>
              <a:rPr lang="en-GB">
                <a:cs typeface="Calibri"/>
              </a:rPr>
              <a:t> </a:t>
            </a:r>
            <a:r>
              <a:rPr lang="en-GB" err="1">
                <a:cs typeface="Calibri"/>
              </a:rPr>
              <a:t>til</a:t>
            </a:r>
            <a:r>
              <a:rPr lang="en-GB">
                <a:cs typeface="Calibri"/>
              </a:rPr>
              <a:t> </a:t>
            </a:r>
            <a:r>
              <a:rPr lang="en-GB" err="1">
                <a:cs typeface="Calibri"/>
              </a:rPr>
              <a:t>framkvæmda</a:t>
            </a:r>
            <a:r>
              <a:rPr lang="en-GB">
                <a:cs typeface="Calibri"/>
              </a:rPr>
              <a:t> 2024</a:t>
            </a:r>
          </a:p>
        </p:txBody>
      </p:sp>
      <p:sp>
        <p:nvSpPr>
          <p:cNvPr id="4" name="Slide Number Placeholder 3">
            <a:extLst>
              <a:ext uri="{FF2B5EF4-FFF2-40B4-BE49-F238E27FC236}">
                <a16:creationId xmlns:a16="http://schemas.microsoft.com/office/drawing/2014/main" id="{1D1655F5-5982-DE36-8FBB-CBEF57716F7F}"/>
              </a:ext>
            </a:extLst>
          </p:cNvPr>
          <p:cNvSpPr>
            <a:spLocks noGrp="1"/>
          </p:cNvSpPr>
          <p:nvPr>
            <p:ph type="sldNum" sz="quarter" idx="12"/>
          </p:nvPr>
        </p:nvSpPr>
        <p:spPr/>
        <p:txBody>
          <a:bodyPr/>
          <a:lstStyle/>
          <a:p>
            <a:fld id="{A434449E-F836-40EF-941A-5B23304791D7}" type="slidenum">
              <a:rPr lang="is-IS" smtClean="0"/>
              <a:t>3</a:t>
            </a:fld>
            <a:endParaRPr lang="is-IS"/>
          </a:p>
        </p:txBody>
      </p:sp>
      <p:sp>
        <p:nvSpPr>
          <p:cNvPr id="6" name="Google Shape;128;p26">
            <a:extLst>
              <a:ext uri="{FF2B5EF4-FFF2-40B4-BE49-F238E27FC236}">
                <a16:creationId xmlns:a16="http://schemas.microsoft.com/office/drawing/2014/main" id="{7BFA2D28-219C-835B-8762-B107DF1D8185}"/>
              </a:ext>
            </a:extLst>
          </p:cNvPr>
          <p:cNvSpPr/>
          <p:nvPr/>
        </p:nvSpPr>
        <p:spPr>
          <a:xfrm>
            <a:off x="671116" y="330454"/>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FJÁRHAGSÁÆTLUN 2024 - VARFÆRNI</a:t>
            </a:r>
          </a:p>
        </p:txBody>
      </p:sp>
    </p:spTree>
    <p:extLst>
      <p:ext uri="{BB962C8B-B14F-4D97-AF65-F5344CB8AC3E}">
        <p14:creationId xmlns:p14="http://schemas.microsoft.com/office/powerpoint/2010/main" val="2073659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4094" y="1722504"/>
            <a:ext cx="2671482" cy="4351338"/>
          </a:xfrm>
        </p:spPr>
        <p:txBody>
          <a:bodyPr>
            <a:normAutofit fontScale="92500"/>
          </a:bodyPr>
          <a:lstStyle/>
          <a:p>
            <a:pPr marL="0" indent="0">
              <a:lnSpc>
                <a:spcPct val="100000"/>
              </a:lnSpc>
              <a:buNone/>
            </a:pPr>
            <a:r>
              <a:rPr lang="is-IS" sz="1400"/>
              <a:t>Efnahagsreikningur</a:t>
            </a:r>
          </a:p>
          <a:p>
            <a:pPr>
              <a:lnSpc>
                <a:spcPct val="100000"/>
              </a:lnSpc>
            </a:pPr>
            <a:r>
              <a:rPr lang="is-IS" sz="1400"/>
              <a:t>Áætlað er að eigið fé og skuldir í árslok 2024 munu nema samtals 22.516 m.kr., þar af munu skuldir og skuldbindingar samtals nema 11.452 m.kr. og eigið fé 11.064 m.kr.</a:t>
            </a:r>
          </a:p>
          <a:p>
            <a:pPr>
              <a:lnSpc>
                <a:spcPct val="100000"/>
              </a:lnSpc>
            </a:pPr>
            <a:r>
              <a:rPr lang="is-IS" sz="1400"/>
              <a:t>Eiginfjárhlutfall í árslok 2023 mun því nema 49% .</a:t>
            </a:r>
          </a:p>
          <a:p>
            <a:pPr>
              <a:lnSpc>
                <a:spcPct val="100000"/>
              </a:lnSpc>
            </a:pPr>
            <a:r>
              <a:rPr lang="is-IS" sz="1400"/>
              <a:t>Á spátímabilinu mun eiginfjárhlutfall styrkjast og mun nema 45% í árslok 2027.</a:t>
            </a:r>
          </a:p>
          <a:p>
            <a:pPr>
              <a:lnSpc>
                <a:spcPct val="100000"/>
              </a:lnSpc>
            </a:pPr>
            <a:r>
              <a:rPr lang="is-IS" sz="1400"/>
              <a:t>Langtímaskuldir eru í árslok 2022 alls 770 m.kr. en lántökur eru í áætlun árið 2024 og 2027.  Áætlað er því að langtímaskuldir verði 4.400 m.kr. í árslok 2024 og verði 6.056 m.kr. í árslok 2027.</a:t>
            </a:r>
            <a:endParaRPr lang="is-IS" sz="1000"/>
          </a:p>
          <a:p>
            <a:pPr lvl="1">
              <a:lnSpc>
                <a:spcPct val="100000"/>
              </a:lnSpc>
            </a:pPr>
            <a:endParaRPr lang="is-IS" sz="1000"/>
          </a:p>
        </p:txBody>
      </p:sp>
      <p:sp>
        <p:nvSpPr>
          <p:cNvPr id="7" name="Google Shape;128;p26">
            <a:extLst>
              <a:ext uri="{FF2B5EF4-FFF2-40B4-BE49-F238E27FC236}">
                <a16:creationId xmlns:a16="http://schemas.microsoft.com/office/drawing/2014/main" id="{2971923A-24FB-4220-B099-0F5EC747870E}"/>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5" name="Slide Number Placeholder 4">
            <a:extLst>
              <a:ext uri="{FF2B5EF4-FFF2-40B4-BE49-F238E27FC236}">
                <a16:creationId xmlns:a16="http://schemas.microsoft.com/office/drawing/2014/main" id="{E205F248-C163-7C3C-735C-29D3D8D0BF92}"/>
              </a:ext>
            </a:extLst>
          </p:cNvPr>
          <p:cNvSpPr>
            <a:spLocks noGrp="1"/>
          </p:cNvSpPr>
          <p:nvPr>
            <p:ph type="sldNum" sz="quarter" idx="12"/>
          </p:nvPr>
        </p:nvSpPr>
        <p:spPr/>
        <p:txBody>
          <a:bodyPr/>
          <a:lstStyle/>
          <a:p>
            <a:fld id="{A434449E-F836-40EF-941A-5B23304791D7}" type="slidenum">
              <a:rPr lang="is-IS" smtClean="0"/>
              <a:t>30</a:t>
            </a:fld>
            <a:endParaRPr lang="is-IS"/>
          </a:p>
        </p:txBody>
      </p:sp>
      <p:graphicFrame>
        <p:nvGraphicFramePr>
          <p:cNvPr id="4" name="Chart 3">
            <a:extLst>
              <a:ext uri="{FF2B5EF4-FFF2-40B4-BE49-F238E27FC236}">
                <a16:creationId xmlns:a16="http://schemas.microsoft.com/office/drawing/2014/main" id="{8274AB35-929A-4316-8AB0-AD16361F5F07}"/>
              </a:ext>
            </a:extLst>
          </p:cNvPr>
          <p:cNvGraphicFramePr>
            <a:graphicFrameLocks/>
          </p:cNvGraphicFramePr>
          <p:nvPr>
            <p:extLst>
              <p:ext uri="{D42A27DB-BD31-4B8C-83A1-F6EECF244321}">
                <p14:modId xmlns:p14="http://schemas.microsoft.com/office/powerpoint/2010/main" val="1316629570"/>
              </p:ext>
            </p:extLst>
          </p:nvPr>
        </p:nvGraphicFramePr>
        <p:xfrm>
          <a:off x="3972911" y="1911223"/>
          <a:ext cx="7461672" cy="40890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395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0913" y="1722503"/>
            <a:ext cx="3045411" cy="4850419"/>
          </a:xfrm>
        </p:spPr>
        <p:txBody>
          <a:bodyPr>
            <a:normAutofit/>
          </a:bodyPr>
          <a:lstStyle/>
          <a:p>
            <a:pPr marL="0" indent="0">
              <a:lnSpc>
                <a:spcPct val="100000"/>
              </a:lnSpc>
              <a:buNone/>
            </a:pPr>
            <a:r>
              <a:rPr lang="is-IS" sz="1300"/>
              <a:t>Sjóðstreymi</a:t>
            </a:r>
          </a:p>
          <a:p>
            <a:pPr>
              <a:lnSpc>
                <a:spcPct val="100000"/>
              </a:lnSpc>
            </a:pPr>
            <a:r>
              <a:rPr lang="is-IS" sz="1300"/>
              <a:t>Handbært fé frá rekstri á árinu 2024 er áætlað 734 m.kr. og lækkar því um 179 m.kr. milli ára. </a:t>
            </a:r>
          </a:p>
          <a:p>
            <a:pPr>
              <a:lnSpc>
                <a:spcPct val="100000"/>
              </a:lnSpc>
            </a:pPr>
            <a:r>
              <a:rPr lang="is-IS" sz="1300"/>
              <a:t>Fjárfestingahreyfingar ársins 2024 eru áætlaðar 2.340 m.kr. og svipaðar fjárhæðir og í útkomuspá 2023.</a:t>
            </a:r>
          </a:p>
          <a:p>
            <a:pPr>
              <a:lnSpc>
                <a:spcPct val="100000"/>
              </a:lnSpc>
            </a:pPr>
            <a:r>
              <a:rPr lang="is-IS" sz="1300"/>
              <a:t>Fjármögnunarhreyfingar ársins 2024 eru áætlaðar 1.002 m.kr. og þar af nema afborganir langtímalána 150 m.kr.,  en áætlað er að nýtt langtímalán að fjárhæð 3.856 m.kr. verði tekið til að greiða upp brúarlán sem búið er að vera að ganga á.</a:t>
            </a:r>
          </a:p>
          <a:p>
            <a:pPr>
              <a:lnSpc>
                <a:spcPct val="100000"/>
              </a:lnSpc>
            </a:pPr>
            <a:r>
              <a:rPr lang="is-IS" sz="1300"/>
              <a:t>Áætlun gerir ráð fyrir því að handbært fé lækki á spátímabilinu, þ.e. frá árslokum 2023 eða úr 1.734 </a:t>
            </a:r>
            <a:r>
              <a:rPr lang="is-IS" sz="1300" err="1"/>
              <a:t>mkr</a:t>
            </a:r>
            <a:r>
              <a:rPr lang="is-IS" sz="1300"/>
              <a:t>. og verði 1.236 </a:t>
            </a:r>
            <a:r>
              <a:rPr lang="is-IS" sz="1300" err="1"/>
              <a:t>mkr</a:t>
            </a:r>
            <a:r>
              <a:rPr lang="is-IS" sz="1300"/>
              <a:t>. í árslok 2027.</a:t>
            </a:r>
            <a:endParaRPr lang="is-IS" sz="1000"/>
          </a:p>
        </p:txBody>
      </p:sp>
      <p:sp>
        <p:nvSpPr>
          <p:cNvPr id="7" name="Google Shape;128;p26">
            <a:extLst>
              <a:ext uri="{FF2B5EF4-FFF2-40B4-BE49-F238E27FC236}">
                <a16:creationId xmlns:a16="http://schemas.microsoft.com/office/drawing/2014/main" id="{43024F48-A1DC-40E5-8BCB-512652C95C93}"/>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6" name="Slide Number Placeholder 5">
            <a:extLst>
              <a:ext uri="{FF2B5EF4-FFF2-40B4-BE49-F238E27FC236}">
                <a16:creationId xmlns:a16="http://schemas.microsoft.com/office/drawing/2014/main" id="{03517891-AC78-A999-4CDA-229EF6D16171}"/>
              </a:ext>
            </a:extLst>
          </p:cNvPr>
          <p:cNvSpPr>
            <a:spLocks noGrp="1"/>
          </p:cNvSpPr>
          <p:nvPr>
            <p:ph type="sldNum" sz="quarter" idx="12"/>
          </p:nvPr>
        </p:nvSpPr>
        <p:spPr/>
        <p:txBody>
          <a:bodyPr/>
          <a:lstStyle/>
          <a:p>
            <a:fld id="{A434449E-F836-40EF-941A-5B23304791D7}" type="slidenum">
              <a:rPr lang="is-IS" smtClean="0"/>
              <a:t>31</a:t>
            </a:fld>
            <a:endParaRPr lang="is-IS"/>
          </a:p>
        </p:txBody>
      </p:sp>
      <p:graphicFrame>
        <p:nvGraphicFramePr>
          <p:cNvPr id="2" name="Chart 1">
            <a:extLst>
              <a:ext uri="{FF2B5EF4-FFF2-40B4-BE49-F238E27FC236}">
                <a16:creationId xmlns:a16="http://schemas.microsoft.com/office/drawing/2014/main" id="{7B01ACEE-B405-4F9C-BB92-975892D17ED8}"/>
              </a:ext>
            </a:extLst>
          </p:cNvPr>
          <p:cNvGraphicFramePr>
            <a:graphicFrameLocks/>
          </p:cNvGraphicFramePr>
          <p:nvPr>
            <p:extLst>
              <p:ext uri="{D42A27DB-BD31-4B8C-83A1-F6EECF244321}">
                <p14:modId xmlns:p14="http://schemas.microsoft.com/office/powerpoint/2010/main" val="3678122730"/>
              </p:ext>
            </p:extLst>
          </p:nvPr>
        </p:nvGraphicFramePr>
        <p:xfrm>
          <a:off x="4162097" y="1830236"/>
          <a:ext cx="7339062" cy="42588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328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4701" y="1690688"/>
            <a:ext cx="2798781" cy="4351338"/>
          </a:xfrm>
        </p:spPr>
        <p:txBody>
          <a:bodyPr>
            <a:normAutofit fontScale="92500" lnSpcReduction="10000"/>
          </a:bodyPr>
          <a:lstStyle/>
          <a:p>
            <a:pPr marL="0" indent="0">
              <a:lnSpc>
                <a:spcPct val="100000"/>
              </a:lnSpc>
              <a:buNone/>
            </a:pPr>
            <a:r>
              <a:rPr lang="is-IS" sz="1400"/>
              <a:t>Fjárhagsleg viðmið sveitarfélaga</a:t>
            </a:r>
          </a:p>
          <a:p>
            <a:pPr>
              <a:lnSpc>
                <a:spcPct val="100000"/>
              </a:lnSpc>
            </a:pPr>
            <a:r>
              <a:rPr lang="is-IS" sz="1400"/>
              <a:t>Þróun rekstrarjafnaðar síðustu þriggja ára, þ.e. samanlögð rekstrarafkoma á þriggja ára tímabili, verður að vera jákvæð skv. fjárhagslegum viðmiðum sveitarfélaga og hefur sú verið raunin hjá Akraneskaupstað. </a:t>
            </a:r>
          </a:p>
          <a:p>
            <a:pPr>
              <a:lnSpc>
                <a:spcPct val="100000"/>
              </a:lnSpc>
            </a:pPr>
            <a:r>
              <a:rPr lang="is-IS" sz="1400"/>
              <a:t>Fjárhagsáætlun gerir ráð fyrir því að rekstrarjöfnuður ársins 2024 muni nema 149 m.kr. </a:t>
            </a:r>
          </a:p>
          <a:p>
            <a:pPr>
              <a:lnSpc>
                <a:spcPct val="100000"/>
              </a:lnSpc>
            </a:pPr>
            <a:r>
              <a:rPr lang="is-IS" sz="1400"/>
              <a:t>Skuldaviðmið, þ.e. heildarskuldir og skuldbindingar A- og B- hluta sem hlutfall af reglulegum tekjum, hefur farið hækkandi síðustu ár og verður 64,7% í árslok 2024.</a:t>
            </a:r>
          </a:p>
          <a:p>
            <a:pPr>
              <a:lnSpc>
                <a:spcPct val="100000"/>
              </a:lnSpc>
            </a:pPr>
            <a:r>
              <a:rPr lang="is-IS" sz="1400"/>
              <a:t>Hámark skuldaviðmiðs sveitarfélaga er 150% en skv. fjárhagsáætlun verður skuldaviðmiðið komið í 70,8% í árslok 2027. </a:t>
            </a:r>
          </a:p>
          <a:p>
            <a:pPr>
              <a:lnSpc>
                <a:spcPct val="100000"/>
              </a:lnSpc>
            </a:pPr>
            <a:endParaRPr lang="is-IS" sz="1400"/>
          </a:p>
          <a:p>
            <a:pPr lvl="1">
              <a:lnSpc>
                <a:spcPct val="100000"/>
              </a:lnSpc>
            </a:pPr>
            <a:endParaRPr lang="is-IS" sz="1000"/>
          </a:p>
        </p:txBody>
      </p:sp>
      <p:sp>
        <p:nvSpPr>
          <p:cNvPr id="7" name="Google Shape;128;p26">
            <a:extLst>
              <a:ext uri="{FF2B5EF4-FFF2-40B4-BE49-F238E27FC236}">
                <a16:creationId xmlns:a16="http://schemas.microsoft.com/office/drawing/2014/main" id="{546C7DB2-31AE-4032-9C92-1D8B912E17FB}"/>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5" name="Slide Number Placeholder 4">
            <a:extLst>
              <a:ext uri="{FF2B5EF4-FFF2-40B4-BE49-F238E27FC236}">
                <a16:creationId xmlns:a16="http://schemas.microsoft.com/office/drawing/2014/main" id="{67146FBA-9B21-4B64-B03F-46D00CCA94B8}"/>
              </a:ext>
            </a:extLst>
          </p:cNvPr>
          <p:cNvSpPr>
            <a:spLocks noGrp="1"/>
          </p:cNvSpPr>
          <p:nvPr>
            <p:ph type="sldNum" sz="quarter" idx="12"/>
          </p:nvPr>
        </p:nvSpPr>
        <p:spPr/>
        <p:txBody>
          <a:bodyPr/>
          <a:lstStyle/>
          <a:p>
            <a:fld id="{A434449E-F836-40EF-941A-5B23304791D7}" type="slidenum">
              <a:rPr lang="is-IS" smtClean="0"/>
              <a:t>32</a:t>
            </a:fld>
            <a:endParaRPr lang="is-IS"/>
          </a:p>
        </p:txBody>
      </p:sp>
      <p:graphicFrame>
        <p:nvGraphicFramePr>
          <p:cNvPr id="4" name="Chart 3">
            <a:extLst>
              <a:ext uri="{FF2B5EF4-FFF2-40B4-BE49-F238E27FC236}">
                <a16:creationId xmlns:a16="http://schemas.microsoft.com/office/drawing/2014/main" id="{3017BF3E-BF84-424F-B8A5-CD99E08892EB}"/>
              </a:ext>
            </a:extLst>
          </p:cNvPr>
          <p:cNvGraphicFramePr>
            <a:graphicFrameLocks/>
          </p:cNvGraphicFramePr>
          <p:nvPr>
            <p:extLst>
              <p:ext uri="{D42A27DB-BD31-4B8C-83A1-F6EECF244321}">
                <p14:modId xmlns:p14="http://schemas.microsoft.com/office/powerpoint/2010/main" val="3763979110"/>
              </p:ext>
            </p:extLst>
          </p:nvPr>
        </p:nvGraphicFramePr>
        <p:xfrm>
          <a:off x="4445876" y="1927548"/>
          <a:ext cx="6951132" cy="42210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1906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7882" y="1690688"/>
            <a:ext cx="2581836" cy="4351338"/>
          </a:xfrm>
        </p:spPr>
        <p:txBody>
          <a:bodyPr>
            <a:normAutofit lnSpcReduction="10000"/>
          </a:bodyPr>
          <a:lstStyle/>
          <a:p>
            <a:pPr marL="0" indent="0">
              <a:lnSpc>
                <a:spcPct val="100000"/>
              </a:lnSpc>
              <a:buNone/>
            </a:pPr>
            <a:r>
              <a:rPr lang="is-IS" sz="1300"/>
              <a:t>Fjárhagsleg viðmið sveitarfélaga</a:t>
            </a:r>
          </a:p>
          <a:p>
            <a:pPr>
              <a:lnSpc>
                <a:spcPct val="100000"/>
              </a:lnSpc>
            </a:pPr>
            <a:r>
              <a:rPr lang="is-IS" sz="1300"/>
              <a:t>Þróun rekstrarjafnaðar hækkaði talsvert frá árinu 2017 og til ársins 2021 og fór hann frá því að vera jákvæður árið 2017 um 569 m.kr. yfir í það að vera jákvæður um 1.367 m.kr. árið 2021.   </a:t>
            </a:r>
          </a:p>
          <a:p>
            <a:pPr>
              <a:lnSpc>
                <a:spcPct val="100000"/>
              </a:lnSpc>
            </a:pPr>
            <a:r>
              <a:rPr lang="is-IS" sz="1300"/>
              <a:t>Árinu 2022 lækkar hann niður í 610 m.kr. og fer lækkandi út spátímabilið. </a:t>
            </a:r>
          </a:p>
          <a:p>
            <a:pPr>
              <a:lnSpc>
                <a:spcPct val="100000"/>
              </a:lnSpc>
            </a:pPr>
            <a:r>
              <a:rPr lang="is-IS" sz="1300"/>
              <a:t>Skuldaviðmið, þ.e. heildarskuldir og skuldbindingar A- og B- hluta sem hlutfall af reglulegum tekjum, hefur einnig tekið umtalsverðum breytingum frá árinu 2017, þ.e.a.s. það hefur farið úr 61% niður í 20% og mun nema 71% í árslok 2027.</a:t>
            </a:r>
          </a:p>
          <a:p>
            <a:pPr lvl="1">
              <a:lnSpc>
                <a:spcPct val="100000"/>
              </a:lnSpc>
            </a:pPr>
            <a:endParaRPr lang="is-IS" sz="1300"/>
          </a:p>
          <a:p>
            <a:pPr lvl="1">
              <a:lnSpc>
                <a:spcPct val="100000"/>
              </a:lnSpc>
            </a:pPr>
            <a:endParaRPr lang="is-IS" sz="1000"/>
          </a:p>
        </p:txBody>
      </p:sp>
      <p:sp>
        <p:nvSpPr>
          <p:cNvPr id="7" name="Google Shape;128;p26">
            <a:extLst>
              <a:ext uri="{FF2B5EF4-FFF2-40B4-BE49-F238E27FC236}">
                <a16:creationId xmlns:a16="http://schemas.microsoft.com/office/drawing/2014/main" id="{36B0C660-29CE-4DCA-B2D1-D3D15B581898}"/>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5" name="Slide Number Placeholder 4">
            <a:extLst>
              <a:ext uri="{FF2B5EF4-FFF2-40B4-BE49-F238E27FC236}">
                <a16:creationId xmlns:a16="http://schemas.microsoft.com/office/drawing/2014/main" id="{1CFDBC84-0F74-D8F7-2DCF-ABEA966C8328}"/>
              </a:ext>
            </a:extLst>
          </p:cNvPr>
          <p:cNvSpPr>
            <a:spLocks noGrp="1"/>
          </p:cNvSpPr>
          <p:nvPr>
            <p:ph type="sldNum" sz="quarter" idx="12"/>
          </p:nvPr>
        </p:nvSpPr>
        <p:spPr/>
        <p:txBody>
          <a:bodyPr/>
          <a:lstStyle/>
          <a:p>
            <a:fld id="{A434449E-F836-40EF-941A-5B23304791D7}" type="slidenum">
              <a:rPr lang="is-IS" smtClean="0"/>
              <a:t>33</a:t>
            </a:fld>
            <a:endParaRPr lang="is-IS"/>
          </a:p>
        </p:txBody>
      </p:sp>
      <p:graphicFrame>
        <p:nvGraphicFramePr>
          <p:cNvPr id="4" name="Chart 3">
            <a:extLst>
              <a:ext uri="{FF2B5EF4-FFF2-40B4-BE49-F238E27FC236}">
                <a16:creationId xmlns:a16="http://schemas.microsoft.com/office/drawing/2014/main" id="{64BCBF5C-7E14-4823-8BEA-8DEDE9B47DB8}"/>
              </a:ext>
            </a:extLst>
          </p:cNvPr>
          <p:cNvGraphicFramePr>
            <a:graphicFrameLocks/>
          </p:cNvGraphicFramePr>
          <p:nvPr>
            <p:extLst>
              <p:ext uri="{D42A27DB-BD31-4B8C-83A1-F6EECF244321}">
                <p14:modId xmlns:p14="http://schemas.microsoft.com/office/powerpoint/2010/main" val="555865773"/>
              </p:ext>
            </p:extLst>
          </p:nvPr>
        </p:nvGraphicFramePr>
        <p:xfrm>
          <a:off x="3929424" y="1741762"/>
          <a:ext cx="7400728" cy="46346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6781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4852" y="1722504"/>
            <a:ext cx="3002903" cy="4351338"/>
          </a:xfrm>
        </p:spPr>
        <p:txBody>
          <a:bodyPr>
            <a:normAutofit/>
          </a:bodyPr>
          <a:lstStyle/>
          <a:p>
            <a:pPr marL="0" indent="0">
              <a:lnSpc>
                <a:spcPct val="100000"/>
              </a:lnSpc>
              <a:buNone/>
            </a:pPr>
            <a:r>
              <a:rPr lang="is-IS" sz="1400"/>
              <a:t>Lykiltölur</a:t>
            </a:r>
          </a:p>
          <a:p>
            <a:pPr>
              <a:lnSpc>
                <a:spcPct val="100000"/>
              </a:lnSpc>
            </a:pPr>
            <a:r>
              <a:rPr lang="is-IS" sz="1300"/>
              <a:t>EBITDA framlegð er áætluð 3,9% í árslok 2024 og á spátímanum er áætlað að EBITA framlegðin fara vaxandi og áætlað er að hún verði 4,9% í árslok 2027. </a:t>
            </a:r>
          </a:p>
          <a:p>
            <a:pPr>
              <a:lnSpc>
                <a:spcPct val="100000"/>
              </a:lnSpc>
            </a:pPr>
            <a:r>
              <a:rPr lang="is-IS" sz="1300"/>
              <a:t>Veltufé frá rekstri er áætlað 8,5% í árslok 2024 og mun vera svipuð út spátímann og áætlað að það verði 8,1 % í árslok 2027.</a:t>
            </a:r>
          </a:p>
          <a:p>
            <a:pPr>
              <a:lnSpc>
                <a:spcPct val="100000"/>
              </a:lnSpc>
            </a:pPr>
            <a:r>
              <a:rPr lang="is-IS" sz="1300"/>
              <a:t>Veltufjárhlutfallið er áætlað í árslok 2023 0,65 en það mun styrkjast á spátímabilinu og er áætlað að það verði 1,04 í árslok 2027.   Þetta hlutfall á að vera í kringum 1.  Samstæðan verður því áfram í stakk búin til að mæta nauðsynlegum greiðslum til næstu 12 mánaða á hverjum tímapunkti.</a:t>
            </a:r>
          </a:p>
          <a:p>
            <a:pPr>
              <a:lnSpc>
                <a:spcPct val="100000"/>
              </a:lnSpc>
            </a:pPr>
            <a:endParaRPr lang="is-IS" sz="1000"/>
          </a:p>
          <a:p>
            <a:pPr marL="457200" lvl="1" indent="0">
              <a:lnSpc>
                <a:spcPct val="100000"/>
              </a:lnSpc>
              <a:buNone/>
            </a:pPr>
            <a:endParaRPr lang="is-IS" sz="1000"/>
          </a:p>
          <a:p>
            <a:pPr lvl="1">
              <a:lnSpc>
                <a:spcPct val="100000"/>
              </a:lnSpc>
            </a:pPr>
            <a:endParaRPr lang="is-IS" sz="1000"/>
          </a:p>
          <a:p>
            <a:pPr lvl="1">
              <a:lnSpc>
                <a:spcPct val="100000"/>
              </a:lnSpc>
            </a:pPr>
            <a:endParaRPr lang="is-IS" sz="1000"/>
          </a:p>
        </p:txBody>
      </p:sp>
      <p:sp>
        <p:nvSpPr>
          <p:cNvPr id="7" name="Google Shape;128;p26">
            <a:extLst>
              <a:ext uri="{FF2B5EF4-FFF2-40B4-BE49-F238E27FC236}">
                <a16:creationId xmlns:a16="http://schemas.microsoft.com/office/drawing/2014/main" id="{DED1B174-A35B-47C1-B50D-77DEEF8E2AEE}"/>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5" name="Slide Number Placeholder 4">
            <a:extLst>
              <a:ext uri="{FF2B5EF4-FFF2-40B4-BE49-F238E27FC236}">
                <a16:creationId xmlns:a16="http://schemas.microsoft.com/office/drawing/2014/main" id="{5ECA8CA0-AD50-42A7-8EA1-4D8826C5598B}"/>
              </a:ext>
            </a:extLst>
          </p:cNvPr>
          <p:cNvSpPr>
            <a:spLocks noGrp="1"/>
          </p:cNvSpPr>
          <p:nvPr>
            <p:ph type="sldNum" sz="quarter" idx="12"/>
          </p:nvPr>
        </p:nvSpPr>
        <p:spPr/>
        <p:txBody>
          <a:bodyPr/>
          <a:lstStyle/>
          <a:p>
            <a:fld id="{A434449E-F836-40EF-941A-5B23304791D7}" type="slidenum">
              <a:rPr lang="is-IS" smtClean="0"/>
              <a:t>34</a:t>
            </a:fld>
            <a:endParaRPr lang="is-IS"/>
          </a:p>
        </p:txBody>
      </p:sp>
      <p:graphicFrame>
        <p:nvGraphicFramePr>
          <p:cNvPr id="4" name="Chart 3">
            <a:extLst>
              <a:ext uri="{FF2B5EF4-FFF2-40B4-BE49-F238E27FC236}">
                <a16:creationId xmlns:a16="http://schemas.microsoft.com/office/drawing/2014/main" id="{CB278267-BAC1-4548-BA11-C992120FDB28}"/>
              </a:ext>
            </a:extLst>
          </p:cNvPr>
          <p:cNvGraphicFramePr>
            <a:graphicFrameLocks/>
          </p:cNvGraphicFramePr>
          <p:nvPr>
            <p:extLst>
              <p:ext uri="{D42A27DB-BD31-4B8C-83A1-F6EECF244321}">
                <p14:modId xmlns:p14="http://schemas.microsoft.com/office/powerpoint/2010/main" val="2960942408"/>
              </p:ext>
            </p:extLst>
          </p:nvPr>
        </p:nvGraphicFramePr>
        <p:xfrm>
          <a:off x="4036958" y="1950279"/>
          <a:ext cx="7167070" cy="40829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5138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Google Shape;128;p26">
            <a:extLst>
              <a:ext uri="{FF2B5EF4-FFF2-40B4-BE49-F238E27FC236}">
                <a16:creationId xmlns:a16="http://schemas.microsoft.com/office/drawing/2014/main" id="{BFC59158-360A-4CBB-9C31-ADC5661DE3A3}"/>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3" name="Slide Number Placeholder 2">
            <a:extLst>
              <a:ext uri="{FF2B5EF4-FFF2-40B4-BE49-F238E27FC236}">
                <a16:creationId xmlns:a16="http://schemas.microsoft.com/office/drawing/2014/main" id="{6416113C-169D-2FC9-623D-2E4BDC512300}"/>
              </a:ext>
            </a:extLst>
          </p:cNvPr>
          <p:cNvSpPr>
            <a:spLocks noGrp="1"/>
          </p:cNvSpPr>
          <p:nvPr>
            <p:ph type="sldNum" sz="quarter" idx="12"/>
          </p:nvPr>
        </p:nvSpPr>
        <p:spPr/>
        <p:txBody>
          <a:bodyPr/>
          <a:lstStyle/>
          <a:p>
            <a:fld id="{A434449E-F836-40EF-941A-5B23304791D7}" type="slidenum">
              <a:rPr lang="is-IS" smtClean="0"/>
              <a:t>35</a:t>
            </a:fld>
            <a:endParaRPr lang="is-IS"/>
          </a:p>
        </p:txBody>
      </p:sp>
      <p:pic>
        <p:nvPicPr>
          <p:cNvPr id="6" name="Content Placeholder 5">
            <a:extLst>
              <a:ext uri="{FF2B5EF4-FFF2-40B4-BE49-F238E27FC236}">
                <a16:creationId xmlns:a16="http://schemas.microsoft.com/office/drawing/2014/main" id="{10DD07BF-9201-F508-8B38-B779E2598747}"/>
              </a:ext>
            </a:extLst>
          </p:cNvPr>
          <p:cNvPicPr>
            <a:picLocks noGrp="1" noChangeAspect="1"/>
          </p:cNvPicPr>
          <p:nvPr>
            <p:ph sz="half" idx="1"/>
          </p:nvPr>
        </p:nvPicPr>
        <p:blipFill>
          <a:blip r:embed="rId3"/>
          <a:stretch>
            <a:fillRect/>
          </a:stretch>
        </p:blipFill>
        <p:spPr>
          <a:xfrm>
            <a:off x="509756" y="2753934"/>
            <a:ext cx="5207512" cy="2598146"/>
          </a:xfrm>
        </p:spPr>
      </p:pic>
      <p:pic>
        <p:nvPicPr>
          <p:cNvPr id="12" name="Content Placeholder 11">
            <a:extLst>
              <a:ext uri="{FF2B5EF4-FFF2-40B4-BE49-F238E27FC236}">
                <a16:creationId xmlns:a16="http://schemas.microsoft.com/office/drawing/2014/main" id="{2F687D52-1C00-612D-EFA0-6EAF9BA06621}"/>
              </a:ext>
            </a:extLst>
          </p:cNvPr>
          <p:cNvPicPr>
            <a:picLocks noGrp="1" noChangeAspect="1"/>
          </p:cNvPicPr>
          <p:nvPr>
            <p:ph sz="half" idx="2"/>
          </p:nvPr>
        </p:nvPicPr>
        <p:blipFill>
          <a:blip r:embed="rId4"/>
          <a:stretch>
            <a:fillRect/>
          </a:stretch>
        </p:blipFill>
        <p:spPr>
          <a:xfrm>
            <a:off x="6096000" y="2753934"/>
            <a:ext cx="5822488" cy="2598146"/>
          </a:xfrm>
        </p:spPr>
      </p:pic>
    </p:spTree>
    <p:extLst>
      <p:ext uri="{BB962C8B-B14F-4D97-AF65-F5344CB8AC3E}">
        <p14:creationId xmlns:p14="http://schemas.microsoft.com/office/powerpoint/2010/main" val="3617479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2428" y="1722504"/>
            <a:ext cx="2506532" cy="4351338"/>
          </a:xfrm>
        </p:spPr>
        <p:txBody>
          <a:bodyPr>
            <a:normAutofit lnSpcReduction="10000"/>
          </a:bodyPr>
          <a:lstStyle/>
          <a:p>
            <a:pPr marL="0" indent="0">
              <a:lnSpc>
                <a:spcPct val="100000"/>
              </a:lnSpc>
              <a:buNone/>
            </a:pPr>
            <a:r>
              <a:rPr lang="is-IS" sz="1300"/>
              <a:t>Lykiltölur</a:t>
            </a:r>
          </a:p>
          <a:p>
            <a:pPr>
              <a:lnSpc>
                <a:spcPct val="100000"/>
              </a:lnSpc>
            </a:pPr>
            <a:r>
              <a:rPr lang="is-IS" sz="1300"/>
              <a:t>Skuldahlutfall, þ.e. skuldir sem hlutfall af rekstrartekjum hefur farið markvisst lækkandi frá árinu 2017 þegar það nam 98% niður í 71,6% árið 2022.  </a:t>
            </a:r>
          </a:p>
          <a:p>
            <a:pPr>
              <a:lnSpc>
                <a:spcPct val="100000"/>
              </a:lnSpc>
            </a:pPr>
            <a:r>
              <a:rPr lang="is-IS" sz="1300"/>
              <a:t>Á spátímabilinu er gert ráð fyrir að skuldahlutfallið mun hækka aftur og standa í 97,9% í árslok 2027.</a:t>
            </a:r>
          </a:p>
          <a:p>
            <a:pPr>
              <a:lnSpc>
                <a:spcPct val="100000"/>
              </a:lnSpc>
            </a:pPr>
            <a:r>
              <a:rPr lang="is-IS" sz="1300"/>
              <a:t>Eiginfjárhlutfallið hefur verið svipað undanfarin ár og stóð í 52% í lok árs 2017.  Í útkomuspá fyrir árið 2023 er áætlað að það lækki í 51 %.</a:t>
            </a:r>
          </a:p>
          <a:p>
            <a:pPr>
              <a:lnSpc>
                <a:spcPct val="100000"/>
              </a:lnSpc>
            </a:pPr>
            <a:r>
              <a:rPr lang="is-IS" sz="1300"/>
              <a:t>Á spátímabilinu er gert ráð fyrir að eiginfjárhlutfallið fari  lækkandi og standi í 45% í lok árs 2027.</a:t>
            </a:r>
          </a:p>
          <a:p>
            <a:pPr>
              <a:lnSpc>
                <a:spcPct val="100000"/>
              </a:lnSpc>
            </a:pPr>
            <a:endParaRPr lang="is-IS" sz="1300"/>
          </a:p>
          <a:p>
            <a:pPr marL="457200" lvl="1" indent="0">
              <a:lnSpc>
                <a:spcPct val="100000"/>
              </a:lnSpc>
              <a:buNone/>
            </a:pPr>
            <a:endParaRPr lang="is-IS" sz="1300"/>
          </a:p>
          <a:p>
            <a:pPr lvl="1">
              <a:lnSpc>
                <a:spcPct val="100000"/>
              </a:lnSpc>
            </a:pPr>
            <a:endParaRPr lang="is-IS" sz="1300"/>
          </a:p>
          <a:p>
            <a:pPr lvl="1">
              <a:lnSpc>
                <a:spcPct val="100000"/>
              </a:lnSpc>
            </a:pPr>
            <a:endParaRPr lang="is-IS" sz="1000"/>
          </a:p>
        </p:txBody>
      </p:sp>
      <p:sp>
        <p:nvSpPr>
          <p:cNvPr id="7" name="Google Shape;128;p26">
            <a:extLst>
              <a:ext uri="{FF2B5EF4-FFF2-40B4-BE49-F238E27FC236}">
                <a16:creationId xmlns:a16="http://schemas.microsoft.com/office/drawing/2014/main" id="{918512B8-5028-4202-8171-7178ADE6BB65}"/>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5" name="Slide Number Placeholder 4">
            <a:extLst>
              <a:ext uri="{FF2B5EF4-FFF2-40B4-BE49-F238E27FC236}">
                <a16:creationId xmlns:a16="http://schemas.microsoft.com/office/drawing/2014/main" id="{8A30AC63-D80E-D26B-0E09-6ACFB9652A76}"/>
              </a:ext>
            </a:extLst>
          </p:cNvPr>
          <p:cNvSpPr>
            <a:spLocks noGrp="1"/>
          </p:cNvSpPr>
          <p:nvPr>
            <p:ph type="sldNum" sz="quarter" idx="12"/>
          </p:nvPr>
        </p:nvSpPr>
        <p:spPr/>
        <p:txBody>
          <a:bodyPr/>
          <a:lstStyle/>
          <a:p>
            <a:fld id="{A434449E-F836-40EF-941A-5B23304791D7}" type="slidenum">
              <a:rPr lang="is-IS" smtClean="0"/>
              <a:t>36</a:t>
            </a:fld>
            <a:endParaRPr lang="is-IS"/>
          </a:p>
        </p:txBody>
      </p:sp>
      <p:graphicFrame>
        <p:nvGraphicFramePr>
          <p:cNvPr id="4" name="Chart 3">
            <a:extLst>
              <a:ext uri="{FF2B5EF4-FFF2-40B4-BE49-F238E27FC236}">
                <a16:creationId xmlns:a16="http://schemas.microsoft.com/office/drawing/2014/main" id="{86D54F34-F094-FE31-A26B-7D117418B0DC}"/>
              </a:ext>
            </a:extLst>
          </p:cNvPr>
          <p:cNvGraphicFramePr>
            <a:graphicFrameLocks/>
          </p:cNvGraphicFramePr>
          <p:nvPr>
            <p:extLst>
              <p:ext uri="{D42A27DB-BD31-4B8C-83A1-F6EECF244321}">
                <p14:modId xmlns:p14="http://schemas.microsoft.com/office/powerpoint/2010/main" val="3471609815"/>
              </p:ext>
            </p:extLst>
          </p:nvPr>
        </p:nvGraphicFramePr>
        <p:xfrm>
          <a:off x="4507624" y="2007635"/>
          <a:ext cx="6675383" cy="40662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5584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4701" y="1722504"/>
            <a:ext cx="2549563" cy="4351338"/>
          </a:xfrm>
        </p:spPr>
        <p:txBody>
          <a:bodyPr>
            <a:normAutofit/>
          </a:bodyPr>
          <a:lstStyle/>
          <a:p>
            <a:pPr marL="0" indent="0">
              <a:lnSpc>
                <a:spcPct val="100000"/>
              </a:lnSpc>
              <a:buNone/>
            </a:pPr>
            <a:r>
              <a:rPr lang="is-IS" sz="1300"/>
              <a:t>Lykiltölur</a:t>
            </a:r>
          </a:p>
          <a:p>
            <a:pPr>
              <a:lnSpc>
                <a:spcPct val="100000"/>
              </a:lnSpc>
            </a:pPr>
            <a:r>
              <a:rPr lang="is-IS" sz="1300"/>
              <a:t>EBITDA framlegð náði ákveðnu hámarki á árunum 2017 og 2018 en féll svo niður og var neikvæð árin 2020 og 2022.</a:t>
            </a:r>
          </a:p>
          <a:p>
            <a:pPr>
              <a:lnSpc>
                <a:spcPct val="100000"/>
              </a:lnSpc>
            </a:pPr>
            <a:r>
              <a:rPr lang="is-IS" sz="1300"/>
              <a:t>Útkomuspá ársins 2023 gerir ráð fyrir því að EBITDA framlegð verði komin í 2,3%. </a:t>
            </a:r>
          </a:p>
          <a:p>
            <a:pPr>
              <a:lnSpc>
                <a:spcPct val="100000"/>
              </a:lnSpc>
            </a:pPr>
            <a:r>
              <a:rPr lang="is-IS" sz="1300"/>
              <a:t>Fjárhagsáætlun 2024 gerir ráð fyrir 3,9% EBITDA framlegð.  Á spátímabilinu er áætlað að EBITDA framlegð fari örlítið hækkandi og standi í 4,9 % á  árinu 2027.</a:t>
            </a:r>
          </a:p>
          <a:p>
            <a:pPr>
              <a:lnSpc>
                <a:spcPct val="100000"/>
              </a:lnSpc>
            </a:pPr>
            <a:endParaRPr lang="is-IS" sz="1300"/>
          </a:p>
          <a:p>
            <a:pPr>
              <a:lnSpc>
                <a:spcPct val="100000"/>
              </a:lnSpc>
            </a:pPr>
            <a:endParaRPr lang="is-IS" sz="1300"/>
          </a:p>
          <a:p>
            <a:pPr>
              <a:lnSpc>
                <a:spcPct val="100000"/>
              </a:lnSpc>
            </a:pPr>
            <a:endParaRPr lang="is-IS" sz="1000"/>
          </a:p>
          <a:p>
            <a:pPr marL="457200" lvl="1" indent="0">
              <a:lnSpc>
                <a:spcPct val="100000"/>
              </a:lnSpc>
              <a:buNone/>
            </a:pPr>
            <a:endParaRPr lang="is-IS" sz="1000"/>
          </a:p>
          <a:p>
            <a:pPr lvl="1">
              <a:lnSpc>
                <a:spcPct val="100000"/>
              </a:lnSpc>
            </a:pPr>
            <a:endParaRPr lang="is-IS" sz="1000"/>
          </a:p>
          <a:p>
            <a:pPr lvl="1">
              <a:lnSpc>
                <a:spcPct val="100000"/>
              </a:lnSpc>
            </a:pPr>
            <a:endParaRPr lang="is-IS" sz="1000"/>
          </a:p>
        </p:txBody>
      </p:sp>
      <p:sp>
        <p:nvSpPr>
          <p:cNvPr id="7" name="Google Shape;128;p26">
            <a:extLst>
              <a:ext uri="{FF2B5EF4-FFF2-40B4-BE49-F238E27FC236}">
                <a16:creationId xmlns:a16="http://schemas.microsoft.com/office/drawing/2014/main" id="{5C078BE9-52A0-4DDE-A732-6F5D9477342E}"/>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5" name="Slide Number Placeholder 4">
            <a:extLst>
              <a:ext uri="{FF2B5EF4-FFF2-40B4-BE49-F238E27FC236}">
                <a16:creationId xmlns:a16="http://schemas.microsoft.com/office/drawing/2014/main" id="{00F5F625-9415-C3C2-42EB-C90BA83FAC6E}"/>
              </a:ext>
            </a:extLst>
          </p:cNvPr>
          <p:cNvSpPr>
            <a:spLocks noGrp="1"/>
          </p:cNvSpPr>
          <p:nvPr>
            <p:ph type="sldNum" sz="quarter" idx="12"/>
          </p:nvPr>
        </p:nvSpPr>
        <p:spPr/>
        <p:txBody>
          <a:bodyPr/>
          <a:lstStyle/>
          <a:p>
            <a:fld id="{A434449E-F836-40EF-941A-5B23304791D7}" type="slidenum">
              <a:rPr lang="is-IS" smtClean="0"/>
              <a:t>37</a:t>
            </a:fld>
            <a:endParaRPr lang="is-IS"/>
          </a:p>
        </p:txBody>
      </p:sp>
      <p:graphicFrame>
        <p:nvGraphicFramePr>
          <p:cNvPr id="4" name="Chart 3">
            <a:extLst>
              <a:ext uri="{FF2B5EF4-FFF2-40B4-BE49-F238E27FC236}">
                <a16:creationId xmlns:a16="http://schemas.microsoft.com/office/drawing/2014/main" id="{B055F0DF-5689-711E-0D0F-9CBCB514D64E}"/>
              </a:ext>
            </a:extLst>
          </p:cNvPr>
          <p:cNvGraphicFramePr>
            <a:graphicFrameLocks/>
          </p:cNvGraphicFramePr>
          <p:nvPr>
            <p:extLst>
              <p:ext uri="{D42A27DB-BD31-4B8C-83A1-F6EECF244321}">
                <p14:modId xmlns:p14="http://schemas.microsoft.com/office/powerpoint/2010/main" val="3159788898"/>
              </p:ext>
            </p:extLst>
          </p:nvPr>
        </p:nvGraphicFramePr>
        <p:xfrm>
          <a:off x="3947685" y="1963578"/>
          <a:ext cx="7203790" cy="41102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9675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126" y="1722504"/>
            <a:ext cx="2291378" cy="4351338"/>
          </a:xfrm>
        </p:spPr>
        <p:txBody>
          <a:bodyPr>
            <a:normAutofit/>
          </a:bodyPr>
          <a:lstStyle/>
          <a:p>
            <a:pPr marL="0" indent="0">
              <a:lnSpc>
                <a:spcPct val="100000"/>
              </a:lnSpc>
              <a:buNone/>
            </a:pPr>
            <a:r>
              <a:rPr lang="is-IS" sz="1300"/>
              <a:t>Lykiltölur</a:t>
            </a:r>
          </a:p>
          <a:p>
            <a:pPr>
              <a:lnSpc>
                <a:spcPct val="100000"/>
              </a:lnSpc>
            </a:pPr>
            <a:r>
              <a:rPr lang="is-IS" sz="1300"/>
              <a:t>Veltufjárhlutfall, þ.e. veltufjármunir sem hlutfall af skammtímaskuldum, er 0,65 skv. útkomuspá ársins 2023. Það er undir meðaltali veltufjárhlutfalli áranna 2017 til 2022 sem nemur 1,898.</a:t>
            </a:r>
          </a:p>
          <a:p>
            <a:pPr>
              <a:lnSpc>
                <a:spcPct val="100000"/>
              </a:lnSpc>
            </a:pPr>
            <a:r>
              <a:rPr lang="is-IS" sz="1300"/>
              <a:t>Veltufjárhlutfall sýnir sem fyrr hæfi samstæðunnar til að inna af hendi nauðsynlegar greiðslur næstu 12 mánuði og ætti helst ekki að vera lægri en 1,0 til lengri tíma litið.</a:t>
            </a:r>
          </a:p>
          <a:p>
            <a:pPr>
              <a:lnSpc>
                <a:spcPct val="100000"/>
              </a:lnSpc>
            </a:pPr>
            <a:endParaRPr lang="is-IS" sz="1000"/>
          </a:p>
          <a:p>
            <a:pPr>
              <a:lnSpc>
                <a:spcPct val="100000"/>
              </a:lnSpc>
            </a:pPr>
            <a:endParaRPr lang="is-IS" sz="1000"/>
          </a:p>
          <a:p>
            <a:pPr marL="457200" lvl="1" indent="0">
              <a:lnSpc>
                <a:spcPct val="100000"/>
              </a:lnSpc>
              <a:buNone/>
            </a:pPr>
            <a:endParaRPr lang="is-IS" sz="1000"/>
          </a:p>
          <a:p>
            <a:pPr lvl="1">
              <a:lnSpc>
                <a:spcPct val="100000"/>
              </a:lnSpc>
            </a:pPr>
            <a:endParaRPr lang="is-IS" sz="1000"/>
          </a:p>
          <a:p>
            <a:pPr lvl="1">
              <a:lnSpc>
                <a:spcPct val="100000"/>
              </a:lnSpc>
            </a:pPr>
            <a:endParaRPr lang="is-IS" sz="1000"/>
          </a:p>
        </p:txBody>
      </p:sp>
      <p:sp>
        <p:nvSpPr>
          <p:cNvPr id="7" name="Google Shape;128;p26">
            <a:extLst>
              <a:ext uri="{FF2B5EF4-FFF2-40B4-BE49-F238E27FC236}">
                <a16:creationId xmlns:a16="http://schemas.microsoft.com/office/drawing/2014/main" id="{65D5116C-CDE8-4BD5-B6B3-0C53FEF59B61}"/>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SAMSTÆÐUREIKNINGUR</a:t>
            </a:r>
          </a:p>
        </p:txBody>
      </p:sp>
      <p:sp>
        <p:nvSpPr>
          <p:cNvPr id="5" name="Slide Number Placeholder 4">
            <a:extLst>
              <a:ext uri="{FF2B5EF4-FFF2-40B4-BE49-F238E27FC236}">
                <a16:creationId xmlns:a16="http://schemas.microsoft.com/office/drawing/2014/main" id="{C131A5A3-B4A0-0BAA-663E-1FEC5070AE09}"/>
              </a:ext>
            </a:extLst>
          </p:cNvPr>
          <p:cNvSpPr>
            <a:spLocks noGrp="1"/>
          </p:cNvSpPr>
          <p:nvPr>
            <p:ph type="sldNum" sz="quarter" idx="12"/>
          </p:nvPr>
        </p:nvSpPr>
        <p:spPr/>
        <p:txBody>
          <a:bodyPr/>
          <a:lstStyle/>
          <a:p>
            <a:fld id="{A434449E-F836-40EF-941A-5B23304791D7}" type="slidenum">
              <a:rPr lang="is-IS" smtClean="0"/>
              <a:t>38</a:t>
            </a:fld>
            <a:endParaRPr lang="is-IS"/>
          </a:p>
        </p:txBody>
      </p:sp>
      <p:graphicFrame>
        <p:nvGraphicFramePr>
          <p:cNvPr id="4" name="Chart 3">
            <a:extLst>
              <a:ext uri="{FF2B5EF4-FFF2-40B4-BE49-F238E27FC236}">
                <a16:creationId xmlns:a16="http://schemas.microsoft.com/office/drawing/2014/main" id="{88B8E838-6792-4FF7-2398-0E83CDC9756A}"/>
              </a:ext>
            </a:extLst>
          </p:cNvPr>
          <p:cNvGraphicFramePr>
            <a:graphicFrameLocks/>
          </p:cNvGraphicFramePr>
          <p:nvPr>
            <p:extLst>
              <p:ext uri="{D42A27DB-BD31-4B8C-83A1-F6EECF244321}">
                <p14:modId xmlns:p14="http://schemas.microsoft.com/office/powerpoint/2010/main" val="3714995434"/>
              </p:ext>
            </p:extLst>
          </p:nvPr>
        </p:nvGraphicFramePr>
        <p:xfrm>
          <a:off x="4330263" y="2037261"/>
          <a:ext cx="6692002" cy="40365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0836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640" y="1722503"/>
            <a:ext cx="3135085" cy="4913427"/>
          </a:xfrm>
        </p:spPr>
        <p:txBody>
          <a:bodyPr>
            <a:normAutofit fontScale="85000" lnSpcReduction="20000"/>
          </a:bodyPr>
          <a:lstStyle/>
          <a:p>
            <a:pPr marL="0" indent="0">
              <a:lnSpc>
                <a:spcPct val="100000"/>
              </a:lnSpc>
              <a:buNone/>
            </a:pPr>
            <a:r>
              <a:rPr lang="is-IS" sz="1500"/>
              <a:t>Þróun launakostnaðar</a:t>
            </a:r>
          </a:p>
          <a:p>
            <a:pPr>
              <a:lnSpc>
                <a:spcPct val="100000"/>
              </a:lnSpc>
            </a:pPr>
            <a:r>
              <a:rPr lang="is-IS" sz="1500"/>
              <a:t>Launagjöld hafa hækkað um 81,3% frá árunum 2017 til útkomuspár ársins 2023, en þau hækka úr 3.411 m.kr. í 6.185 m.kr.  Lífeyrisskuldbinding hækkaði um 47,8% á sama tíma, en hún hækkar úr 407 m.kr. í 602 m.kr. </a:t>
            </a:r>
          </a:p>
          <a:p>
            <a:pPr>
              <a:lnSpc>
                <a:spcPct val="100000"/>
              </a:lnSpc>
            </a:pPr>
            <a:r>
              <a:rPr lang="is-IS" sz="1500"/>
              <a:t>Launagjöld sem hlutfall af rekstrartekjum hækkaði talsvert á milli árana 2019 og 2020 og má það rekja til breytinga á gjaldfærðri lífeyrisskuldbindinga á árinu 2020 meðal annars vegna endur útreiknings á lífaldri.  Á árinu 2021 lækkar hlutfallið niður í 66,71%. </a:t>
            </a:r>
          </a:p>
          <a:p>
            <a:pPr>
              <a:lnSpc>
                <a:spcPct val="100000"/>
              </a:lnSpc>
            </a:pPr>
            <a:r>
              <a:rPr lang="is-IS" sz="1500"/>
              <a:t>Meðaltal hlutfalls launagjalda af rekstrartekjum á árunum 2017-2022 er 65,6% og hlutfall þetta á árunum 2023-2027 svipað og meðaltal áranna á undan.</a:t>
            </a:r>
          </a:p>
          <a:p>
            <a:pPr>
              <a:lnSpc>
                <a:spcPct val="100000"/>
              </a:lnSpc>
            </a:pPr>
            <a:r>
              <a:rPr lang="is-IS" sz="1500"/>
              <a:t>Á spátímabilinu 2024-2027 er gert ráð fyrir því að launagjöld hækki um 10,2 % og launagjöld sem hlutfall af rekstrartekjum endi í 63,4% á árinu 2027.</a:t>
            </a:r>
          </a:p>
          <a:p>
            <a:pPr marL="457200" lvl="1" indent="0">
              <a:lnSpc>
                <a:spcPct val="100000"/>
              </a:lnSpc>
              <a:buNone/>
            </a:pPr>
            <a:endParaRPr lang="is-IS" sz="1300"/>
          </a:p>
          <a:p>
            <a:pPr lvl="1">
              <a:lnSpc>
                <a:spcPct val="100000"/>
              </a:lnSpc>
            </a:pPr>
            <a:endParaRPr lang="is-IS" sz="1300"/>
          </a:p>
          <a:p>
            <a:pPr lvl="1">
              <a:lnSpc>
                <a:spcPct val="100000"/>
              </a:lnSpc>
            </a:pPr>
            <a:endParaRPr lang="is-IS" sz="1000"/>
          </a:p>
        </p:txBody>
      </p:sp>
      <p:sp>
        <p:nvSpPr>
          <p:cNvPr id="7" name="Google Shape;128;p26">
            <a:extLst>
              <a:ext uri="{FF2B5EF4-FFF2-40B4-BE49-F238E27FC236}">
                <a16:creationId xmlns:a16="http://schemas.microsoft.com/office/drawing/2014/main" id="{E20266F1-DDEF-4424-9075-88E80ADA48F9}"/>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A - HLUTI</a:t>
            </a:r>
          </a:p>
        </p:txBody>
      </p:sp>
      <p:sp>
        <p:nvSpPr>
          <p:cNvPr id="5" name="Slide Number Placeholder 4">
            <a:extLst>
              <a:ext uri="{FF2B5EF4-FFF2-40B4-BE49-F238E27FC236}">
                <a16:creationId xmlns:a16="http://schemas.microsoft.com/office/drawing/2014/main" id="{CD3AEB5A-D829-24D4-CCF2-2E7C044B4C35}"/>
              </a:ext>
            </a:extLst>
          </p:cNvPr>
          <p:cNvSpPr>
            <a:spLocks noGrp="1"/>
          </p:cNvSpPr>
          <p:nvPr>
            <p:ph type="sldNum" sz="quarter" idx="12"/>
          </p:nvPr>
        </p:nvSpPr>
        <p:spPr/>
        <p:txBody>
          <a:bodyPr/>
          <a:lstStyle/>
          <a:p>
            <a:fld id="{A434449E-F836-40EF-941A-5B23304791D7}" type="slidenum">
              <a:rPr lang="is-IS" smtClean="0"/>
              <a:t>39</a:t>
            </a:fld>
            <a:endParaRPr lang="is-IS"/>
          </a:p>
        </p:txBody>
      </p:sp>
      <p:graphicFrame>
        <p:nvGraphicFramePr>
          <p:cNvPr id="4" name="Chart 3">
            <a:extLst>
              <a:ext uri="{FF2B5EF4-FFF2-40B4-BE49-F238E27FC236}">
                <a16:creationId xmlns:a16="http://schemas.microsoft.com/office/drawing/2014/main" id="{5E43885F-F9E7-DFD7-A709-8E5690158DE1}"/>
              </a:ext>
            </a:extLst>
          </p:cNvPr>
          <p:cNvGraphicFramePr>
            <a:graphicFrameLocks/>
          </p:cNvGraphicFramePr>
          <p:nvPr>
            <p:extLst>
              <p:ext uri="{D42A27DB-BD31-4B8C-83A1-F6EECF244321}">
                <p14:modId xmlns:p14="http://schemas.microsoft.com/office/powerpoint/2010/main" val="1836918658"/>
              </p:ext>
            </p:extLst>
          </p:nvPr>
        </p:nvGraphicFramePr>
        <p:xfrm>
          <a:off x="3847952" y="2188434"/>
          <a:ext cx="7387607" cy="37709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16509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8EEAD2-41E0-2BF1-23FF-A75042F403D3}"/>
              </a:ext>
            </a:extLst>
          </p:cNvPr>
          <p:cNvSpPr>
            <a:spLocks noGrp="1"/>
          </p:cNvSpPr>
          <p:nvPr>
            <p:ph idx="1"/>
          </p:nvPr>
        </p:nvSpPr>
        <p:spPr/>
        <p:txBody>
          <a:bodyPr vert="horz" lIns="91440" tIns="45720" rIns="91440" bIns="45720" rtlCol="0" anchor="t">
            <a:normAutofit/>
          </a:bodyPr>
          <a:lstStyle/>
          <a:p>
            <a:r>
              <a:rPr lang="en-GB">
                <a:cs typeface="Calibri"/>
              </a:rPr>
              <a:t>Í </a:t>
            </a:r>
            <a:r>
              <a:rPr lang="en-GB" err="1">
                <a:cs typeface="Calibri"/>
              </a:rPr>
              <a:t>vor</a:t>
            </a:r>
            <a:r>
              <a:rPr lang="en-GB">
                <a:cs typeface="Calibri"/>
              </a:rPr>
              <a:t> var </a:t>
            </a:r>
            <a:r>
              <a:rPr lang="en-GB" err="1">
                <a:cs typeface="Calibri"/>
              </a:rPr>
              <a:t>ljóst</a:t>
            </a:r>
            <a:r>
              <a:rPr lang="en-GB">
                <a:cs typeface="Calibri"/>
              </a:rPr>
              <a:t> </a:t>
            </a:r>
            <a:r>
              <a:rPr lang="en-GB" err="1">
                <a:cs typeface="Calibri"/>
              </a:rPr>
              <a:t>að</a:t>
            </a:r>
            <a:r>
              <a:rPr lang="en-GB">
                <a:cs typeface="Calibri"/>
              </a:rPr>
              <a:t> </a:t>
            </a:r>
            <a:r>
              <a:rPr lang="en-GB" err="1">
                <a:cs typeface="Calibri"/>
              </a:rPr>
              <a:t>halda</a:t>
            </a:r>
            <a:r>
              <a:rPr lang="en-GB">
                <a:cs typeface="Calibri"/>
              </a:rPr>
              <a:t> </a:t>
            </a:r>
            <a:r>
              <a:rPr lang="en-GB" err="1">
                <a:cs typeface="Calibri"/>
              </a:rPr>
              <a:t>þarf</a:t>
            </a:r>
            <a:r>
              <a:rPr lang="en-GB">
                <a:cs typeface="Calibri"/>
              </a:rPr>
              <a:t> </a:t>
            </a:r>
            <a:r>
              <a:rPr lang="en-GB" err="1">
                <a:cs typeface="Calibri"/>
              </a:rPr>
              <a:t>vel</a:t>
            </a:r>
            <a:r>
              <a:rPr lang="en-GB">
                <a:cs typeface="Calibri"/>
              </a:rPr>
              <a:t> á </a:t>
            </a:r>
            <a:r>
              <a:rPr lang="en-GB" err="1">
                <a:cs typeface="Calibri"/>
              </a:rPr>
              <a:t>spöðum</a:t>
            </a:r>
            <a:endParaRPr lang="en-GB">
              <a:cs typeface="Calibri"/>
            </a:endParaRPr>
          </a:p>
          <a:p>
            <a:pPr lvl="1">
              <a:buFont typeface="Courier New" panose="02070309020205020404" pitchFamily="49" charset="0"/>
              <a:buChar char="o"/>
            </a:pPr>
            <a:r>
              <a:rPr lang="en-GB" err="1">
                <a:cs typeface="Calibri"/>
              </a:rPr>
              <a:t>Dekksta</a:t>
            </a:r>
            <a:r>
              <a:rPr lang="en-GB">
                <a:cs typeface="Calibri"/>
              </a:rPr>
              <a:t> </a:t>
            </a:r>
            <a:r>
              <a:rPr lang="en-GB" err="1">
                <a:cs typeface="Calibri"/>
              </a:rPr>
              <a:t>sviðsmyndin</a:t>
            </a:r>
            <a:r>
              <a:rPr lang="en-GB">
                <a:cs typeface="Calibri"/>
              </a:rPr>
              <a:t> um </a:t>
            </a:r>
            <a:r>
              <a:rPr lang="en-GB" err="1">
                <a:cs typeface="Calibri"/>
              </a:rPr>
              <a:t>þróun</a:t>
            </a:r>
            <a:r>
              <a:rPr lang="en-GB">
                <a:cs typeface="Calibri"/>
              </a:rPr>
              <a:t> </a:t>
            </a:r>
            <a:r>
              <a:rPr lang="en-GB" err="1">
                <a:cs typeface="Calibri"/>
              </a:rPr>
              <a:t>mála</a:t>
            </a:r>
            <a:r>
              <a:rPr lang="en-GB">
                <a:cs typeface="Calibri"/>
              </a:rPr>
              <a:t> </a:t>
            </a:r>
            <a:r>
              <a:rPr lang="en-GB" err="1">
                <a:cs typeface="Calibri"/>
              </a:rPr>
              <a:t>hefur</a:t>
            </a:r>
            <a:r>
              <a:rPr lang="en-GB">
                <a:cs typeface="Calibri"/>
              </a:rPr>
              <a:t> </a:t>
            </a:r>
            <a:r>
              <a:rPr lang="en-GB" err="1">
                <a:cs typeface="Calibri"/>
              </a:rPr>
              <a:t>raungerst</a:t>
            </a:r>
            <a:endParaRPr lang="en-GB">
              <a:cs typeface="Calibri"/>
            </a:endParaRPr>
          </a:p>
          <a:p>
            <a:r>
              <a:rPr lang="en-GB">
                <a:cs typeface="Calibri"/>
              </a:rPr>
              <a:t>Ekki </a:t>
            </a:r>
            <a:r>
              <a:rPr lang="en-GB" err="1">
                <a:cs typeface="Calibri"/>
              </a:rPr>
              <a:t>ráðist</a:t>
            </a:r>
            <a:r>
              <a:rPr lang="en-GB">
                <a:cs typeface="Calibri"/>
              </a:rPr>
              <a:t> í </a:t>
            </a:r>
            <a:r>
              <a:rPr lang="en-GB" err="1">
                <a:cs typeface="Calibri"/>
              </a:rPr>
              <a:t>niðurskurð</a:t>
            </a:r>
            <a:r>
              <a:rPr lang="en-GB">
                <a:cs typeface="Calibri"/>
              </a:rPr>
              <a:t> á </a:t>
            </a:r>
            <a:r>
              <a:rPr lang="en-GB" err="1">
                <a:cs typeface="Calibri"/>
              </a:rPr>
              <a:t>áætlun</a:t>
            </a:r>
            <a:r>
              <a:rPr lang="en-GB">
                <a:cs typeface="Calibri"/>
              </a:rPr>
              <a:t> </a:t>
            </a:r>
            <a:r>
              <a:rPr lang="en-GB" err="1">
                <a:cs typeface="Calibri"/>
              </a:rPr>
              <a:t>árins</a:t>
            </a:r>
            <a:r>
              <a:rPr lang="en-GB">
                <a:cs typeface="Calibri"/>
              </a:rPr>
              <a:t> 2023 </a:t>
            </a:r>
            <a:r>
              <a:rPr lang="en-GB" err="1">
                <a:cs typeface="Calibri"/>
              </a:rPr>
              <a:t>en</a:t>
            </a:r>
            <a:r>
              <a:rPr lang="en-GB">
                <a:cs typeface="Calibri"/>
              </a:rPr>
              <a:t> </a:t>
            </a:r>
            <a:r>
              <a:rPr lang="en-GB" err="1">
                <a:cs typeface="Calibri"/>
              </a:rPr>
              <a:t>ýmsar</a:t>
            </a:r>
            <a:r>
              <a:rPr lang="en-GB">
                <a:cs typeface="Calibri"/>
              </a:rPr>
              <a:t> </a:t>
            </a:r>
            <a:r>
              <a:rPr lang="en-GB" err="1">
                <a:cs typeface="Calibri"/>
              </a:rPr>
              <a:t>ráðstafanir</a:t>
            </a:r>
            <a:r>
              <a:rPr lang="en-GB">
                <a:cs typeface="Calibri"/>
              </a:rPr>
              <a:t> </a:t>
            </a:r>
            <a:r>
              <a:rPr lang="en-GB" err="1">
                <a:cs typeface="Calibri"/>
              </a:rPr>
              <a:t>gerðar</a:t>
            </a:r>
            <a:endParaRPr lang="en-GB">
              <a:cs typeface="Calibri"/>
            </a:endParaRPr>
          </a:p>
          <a:p>
            <a:r>
              <a:rPr lang="en-GB" err="1">
                <a:cs typeface="Calibri"/>
              </a:rPr>
              <a:t>Kjarasamningar</a:t>
            </a:r>
            <a:r>
              <a:rPr lang="en-GB">
                <a:cs typeface="Calibri"/>
              </a:rPr>
              <a:t> 360 </a:t>
            </a:r>
            <a:r>
              <a:rPr lang="en-GB" err="1">
                <a:cs typeface="Calibri"/>
              </a:rPr>
              <a:t>milljónir</a:t>
            </a:r>
            <a:endParaRPr lang="en-GB">
              <a:cs typeface="Calibri"/>
            </a:endParaRPr>
          </a:p>
          <a:p>
            <a:pPr lvl="1">
              <a:buFont typeface="Courier New" panose="02070309020205020404" pitchFamily="49" charset="0"/>
              <a:buChar char="o"/>
            </a:pPr>
            <a:r>
              <a:rPr lang="en-GB" err="1">
                <a:cs typeface="Calibri"/>
              </a:rPr>
              <a:t>Talsvert</a:t>
            </a:r>
            <a:r>
              <a:rPr lang="en-GB">
                <a:cs typeface="Calibri"/>
              </a:rPr>
              <a:t> </a:t>
            </a:r>
            <a:r>
              <a:rPr lang="en-GB" err="1">
                <a:cs typeface="Calibri"/>
              </a:rPr>
              <a:t>umfram</a:t>
            </a:r>
            <a:r>
              <a:rPr lang="en-GB">
                <a:cs typeface="Calibri"/>
              </a:rPr>
              <a:t> </a:t>
            </a:r>
            <a:r>
              <a:rPr lang="en-GB" err="1">
                <a:cs typeface="Calibri"/>
              </a:rPr>
              <a:t>áætlun</a:t>
            </a:r>
            <a:r>
              <a:rPr lang="en-GB">
                <a:cs typeface="Calibri"/>
              </a:rPr>
              <a:t> </a:t>
            </a:r>
            <a:r>
              <a:rPr lang="en-GB" err="1">
                <a:cs typeface="Calibri"/>
              </a:rPr>
              <a:t>ársins</a:t>
            </a:r>
            <a:endParaRPr lang="en-GB">
              <a:cs typeface="Calibri"/>
            </a:endParaRPr>
          </a:p>
          <a:p>
            <a:r>
              <a:rPr lang="en-GB" err="1">
                <a:cs typeface="Calibri"/>
              </a:rPr>
              <a:t>Lífeyrisskuldbindingar</a:t>
            </a:r>
            <a:r>
              <a:rPr lang="en-GB">
                <a:cs typeface="Calibri"/>
              </a:rPr>
              <a:t> </a:t>
            </a:r>
            <a:r>
              <a:rPr lang="en-GB" err="1">
                <a:cs typeface="Calibri"/>
              </a:rPr>
              <a:t>áfram</a:t>
            </a:r>
            <a:r>
              <a:rPr lang="en-GB">
                <a:cs typeface="Calibri"/>
              </a:rPr>
              <a:t> </a:t>
            </a:r>
            <a:r>
              <a:rPr lang="en-GB" err="1">
                <a:cs typeface="Calibri"/>
              </a:rPr>
              <a:t>erfiður</a:t>
            </a:r>
            <a:r>
              <a:rPr lang="en-GB">
                <a:cs typeface="Calibri"/>
              </a:rPr>
              <a:t> </a:t>
            </a:r>
            <a:r>
              <a:rPr lang="en-GB" err="1">
                <a:cs typeface="Calibri"/>
              </a:rPr>
              <a:t>ljár</a:t>
            </a:r>
            <a:r>
              <a:rPr lang="en-GB">
                <a:cs typeface="Calibri"/>
              </a:rPr>
              <a:t> í </a:t>
            </a:r>
            <a:r>
              <a:rPr lang="en-GB" err="1">
                <a:cs typeface="Calibri"/>
              </a:rPr>
              <a:t>þúfu</a:t>
            </a:r>
            <a:r>
              <a:rPr lang="en-GB">
                <a:cs typeface="Calibri"/>
              </a:rPr>
              <a:t> - </a:t>
            </a:r>
            <a:r>
              <a:rPr lang="en-GB" err="1">
                <a:cs typeface="Calibri"/>
              </a:rPr>
              <a:t>hækkun</a:t>
            </a:r>
            <a:r>
              <a:rPr lang="en-GB">
                <a:cs typeface="Calibri"/>
              </a:rPr>
              <a:t> ?</a:t>
            </a:r>
            <a:endParaRPr lang="en-GB">
              <a:ea typeface="Calibri"/>
              <a:cs typeface="Calibri"/>
            </a:endParaRPr>
          </a:p>
          <a:p>
            <a:r>
              <a:rPr lang="en-GB" err="1">
                <a:cs typeface="Calibri"/>
              </a:rPr>
              <a:t>Öll</a:t>
            </a:r>
            <a:r>
              <a:rPr lang="en-GB">
                <a:cs typeface="Calibri"/>
              </a:rPr>
              <a:t> </a:t>
            </a:r>
            <a:r>
              <a:rPr lang="en-GB" err="1">
                <a:cs typeface="Calibri"/>
              </a:rPr>
              <a:t>svið</a:t>
            </a:r>
            <a:r>
              <a:rPr lang="en-GB">
                <a:cs typeface="Calibri"/>
              </a:rPr>
              <a:t> </a:t>
            </a:r>
            <a:r>
              <a:rPr lang="en-GB" err="1">
                <a:cs typeface="Calibri"/>
              </a:rPr>
              <a:t>hafa</a:t>
            </a:r>
            <a:r>
              <a:rPr lang="en-GB">
                <a:cs typeface="Calibri"/>
              </a:rPr>
              <a:t> </a:t>
            </a:r>
            <a:r>
              <a:rPr lang="en-GB" err="1">
                <a:cs typeface="Calibri"/>
              </a:rPr>
              <a:t>ráðist</a:t>
            </a:r>
            <a:r>
              <a:rPr lang="en-GB">
                <a:cs typeface="Calibri"/>
              </a:rPr>
              <a:t> í </a:t>
            </a:r>
            <a:r>
              <a:rPr lang="en-GB" err="1">
                <a:cs typeface="Calibri"/>
              </a:rPr>
              <a:t>rýni</a:t>
            </a:r>
            <a:r>
              <a:rPr lang="en-GB">
                <a:cs typeface="Calibri"/>
              </a:rPr>
              <a:t> á </a:t>
            </a:r>
            <a:r>
              <a:rPr lang="en-GB" err="1">
                <a:cs typeface="Calibri"/>
              </a:rPr>
              <a:t>málaflokkum</a:t>
            </a:r>
            <a:r>
              <a:rPr lang="en-GB">
                <a:cs typeface="Calibri"/>
              </a:rPr>
              <a:t> </a:t>
            </a:r>
            <a:r>
              <a:rPr lang="en-GB" err="1">
                <a:cs typeface="Calibri"/>
              </a:rPr>
              <a:t>og</a:t>
            </a:r>
            <a:r>
              <a:rPr lang="en-GB">
                <a:cs typeface="Calibri"/>
              </a:rPr>
              <a:t> </a:t>
            </a:r>
            <a:r>
              <a:rPr lang="en-GB" err="1">
                <a:cs typeface="Calibri"/>
              </a:rPr>
              <a:t>gripið</a:t>
            </a:r>
            <a:r>
              <a:rPr lang="en-GB">
                <a:cs typeface="Calibri"/>
              </a:rPr>
              <a:t> </a:t>
            </a:r>
            <a:r>
              <a:rPr lang="en-GB" err="1">
                <a:cs typeface="Calibri"/>
              </a:rPr>
              <a:t>til</a:t>
            </a:r>
            <a:r>
              <a:rPr lang="en-GB">
                <a:cs typeface="Calibri"/>
              </a:rPr>
              <a:t> </a:t>
            </a:r>
            <a:r>
              <a:rPr lang="en-GB" err="1">
                <a:cs typeface="Calibri"/>
              </a:rPr>
              <a:t>breytinga</a:t>
            </a:r>
            <a:r>
              <a:rPr lang="en-GB">
                <a:cs typeface="Calibri"/>
              </a:rPr>
              <a:t> </a:t>
            </a:r>
            <a:r>
              <a:rPr lang="en-GB" err="1">
                <a:cs typeface="Calibri"/>
              </a:rPr>
              <a:t>sem</a:t>
            </a:r>
            <a:r>
              <a:rPr lang="en-GB">
                <a:cs typeface="Calibri"/>
              </a:rPr>
              <a:t> geta </a:t>
            </a:r>
            <a:r>
              <a:rPr lang="en-GB" err="1">
                <a:cs typeface="Calibri"/>
              </a:rPr>
              <a:t>fylgt</a:t>
            </a:r>
            <a:r>
              <a:rPr lang="en-GB">
                <a:cs typeface="Calibri"/>
              </a:rPr>
              <a:t> </a:t>
            </a:r>
            <a:r>
              <a:rPr lang="en-GB" err="1">
                <a:cs typeface="Calibri"/>
              </a:rPr>
              <a:t>okkur</a:t>
            </a:r>
            <a:r>
              <a:rPr lang="en-GB">
                <a:cs typeface="Calibri"/>
              </a:rPr>
              <a:t> </a:t>
            </a:r>
            <a:r>
              <a:rPr lang="en-GB" err="1">
                <a:cs typeface="Calibri"/>
              </a:rPr>
              <a:t>til</a:t>
            </a:r>
            <a:r>
              <a:rPr lang="en-GB">
                <a:cs typeface="Calibri"/>
              </a:rPr>
              <a:t> </a:t>
            </a:r>
            <a:r>
              <a:rPr lang="en-GB" err="1">
                <a:cs typeface="Calibri"/>
              </a:rPr>
              <a:t>lengri</a:t>
            </a:r>
            <a:r>
              <a:rPr lang="en-GB">
                <a:cs typeface="Calibri"/>
              </a:rPr>
              <a:t> </a:t>
            </a:r>
            <a:r>
              <a:rPr lang="en-GB" err="1">
                <a:cs typeface="Calibri"/>
              </a:rPr>
              <a:t>tíma</a:t>
            </a:r>
            <a:endParaRPr lang="en-GB">
              <a:cs typeface="Calibri"/>
            </a:endParaRPr>
          </a:p>
          <a:p>
            <a:endParaRPr lang="en-GB">
              <a:cs typeface="Calibri"/>
            </a:endParaRPr>
          </a:p>
        </p:txBody>
      </p:sp>
      <p:sp>
        <p:nvSpPr>
          <p:cNvPr id="4" name="Slide Number Placeholder 3">
            <a:extLst>
              <a:ext uri="{FF2B5EF4-FFF2-40B4-BE49-F238E27FC236}">
                <a16:creationId xmlns:a16="http://schemas.microsoft.com/office/drawing/2014/main" id="{B0B55EF2-4030-0D12-ABED-5128B7516E34}"/>
              </a:ext>
            </a:extLst>
          </p:cNvPr>
          <p:cNvSpPr>
            <a:spLocks noGrp="1"/>
          </p:cNvSpPr>
          <p:nvPr>
            <p:ph type="sldNum" sz="quarter" idx="12"/>
          </p:nvPr>
        </p:nvSpPr>
        <p:spPr/>
        <p:txBody>
          <a:bodyPr/>
          <a:lstStyle/>
          <a:p>
            <a:fld id="{A434449E-F836-40EF-941A-5B23304791D7}" type="slidenum">
              <a:rPr lang="is-IS" smtClean="0"/>
              <a:t>4</a:t>
            </a:fld>
            <a:endParaRPr lang="is-IS"/>
          </a:p>
        </p:txBody>
      </p:sp>
      <p:sp>
        <p:nvSpPr>
          <p:cNvPr id="5" name="Google Shape;128;p26">
            <a:extLst>
              <a:ext uri="{FF2B5EF4-FFF2-40B4-BE49-F238E27FC236}">
                <a16:creationId xmlns:a16="http://schemas.microsoft.com/office/drawing/2014/main" id="{97C3D7B8-BB05-BC59-451F-5943D08DFCAA}"/>
              </a:ext>
            </a:extLst>
          </p:cNvPr>
          <p:cNvSpPr/>
          <p:nvPr/>
        </p:nvSpPr>
        <p:spPr>
          <a:xfrm>
            <a:off x="671116" y="31058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VARFÆRNI</a:t>
            </a:r>
          </a:p>
        </p:txBody>
      </p:sp>
    </p:spTree>
    <p:extLst>
      <p:ext uri="{BB962C8B-B14F-4D97-AF65-F5344CB8AC3E}">
        <p14:creationId xmlns:p14="http://schemas.microsoft.com/office/powerpoint/2010/main" val="295222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722504"/>
            <a:ext cx="2189038" cy="4845260"/>
          </a:xfrm>
        </p:spPr>
        <p:txBody>
          <a:bodyPr>
            <a:normAutofit/>
          </a:bodyPr>
          <a:lstStyle/>
          <a:p>
            <a:pPr marL="0" indent="0">
              <a:lnSpc>
                <a:spcPct val="100000"/>
              </a:lnSpc>
              <a:buNone/>
            </a:pPr>
            <a:endParaRPr lang="is-IS" sz="1300"/>
          </a:p>
          <a:p>
            <a:pPr marL="0" indent="0">
              <a:lnSpc>
                <a:spcPct val="100000"/>
              </a:lnSpc>
              <a:buNone/>
            </a:pPr>
            <a:r>
              <a:rPr lang="is-IS" sz="1300"/>
              <a:t>Þróun launakostnaðar</a:t>
            </a:r>
          </a:p>
          <a:p>
            <a:pPr>
              <a:lnSpc>
                <a:spcPct val="100000"/>
              </a:lnSpc>
            </a:pPr>
            <a:r>
              <a:rPr lang="is-IS" sz="1300"/>
              <a:t>Launavísitala er meðaltal ár hvert en á árinu 2023 er notuð vísitala september mánaðar sem er sú nýjasta sem liggur fyrir.</a:t>
            </a:r>
          </a:p>
          <a:p>
            <a:pPr>
              <a:lnSpc>
                <a:spcPct val="100000"/>
              </a:lnSpc>
            </a:pPr>
            <a:r>
              <a:rPr lang="is-IS" sz="1300"/>
              <a:t>Launavísitala á tímabilinu hefur hækkað um 55,4% en á sama tímabili hafa launagjöld Akraneskaupstaðar hækkað um 81,3%.</a:t>
            </a:r>
          </a:p>
          <a:p>
            <a:pPr>
              <a:lnSpc>
                <a:spcPct val="100000"/>
              </a:lnSpc>
            </a:pPr>
            <a:r>
              <a:rPr lang="is-IS" sz="1300"/>
              <a:t>Frá árinu 2017 og til áætlunar 2023 hefur stöðugildum fjölgað um 45 eða um 9,6%. ATH LAGA</a:t>
            </a:r>
          </a:p>
          <a:p>
            <a:pPr>
              <a:lnSpc>
                <a:spcPct val="100000"/>
              </a:lnSpc>
            </a:pPr>
            <a:endParaRPr lang="is-IS" sz="1300"/>
          </a:p>
          <a:p>
            <a:pPr>
              <a:lnSpc>
                <a:spcPct val="100000"/>
              </a:lnSpc>
            </a:pPr>
            <a:endParaRPr lang="is-IS" sz="1300"/>
          </a:p>
          <a:p>
            <a:pPr marL="457200" lvl="1" indent="0">
              <a:lnSpc>
                <a:spcPct val="100000"/>
              </a:lnSpc>
              <a:buNone/>
            </a:pPr>
            <a:endParaRPr lang="is-IS" sz="1300"/>
          </a:p>
          <a:p>
            <a:pPr lvl="1">
              <a:lnSpc>
                <a:spcPct val="100000"/>
              </a:lnSpc>
            </a:pPr>
            <a:endParaRPr lang="is-IS" sz="1300"/>
          </a:p>
          <a:p>
            <a:pPr lvl="1">
              <a:lnSpc>
                <a:spcPct val="100000"/>
              </a:lnSpc>
            </a:pPr>
            <a:endParaRPr lang="is-IS" sz="1000"/>
          </a:p>
        </p:txBody>
      </p:sp>
      <p:sp>
        <p:nvSpPr>
          <p:cNvPr id="7" name="Google Shape;128;p26">
            <a:extLst>
              <a:ext uri="{FF2B5EF4-FFF2-40B4-BE49-F238E27FC236}">
                <a16:creationId xmlns:a16="http://schemas.microsoft.com/office/drawing/2014/main" id="{A30315D4-2872-463A-A4FD-CD1FD6CF7B9E}"/>
              </a:ext>
            </a:extLst>
          </p:cNvPr>
          <p:cNvSpPr/>
          <p:nvPr/>
        </p:nvSpPr>
        <p:spPr>
          <a:xfrm>
            <a:off x="671116" y="29023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A - HLUTI</a:t>
            </a:r>
          </a:p>
        </p:txBody>
      </p:sp>
      <p:sp>
        <p:nvSpPr>
          <p:cNvPr id="5" name="Slide Number Placeholder 4">
            <a:extLst>
              <a:ext uri="{FF2B5EF4-FFF2-40B4-BE49-F238E27FC236}">
                <a16:creationId xmlns:a16="http://schemas.microsoft.com/office/drawing/2014/main" id="{C91721EB-CEF3-8632-4EDE-475B5915471C}"/>
              </a:ext>
            </a:extLst>
          </p:cNvPr>
          <p:cNvSpPr>
            <a:spLocks noGrp="1"/>
          </p:cNvSpPr>
          <p:nvPr>
            <p:ph type="sldNum" sz="quarter" idx="12"/>
          </p:nvPr>
        </p:nvSpPr>
        <p:spPr/>
        <p:txBody>
          <a:bodyPr/>
          <a:lstStyle/>
          <a:p>
            <a:fld id="{A434449E-F836-40EF-941A-5B23304791D7}" type="slidenum">
              <a:rPr lang="is-IS" smtClean="0"/>
              <a:t>40</a:t>
            </a:fld>
            <a:endParaRPr lang="is-IS"/>
          </a:p>
        </p:txBody>
      </p:sp>
      <p:graphicFrame>
        <p:nvGraphicFramePr>
          <p:cNvPr id="4" name="Chart 3">
            <a:extLst>
              <a:ext uri="{FF2B5EF4-FFF2-40B4-BE49-F238E27FC236}">
                <a16:creationId xmlns:a16="http://schemas.microsoft.com/office/drawing/2014/main" id="{49162E1D-2B30-C78A-CA5D-A195B8201B54}"/>
              </a:ext>
            </a:extLst>
          </p:cNvPr>
          <p:cNvGraphicFramePr>
            <a:graphicFrameLocks/>
          </p:cNvGraphicFramePr>
          <p:nvPr>
            <p:extLst>
              <p:ext uri="{D42A27DB-BD31-4B8C-83A1-F6EECF244321}">
                <p14:modId xmlns:p14="http://schemas.microsoft.com/office/powerpoint/2010/main" val="1444944210"/>
              </p:ext>
            </p:extLst>
          </p:nvPr>
        </p:nvGraphicFramePr>
        <p:xfrm>
          <a:off x="4664572" y="1930438"/>
          <a:ext cx="6287206" cy="44703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12658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AB3AC5-8C7C-5209-20B0-D83E47836BF7}"/>
              </a:ext>
            </a:extLst>
          </p:cNvPr>
          <p:cNvSpPr>
            <a:spLocks noGrp="1"/>
          </p:cNvSpPr>
          <p:nvPr>
            <p:ph sz="half" idx="1"/>
          </p:nvPr>
        </p:nvSpPr>
        <p:spPr>
          <a:xfrm>
            <a:off x="838200" y="1825624"/>
            <a:ext cx="3050628" cy="4512113"/>
          </a:xfrm>
        </p:spPr>
        <p:txBody>
          <a:bodyPr>
            <a:normAutofit fontScale="92500" lnSpcReduction="20000"/>
          </a:bodyPr>
          <a:lstStyle/>
          <a:p>
            <a:pPr>
              <a:lnSpc>
                <a:spcPct val="100000"/>
              </a:lnSpc>
            </a:pPr>
            <a:r>
              <a:rPr lang="is-IS" sz="1400"/>
              <a:t>Rekstrarafkoma 2011-2024 </a:t>
            </a:r>
          </a:p>
          <a:p>
            <a:pPr lvl="1">
              <a:lnSpc>
                <a:spcPct val="100000"/>
              </a:lnSpc>
            </a:pPr>
            <a:r>
              <a:rPr lang="is-IS" sz="1400"/>
              <a:t>Á árinu 2018 kemur inn aukaframlag frá Jöfnunarsjóði og skapast því ekki viðbótarkostnaður það árið, en myndast umfram tekjur sem nema 131 m.kr. það árið.</a:t>
            </a:r>
          </a:p>
          <a:p>
            <a:pPr lvl="1">
              <a:lnSpc>
                <a:spcPct val="100000"/>
              </a:lnSpc>
            </a:pPr>
            <a:r>
              <a:rPr lang="is-IS" sz="1400"/>
              <a:t>Á árinu 2021 er viðbótarkostnaður vegna málaflokksins sem nemur 250 m.kr. eða 22 m.kr. meira en á árinu 2020. </a:t>
            </a:r>
          </a:p>
          <a:p>
            <a:pPr lvl="1">
              <a:lnSpc>
                <a:spcPct val="100000"/>
              </a:lnSpc>
            </a:pPr>
            <a:r>
              <a:rPr lang="is-IS" sz="1400"/>
              <a:t>Vanfjármögnun ríkisins til málaflokksins heldur áfram að vaxa og er áætlaður viðbótarframlag sem Akranes mun leggja til málaflokksins á árinu 2023 er 422 m.kr. og á árinu 2023 áætlaður 415 m.kr.</a:t>
            </a:r>
          </a:p>
          <a:p>
            <a:pPr lvl="1">
              <a:lnSpc>
                <a:spcPct val="100000"/>
              </a:lnSpc>
            </a:pPr>
            <a:r>
              <a:rPr lang="is-IS" sz="1400"/>
              <a:t>Uppsafnaður viðbótarkostnaður Akraneskaupstaðar af málefnum fatlaða frá tilfærslu frá ríkinu til sveitarfélaga árið 2011 er 1.212 m.kr. og áætlað er að verði um 2.049 m.kr. árið 2024.</a:t>
            </a:r>
          </a:p>
          <a:p>
            <a:endParaRPr lang="is-IS"/>
          </a:p>
        </p:txBody>
      </p:sp>
      <p:sp>
        <p:nvSpPr>
          <p:cNvPr id="5" name="Google Shape;128;p26">
            <a:extLst>
              <a:ext uri="{FF2B5EF4-FFF2-40B4-BE49-F238E27FC236}">
                <a16:creationId xmlns:a16="http://schemas.microsoft.com/office/drawing/2014/main" id="{7FA4C839-8E1C-BCE9-2C01-FDC15767DEB2}"/>
              </a:ext>
            </a:extLst>
          </p:cNvPr>
          <p:cNvSpPr>
            <a:spLocks noGrp="1"/>
          </p:cNvSpPr>
          <p:nvPr>
            <p:ph type="title"/>
          </p:nvPr>
        </p:nvSpPr>
        <p:spPr>
          <a:xfrm>
            <a:off x="640756" y="321628"/>
            <a:ext cx="11540358" cy="1325563"/>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Málefni fatlaðra</a:t>
            </a:r>
          </a:p>
        </p:txBody>
      </p:sp>
      <p:sp>
        <p:nvSpPr>
          <p:cNvPr id="4" name="Slide Number Placeholder 3">
            <a:extLst>
              <a:ext uri="{FF2B5EF4-FFF2-40B4-BE49-F238E27FC236}">
                <a16:creationId xmlns:a16="http://schemas.microsoft.com/office/drawing/2014/main" id="{B4A78212-5E69-185D-DD59-1F0C09BE343E}"/>
              </a:ext>
            </a:extLst>
          </p:cNvPr>
          <p:cNvSpPr>
            <a:spLocks noGrp="1"/>
          </p:cNvSpPr>
          <p:nvPr>
            <p:ph type="sldNum" sz="quarter" idx="12"/>
          </p:nvPr>
        </p:nvSpPr>
        <p:spPr/>
        <p:txBody>
          <a:bodyPr/>
          <a:lstStyle/>
          <a:p>
            <a:fld id="{A434449E-F836-40EF-941A-5B23304791D7}" type="slidenum">
              <a:rPr lang="is-IS" smtClean="0"/>
              <a:t>41</a:t>
            </a:fld>
            <a:endParaRPr lang="is-IS"/>
          </a:p>
        </p:txBody>
      </p:sp>
      <p:graphicFrame>
        <p:nvGraphicFramePr>
          <p:cNvPr id="8" name="Content Placeholder 7">
            <a:extLst>
              <a:ext uri="{FF2B5EF4-FFF2-40B4-BE49-F238E27FC236}">
                <a16:creationId xmlns:a16="http://schemas.microsoft.com/office/drawing/2014/main" id="{CCE9269F-02D2-2D84-3F27-D878333798B6}"/>
              </a:ext>
            </a:extLst>
          </p:cNvPr>
          <p:cNvGraphicFramePr>
            <a:graphicFrameLocks noGrp="1"/>
          </p:cNvGraphicFramePr>
          <p:nvPr>
            <p:ph sz="half" idx="2"/>
            <p:extLst>
              <p:ext uri="{D42A27DB-BD31-4B8C-83A1-F6EECF244321}">
                <p14:modId xmlns:p14="http://schemas.microsoft.com/office/powerpoint/2010/main" val="924095400"/>
              </p:ext>
            </p:extLst>
          </p:nvPr>
        </p:nvGraphicFramePr>
        <p:xfrm>
          <a:off x="4744720" y="1825625"/>
          <a:ext cx="6609080" cy="45121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7932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AA40396-F795-634F-E335-2951B1753C78}"/>
              </a:ext>
            </a:extLst>
          </p:cNvPr>
          <p:cNvSpPr>
            <a:spLocks noGrp="1"/>
          </p:cNvSpPr>
          <p:nvPr>
            <p:ph type="sldNum" sz="quarter" idx="12"/>
          </p:nvPr>
        </p:nvSpPr>
        <p:spPr/>
        <p:txBody>
          <a:bodyPr/>
          <a:lstStyle/>
          <a:p>
            <a:fld id="{A434449E-F836-40EF-941A-5B23304791D7}" type="slidenum">
              <a:rPr lang="is-IS" smtClean="0"/>
              <a:t>42</a:t>
            </a:fld>
            <a:endParaRPr lang="is-IS"/>
          </a:p>
        </p:txBody>
      </p:sp>
      <p:sp>
        <p:nvSpPr>
          <p:cNvPr id="9" name="Google Shape;128;p26">
            <a:extLst>
              <a:ext uri="{FF2B5EF4-FFF2-40B4-BE49-F238E27FC236}">
                <a16:creationId xmlns:a16="http://schemas.microsoft.com/office/drawing/2014/main" id="{2113AE82-969B-CC1D-F1C2-3E400A0B1FCC}"/>
              </a:ext>
            </a:extLst>
          </p:cNvPr>
          <p:cNvSpPr/>
          <p:nvPr/>
        </p:nvSpPr>
        <p:spPr>
          <a:xfrm>
            <a:off x="671116" y="30074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r>
              <a:rPr lang="is-IS" sz="4000">
                <a:solidFill>
                  <a:schemeClr val="bg1"/>
                </a:solidFill>
              </a:rPr>
              <a:t>B hluti</a:t>
            </a:r>
          </a:p>
        </p:txBody>
      </p:sp>
      <p:sp>
        <p:nvSpPr>
          <p:cNvPr id="12" name="Content Placeholder 11">
            <a:extLst>
              <a:ext uri="{FF2B5EF4-FFF2-40B4-BE49-F238E27FC236}">
                <a16:creationId xmlns:a16="http://schemas.microsoft.com/office/drawing/2014/main" id="{E5BD027B-123E-5229-ACAD-3FCA826589D9}"/>
              </a:ext>
            </a:extLst>
          </p:cNvPr>
          <p:cNvSpPr>
            <a:spLocks noGrp="1"/>
          </p:cNvSpPr>
          <p:nvPr>
            <p:ph sz="half" idx="1"/>
          </p:nvPr>
        </p:nvSpPr>
        <p:spPr>
          <a:xfrm>
            <a:off x="838200" y="1825625"/>
            <a:ext cx="2334768" cy="4351338"/>
          </a:xfrm>
        </p:spPr>
        <p:txBody>
          <a:bodyPr>
            <a:normAutofit lnSpcReduction="10000"/>
          </a:bodyPr>
          <a:lstStyle/>
          <a:p>
            <a:pPr marL="0" indent="0">
              <a:lnSpc>
                <a:spcPct val="100000"/>
              </a:lnSpc>
              <a:buNone/>
            </a:pPr>
            <a:r>
              <a:rPr lang="is-IS" sz="1300"/>
              <a:t>Rekstrarafkoma B hluta</a:t>
            </a:r>
          </a:p>
          <a:p>
            <a:pPr>
              <a:lnSpc>
                <a:spcPct val="100000"/>
              </a:lnSpc>
            </a:pPr>
            <a:r>
              <a:rPr lang="is-IS" sz="1300"/>
              <a:t>Rekstrarafkoma B hluta, fyrir fjármagnsliði, er jákvæður um samtals 155 m.kr. á spátímabilinu 2024-2027.</a:t>
            </a:r>
          </a:p>
          <a:p>
            <a:pPr>
              <a:lnSpc>
                <a:spcPct val="100000"/>
              </a:lnSpc>
            </a:pPr>
            <a:r>
              <a:rPr lang="is-IS" sz="1300"/>
              <a:t>Fjármagnsgjöld B hluta, umfram fjármagnstekjur, á sama tíma nema samtals 154 m.kr.</a:t>
            </a:r>
          </a:p>
          <a:p>
            <a:pPr>
              <a:lnSpc>
                <a:spcPct val="100000"/>
              </a:lnSpc>
            </a:pPr>
            <a:r>
              <a:rPr lang="is-IS" sz="1300"/>
              <a:t>Rekstrarafkoma B hluta er jákvæð sem nemur 1 m.kr. á tímabilinu.</a:t>
            </a:r>
          </a:p>
          <a:p>
            <a:pPr>
              <a:lnSpc>
                <a:spcPct val="100000"/>
              </a:lnSpc>
            </a:pPr>
            <a:r>
              <a:rPr lang="is-IS" sz="1300"/>
              <a:t>Rekstrarafkoma B hluta, að teknu tilliti til fjármagnstekna, á árinu 2024 er neikvæð sem nemur 90 m.kr. og nemur   -5,09% sem hlutfalli af heildar rekstrartekjum.</a:t>
            </a:r>
          </a:p>
          <a:p>
            <a:pPr marL="0" indent="0">
              <a:buNone/>
            </a:pPr>
            <a:endParaRPr lang="en-GB"/>
          </a:p>
        </p:txBody>
      </p:sp>
      <p:graphicFrame>
        <p:nvGraphicFramePr>
          <p:cNvPr id="3" name="Chart 2">
            <a:extLst>
              <a:ext uri="{FF2B5EF4-FFF2-40B4-BE49-F238E27FC236}">
                <a16:creationId xmlns:a16="http://schemas.microsoft.com/office/drawing/2014/main" id="{732EFB06-7B49-0887-44E7-0B6495CAB7E0}"/>
              </a:ext>
            </a:extLst>
          </p:cNvPr>
          <p:cNvGraphicFramePr>
            <a:graphicFrameLocks/>
          </p:cNvGraphicFramePr>
          <p:nvPr>
            <p:extLst>
              <p:ext uri="{D42A27DB-BD31-4B8C-83A1-F6EECF244321}">
                <p14:modId xmlns:p14="http://schemas.microsoft.com/office/powerpoint/2010/main" val="239872142"/>
              </p:ext>
            </p:extLst>
          </p:nvPr>
        </p:nvGraphicFramePr>
        <p:xfrm>
          <a:off x="3845801" y="2039620"/>
          <a:ext cx="7296150" cy="39233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81814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E207D1E-EA70-3889-69BC-C5779ADDD047}"/>
              </a:ext>
            </a:extLst>
          </p:cNvPr>
          <p:cNvSpPr>
            <a:spLocks noGrp="1"/>
          </p:cNvSpPr>
          <p:nvPr>
            <p:ph type="sldNum" sz="quarter" idx="12"/>
          </p:nvPr>
        </p:nvSpPr>
        <p:spPr/>
        <p:txBody>
          <a:bodyPr/>
          <a:lstStyle/>
          <a:p>
            <a:fld id="{A434449E-F836-40EF-941A-5B23304791D7}" type="slidenum">
              <a:rPr lang="is-IS" smtClean="0"/>
              <a:t>43</a:t>
            </a:fld>
            <a:endParaRPr lang="is-IS"/>
          </a:p>
        </p:txBody>
      </p:sp>
      <p:sp>
        <p:nvSpPr>
          <p:cNvPr id="6" name="Google Shape;128;p26">
            <a:extLst>
              <a:ext uri="{FF2B5EF4-FFF2-40B4-BE49-F238E27FC236}">
                <a16:creationId xmlns:a16="http://schemas.microsoft.com/office/drawing/2014/main" id="{8653D12B-5E03-FF8D-1884-740DB69345AE}"/>
              </a:ext>
            </a:extLst>
          </p:cNvPr>
          <p:cNvSpPr/>
          <p:nvPr/>
        </p:nvSpPr>
        <p:spPr>
          <a:xfrm>
            <a:off x="660230" y="230187"/>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r>
              <a:rPr lang="is-IS" sz="4000">
                <a:solidFill>
                  <a:schemeClr val="bg1"/>
                </a:solidFill>
              </a:rPr>
              <a:t>Höfði</a:t>
            </a:r>
          </a:p>
        </p:txBody>
      </p:sp>
      <p:graphicFrame>
        <p:nvGraphicFramePr>
          <p:cNvPr id="3" name="Chart 2">
            <a:extLst>
              <a:ext uri="{FF2B5EF4-FFF2-40B4-BE49-F238E27FC236}">
                <a16:creationId xmlns:a16="http://schemas.microsoft.com/office/drawing/2014/main" id="{F7E56CCF-F59E-6345-F63A-23933AAAD6A2}"/>
              </a:ext>
            </a:extLst>
          </p:cNvPr>
          <p:cNvGraphicFramePr>
            <a:graphicFrameLocks/>
          </p:cNvGraphicFramePr>
          <p:nvPr>
            <p:extLst>
              <p:ext uri="{D42A27DB-BD31-4B8C-83A1-F6EECF244321}">
                <p14:modId xmlns:p14="http://schemas.microsoft.com/office/powerpoint/2010/main" val="1548962644"/>
              </p:ext>
            </p:extLst>
          </p:nvPr>
        </p:nvGraphicFramePr>
        <p:xfrm>
          <a:off x="1940561" y="1869280"/>
          <a:ext cx="8672750" cy="45010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6262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C72F73-3242-45B7-B7F9-E5C578AD026C}"/>
              </a:ext>
            </a:extLst>
          </p:cNvPr>
          <p:cNvPicPr>
            <a:picLocks noChangeAspect="1"/>
          </p:cNvPicPr>
          <p:nvPr/>
        </p:nvPicPr>
        <p:blipFill>
          <a:blip r:embed="rId3">
            <a:extLst>
              <a:ext uri="{28A0092B-C50C-407E-A947-70E740481C1C}">
                <a14:useLocalDpi xmlns:a14="http://schemas.microsoft.com/office/drawing/2010/main" val="0"/>
              </a:ext>
            </a:extLst>
          </a:blip>
          <a:srcRect t="12468" b="12468"/>
          <a:stretch/>
        </p:blipFill>
        <p:spPr>
          <a:xfrm>
            <a:off x="0" y="0"/>
            <a:ext cx="12192000" cy="6863923"/>
          </a:xfrm>
          <a:prstGeom prst="rect">
            <a:avLst/>
          </a:prstGeom>
          <a:effectLst>
            <a:outerShdw blurRad="50800" dist="50800" dir="5400000" algn="ctr" rotWithShape="0">
              <a:srgbClr val="000000"/>
            </a:outerShdw>
          </a:effectLst>
        </p:spPr>
      </p:pic>
      <p:sp>
        <p:nvSpPr>
          <p:cNvPr id="19" name="Google Shape;128;p26">
            <a:extLst>
              <a:ext uri="{FF2B5EF4-FFF2-40B4-BE49-F238E27FC236}">
                <a16:creationId xmlns:a16="http://schemas.microsoft.com/office/drawing/2014/main" id="{FFE5DF00-E421-45C8-B358-C6D1BF17B394}"/>
              </a:ext>
            </a:extLst>
          </p:cNvPr>
          <p:cNvSpPr/>
          <p:nvPr/>
        </p:nvSpPr>
        <p:spPr>
          <a:xfrm>
            <a:off x="0" y="5009318"/>
            <a:ext cx="12181114" cy="1210508"/>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algn="ctr"/>
            <a:r>
              <a:rPr lang="is-IS" sz="4000">
                <a:solidFill>
                  <a:schemeClr val="bg1"/>
                </a:solidFill>
                <a:cs typeface="Calibri"/>
              </a:rPr>
              <a:t>Helstu framkvæmdaverkefni</a:t>
            </a:r>
          </a:p>
        </p:txBody>
      </p:sp>
      <p:sp>
        <p:nvSpPr>
          <p:cNvPr id="3" name="Slide Number Placeholder 2">
            <a:extLst>
              <a:ext uri="{FF2B5EF4-FFF2-40B4-BE49-F238E27FC236}">
                <a16:creationId xmlns:a16="http://schemas.microsoft.com/office/drawing/2014/main" id="{0B6A9550-8CCE-0B99-8FCF-B8772C28E193}"/>
              </a:ext>
            </a:extLst>
          </p:cNvPr>
          <p:cNvSpPr>
            <a:spLocks noGrp="1"/>
          </p:cNvSpPr>
          <p:nvPr>
            <p:ph type="sldNum" sz="quarter" idx="12"/>
          </p:nvPr>
        </p:nvSpPr>
        <p:spPr/>
        <p:txBody>
          <a:bodyPr/>
          <a:lstStyle/>
          <a:p>
            <a:fld id="{A434449E-F836-40EF-941A-5B23304791D7}" type="slidenum">
              <a:rPr lang="is-IS" smtClean="0"/>
              <a:t>44</a:t>
            </a:fld>
            <a:endParaRPr lang="is-IS"/>
          </a:p>
        </p:txBody>
      </p:sp>
    </p:spTree>
    <p:extLst>
      <p:ext uri="{BB962C8B-B14F-4D97-AF65-F5344CB8AC3E}">
        <p14:creationId xmlns:p14="http://schemas.microsoft.com/office/powerpoint/2010/main" val="2077754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br>
              <a:rPr lang="is-IS"/>
            </a:br>
            <a:endParaRPr lang="is-IS"/>
          </a:p>
        </p:txBody>
      </p:sp>
      <p:sp>
        <p:nvSpPr>
          <p:cNvPr id="3" name="Slide Number Placeholder 2">
            <a:extLst>
              <a:ext uri="{FF2B5EF4-FFF2-40B4-BE49-F238E27FC236}">
                <a16:creationId xmlns:a16="http://schemas.microsoft.com/office/drawing/2014/main" id="{711A0FE6-501A-3DEE-A789-2607A87ACB45}"/>
              </a:ext>
            </a:extLst>
          </p:cNvPr>
          <p:cNvSpPr>
            <a:spLocks noGrp="1"/>
          </p:cNvSpPr>
          <p:nvPr>
            <p:ph type="sldNum" sz="quarter" idx="12"/>
          </p:nvPr>
        </p:nvSpPr>
        <p:spPr/>
        <p:txBody>
          <a:bodyPr/>
          <a:lstStyle/>
          <a:p>
            <a:fld id="{A434449E-F836-40EF-941A-5B23304791D7}" type="slidenum">
              <a:rPr lang="is-IS" smtClean="0"/>
              <a:t>45</a:t>
            </a:fld>
            <a:endParaRPr lang="is-IS"/>
          </a:p>
        </p:txBody>
      </p:sp>
      <p:pic>
        <p:nvPicPr>
          <p:cNvPr id="6" name="Content Placeholder 5">
            <a:extLst>
              <a:ext uri="{FF2B5EF4-FFF2-40B4-BE49-F238E27FC236}">
                <a16:creationId xmlns:a16="http://schemas.microsoft.com/office/drawing/2014/main" id="{26E12EF3-E5DB-A67F-7884-D669B1F2E3AA}"/>
              </a:ext>
            </a:extLst>
          </p:cNvPr>
          <p:cNvPicPr>
            <a:picLocks noGrp="1" noChangeAspect="1"/>
          </p:cNvPicPr>
          <p:nvPr>
            <p:ph sz="half" idx="1"/>
          </p:nvPr>
        </p:nvPicPr>
        <p:blipFill>
          <a:blip r:embed="rId3"/>
          <a:stretch>
            <a:fillRect/>
          </a:stretch>
        </p:blipFill>
        <p:spPr>
          <a:xfrm>
            <a:off x="1092835" y="629466"/>
            <a:ext cx="10006330" cy="5232378"/>
          </a:xfrm>
          <a:prstGeom prst="rect">
            <a:avLst/>
          </a:prstGeom>
        </p:spPr>
      </p:pic>
    </p:spTree>
    <p:extLst>
      <p:ext uri="{BB962C8B-B14F-4D97-AF65-F5344CB8AC3E}">
        <p14:creationId xmlns:p14="http://schemas.microsoft.com/office/powerpoint/2010/main" val="2341913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4825" y="2141604"/>
            <a:ext cx="2362200" cy="4351338"/>
          </a:xfrm>
        </p:spPr>
        <p:txBody>
          <a:bodyPr>
            <a:normAutofit/>
          </a:bodyPr>
          <a:lstStyle/>
          <a:p>
            <a:pPr marL="0" indent="0">
              <a:lnSpc>
                <a:spcPct val="100000"/>
              </a:lnSpc>
              <a:buNone/>
            </a:pPr>
            <a:r>
              <a:rPr lang="is-IS" sz="1400"/>
              <a:t>Fjárfesting í varanlegum rekstrarfjármunum.</a:t>
            </a:r>
          </a:p>
          <a:p>
            <a:pPr>
              <a:lnSpc>
                <a:spcPct val="100000"/>
              </a:lnSpc>
            </a:pPr>
            <a:r>
              <a:rPr lang="is-IS" sz="1400"/>
              <a:t>Á árunum 2017-2022 var samanlögð fjárfesting í varanlegum rekstrarfjármunum samtals fjárhæð 5.300 m.kr.</a:t>
            </a:r>
          </a:p>
          <a:p>
            <a:pPr>
              <a:lnSpc>
                <a:spcPct val="100000"/>
              </a:lnSpc>
            </a:pPr>
            <a:r>
              <a:rPr lang="is-IS" sz="1400"/>
              <a:t>Útkomuspá 2023 gerir ráð fyrir að heildar fjárfesting A-hluta verði 2.900 m.kr.</a:t>
            </a:r>
          </a:p>
          <a:p>
            <a:pPr>
              <a:lnSpc>
                <a:spcPct val="100000"/>
              </a:lnSpc>
            </a:pPr>
            <a:r>
              <a:rPr lang="is-IS" sz="1400"/>
              <a:t>Á spátímabilinu 2024-2027 er áætlað að samanlögð fjárfesting í varanlegum rekstrarfjármunum verði samtals fjárhæð 6.200 m.kr.</a:t>
            </a:r>
          </a:p>
          <a:p>
            <a:pPr>
              <a:lnSpc>
                <a:spcPct val="100000"/>
              </a:lnSpc>
            </a:pPr>
            <a:endParaRPr lang="is-IS" sz="1400"/>
          </a:p>
          <a:p>
            <a:pPr>
              <a:lnSpc>
                <a:spcPct val="100000"/>
              </a:lnSpc>
            </a:pPr>
            <a:endParaRPr lang="is-IS" sz="1000"/>
          </a:p>
          <a:p>
            <a:pPr marL="457200" lvl="1" indent="0">
              <a:lnSpc>
                <a:spcPct val="100000"/>
              </a:lnSpc>
              <a:buNone/>
            </a:pPr>
            <a:endParaRPr lang="is-IS" sz="1000"/>
          </a:p>
          <a:p>
            <a:pPr lvl="1">
              <a:lnSpc>
                <a:spcPct val="100000"/>
              </a:lnSpc>
            </a:pPr>
            <a:endParaRPr lang="is-IS" sz="1000"/>
          </a:p>
          <a:p>
            <a:pPr lvl="1">
              <a:lnSpc>
                <a:spcPct val="100000"/>
              </a:lnSpc>
            </a:pPr>
            <a:endParaRPr lang="is-IS" sz="1000"/>
          </a:p>
        </p:txBody>
      </p:sp>
      <p:sp>
        <p:nvSpPr>
          <p:cNvPr id="8" name="Google Shape;128;p26">
            <a:extLst>
              <a:ext uri="{FF2B5EF4-FFF2-40B4-BE49-F238E27FC236}">
                <a16:creationId xmlns:a16="http://schemas.microsoft.com/office/drawing/2014/main" id="{497B16FF-9430-4EAB-8EB7-CA4A96B98985}"/>
              </a:ext>
            </a:extLst>
          </p:cNvPr>
          <p:cNvSpPr/>
          <p:nvPr/>
        </p:nvSpPr>
        <p:spPr>
          <a:xfrm>
            <a:off x="0" y="496740"/>
            <a:ext cx="11401425" cy="1210508"/>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   A HLUTI</a:t>
            </a:r>
          </a:p>
        </p:txBody>
      </p:sp>
      <p:sp>
        <p:nvSpPr>
          <p:cNvPr id="6" name="Slide Number Placeholder 5">
            <a:extLst>
              <a:ext uri="{FF2B5EF4-FFF2-40B4-BE49-F238E27FC236}">
                <a16:creationId xmlns:a16="http://schemas.microsoft.com/office/drawing/2014/main" id="{980ABF0E-3D41-B627-CF09-90F58B0B5743}"/>
              </a:ext>
            </a:extLst>
          </p:cNvPr>
          <p:cNvSpPr>
            <a:spLocks noGrp="1"/>
          </p:cNvSpPr>
          <p:nvPr>
            <p:ph type="sldNum" sz="quarter" idx="12"/>
          </p:nvPr>
        </p:nvSpPr>
        <p:spPr/>
        <p:txBody>
          <a:bodyPr/>
          <a:lstStyle/>
          <a:p>
            <a:fld id="{A434449E-F836-40EF-941A-5B23304791D7}" type="slidenum">
              <a:rPr lang="is-IS" smtClean="0"/>
              <a:t>46</a:t>
            </a:fld>
            <a:endParaRPr lang="is-IS"/>
          </a:p>
        </p:txBody>
      </p:sp>
      <p:graphicFrame>
        <p:nvGraphicFramePr>
          <p:cNvPr id="4" name="Chart 3">
            <a:extLst>
              <a:ext uri="{FF2B5EF4-FFF2-40B4-BE49-F238E27FC236}">
                <a16:creationId xmlns:a16="http://schemas.microsoft.com/office/drawing/2014/main" id="{D23C43E6-440B-C5E7-E557-40A40E98AB44}"/>
              </a:ext>
            </a:extLst>
          </p:cNvPr>
          <p:cNvGraphicFramePr>
            <a:graphicFrameLocks/>
          </p:cNvGraphicFramePr>
          <p:nvPr>
            <p:extLst>
              <p:ext uri="{D42A27DB-BD31-4B8C-83A1-F6EECF244321}">
                <p14:modId xmlns:p14="http://schemas.microsoft.com/office/powerpoint/2010/main" val="3664659457"/>
              </p:ext>
            </p:extLst>
          </p:nvPr>
        </p:nvGraphicFramePr>
        <p:xfrm>
          <a:off x="3952240" y="1964690"/>
          <a:ext cx="6749415" cy="42633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8868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C72F73-3242-45B7-B7F9-E5C578AD026C}"/>
              </a:ext>
            </a:extLst>
          </p:cNvPr>
          <p:cNvPicPr>
            <a:picLocks noChangeAspect="1"/>
          </p:cNvPicPr>
          <p:nvPr/>
        </p:nvPicPr>
        <p:blipFill rotWithShape="1">
          <a:blip r:embed="rId3">
            <a:alphaModFix amt="70000"/>
          </a:blip>
          <a:srcRect r="29123"/>
          <a:stretch/>
        </p:blipFill>
        <p:spPr>
          <a:xfrm>
            <a:off x="0" y="0"/>
            <a:ext cx="12192000" cy="6863923"/>
          </a:xfrm>
          <a:prstGeom prst="rect">
            <a:avLst/>
          </a:prstGeom>
        </p:spPr>
      </p:pic>
      <p:sp>
        <p:nvSpPr>
          <p:cNvPr id="19" name="Google Shape;128;p26">
            <a:extLst>
              <a:ext uri="{FF2B5EF4-FFF2-40B4-BE49-F238E27FC236}">
                <a16:creationId xmlns:a16="http://schemas.microsoft.com/office/drawing/2014/main" id="{FFE5DF00-E421-45C8-B358-C6D1BF17B394}"/>
              </a:ext>
            </a:extLst>
          </p:cNvPr>
          <p:cNvSpPr/>
          <p:nvPr/>
        </p:nvSpPr>
        <p:spPr>
          <a:xfrm>
            <a:off x="0" y="5009318"/>
            <a:ext cx="11401425" cy="1210508"/>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lgn="ctr"/>
            <a:r>
              <a:rPr lang="is-IS" sz="4000">
                <a:solidFill>
                  <a:schemeClr val="bg1"/>
                </a:solidFill>
              </a:rPr>
              <a:t>STÓR VERKEFNI FRAMKVÆMD Á ÁRINU 2024</a:t>
            </a:r>
          </a:p>
        </p:txBody>
      </p:sp>
      <p:sp>
        <p:nvSpPr>
          <p:cNvPr id="3" name="Slide Number Placeholder 2">
            <a:extLst>
              <a:ext uri="{FF2B5EF4-FFF2-40B4-BE49-F238E27FC236}">
                <a16:creationId xmlns:a16="http://schemas.microsoft.com/office/drawing/2014/main" id="{0B6A9550-8CCE-0B99-8FCF-B8772C28E193}"/>
              </a:ext>
            </a:extLst>
          </p:cNvPr>
          <p:cNvSpPr>
            <a:spLocks noGrp="1"/>
          </p:cNvSpPr>
          <p:nvPr>
            <p:ph type="sldNum" sz="quarter" idx="12"/>
          </p:nvPr>
        </p:nvSpPr>
        <p:spPr/>
        <p:txBody>
          <a:bodyPr/>
          <a:lstStyle/>
          <a:p>
            <a:fld id="{A434449E-F836-40EF-941A-5B23304791D7}" type="slidenum">
              <a:rPr lang="is-IS" smtClean="0"/>
              <a:t>47</a:t>
            </a:fld>
            <a:endParaRPr lang="is-IS"/>
          </a:p>
        </p:txBody>
      </p:sp>
    </p:spTree>
    <p:extLst>
      <p:ext uri="{BB962C8B-B14F-4D97-AF65-F5344CB8AC3E}">
        <p14:creationId xmlns:p14="http://schemas.microsoft.com/office/powerpoint/2010/main" val="4013930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B33C17-5484-4D6F-B37A-95D7BA7B45E8}"/>
              </a:ext>
            </a:extLst>
          </p:cNvPr>
          <p:cNvSpPr txBox="1"/>
          <p:nvPr/>
        </p:nvSpPr>
        <p:spPr>
          <a:xfrm>
            <a:off x="448056" y="2512611"/>
            <a:ext cx="4832803" cy="366435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defTabSz="914400">
              <a:lnSpc>
                <a:spcPct val="90000"/>
              </a:lnSpc>
              <a:spcAft>
                <a:spcPts val="600"/>
              </a:spcAft>
              <a:buFont typeface="Arial" panose="020B0604020202020204" pitchFamily="34" charset="0"/>
              <a:buChar char="•"/>
            </a:pPr>
            <a:endParaRPr lang="en-US" sz="2000">
              <a:cs typeface="Calibri" panose="020F0502020204030204"/>
            </a:endParaRPr>
          </a:p>
        </p:txBody>
      </p:sp>
      <p:sp>
        <p:nvSpPr>
          <p:cNvPr id="13" name="Google Shape;128;p26">
            <a:extLst>
              <a:ext uri="{FF2B5EF4-FFF2-40B4-BE49-F238E27FC236}">
                <a16:creationId xmlns:a16="http://schemas.microsoft.com/office/drawing/2014/main" id="{CF70E506-4B87-47F1-ACA9-073B7D553048}"/>
              </a:ext>
            </a:extLst>
          </p:cNvPr>
          <p:cNvSpPr/>
          <p:nvPr/>
        </p:nvSpPr>
        <p:spPr>
          <a:xfrm>
            <a:off x="0" y="902886"/>
            <a:ext cx="5172075"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lgn="ctr"/>
            <a:r>
              <a:rPr lang="is-IS" sz="4000">
                <a:solidFill>
                  <a:schemeClr val="bg1"/>
                </a:solidFill>
              </a:rPr>
              <a:t>BREKKUBÆJARSKÓLI</a:t>
            </a:r>
          </a:p>
        </p:txBody>
      </p:sp>
      <p:pic>
        <p:nvPicPr>
          <p:cNvPr id="3" name="Content Placeholder 4">
            <a:extLst>
              <a:ext uri="{FF2B5EF4-FFF2-40B4-BE49-F238E27FC236}">
                <a16:creationId xmlns:a16="http://schemas.microsoft.com/office/drawing/2014/main" id="{C4A303AA-46C3-8D05-CE3E-8357B350102C}"/>
              </a:ext>
            </a:extLst>
          </p:cNvPr>
          <p:cNvPicPr>
            <a:picLocks noChangeAspect="1"/>
          </p:cNvPicPr>
          <p:nvPr/>
        </p:nvPicPr>
        <p:blipFill rotWithShape="1">
          <a:blip r:embed="rId2"/>
          <a:srcRect l="12288" r="14995" b="1"/>
          <a:stretch/>
        </p:blipFill>
        <p:spPr>
          <a:xfrm>
            <a:off x="5688944" y="3566160"/>
            <a:ext cx="3799574" cy="3291840"/>
          </a:xfrm>
          <a:prstGeom prst="rect">
            <a:avLst/>
          </a:prstGeom>
        </p:spPr>
      </p:pic>
      <p:pic>
        <p:nvPicPr>
          <p:cNvPr id="1026" name="Picture 2" descr="Bruni í Brekkubæjarskóla - Skessuhorn">
            <a:extLst>
              <a:ext uri="{FF2B5EF4-FFF2-40B4-BE49-F238E27FC236}">
                <a16:creationId xmlns:a16="http://schemas.microsoft.com/office/drawing/2014/main" id="{D3DFDC63-3CB9-A9C4-F248-F4865362E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0510" y="0"/>
            <a:ext cx="5041490" cy="3781118"/>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91B20A69-92AE-CE56-F46F-2948E04CE175}"/>
              </a:ext>
            </a:extLst>
          </p:cNvPr>
          <p:cNvSpPr>
            <a:spLocks noGrp="1"/>
          </p:cNvSpPr>
          <p:nvPr>
            <p:ph type="sldNum" sz="quarter" idx="12"/>
          </p:nvPr>
        </p:nvSpPr>
        <p:spPr/>
        <p:txBody>
          <a:bodyPr/>
          <a:lstStyle/>
          <a:p>
            <a:fld id="{A434449E-F836-40EF-941A-5B23304791D7}" type="slidenum">
              <a:rPr lang="is-IS" smtClean="0"/>
              <a:t>48</a:t>
            </a:fld>
            <a:endParaRPr lang="is-IS"/>
          </a:p>
        </p:txBody>
      </p:sp>
      <p:sp>
        <p:nvSpPr>
          <p:cNvPr id="2" name="Content Placeholder 2">
            <a:extLst>
              <a:ext uri="{FF2B5EF4-FFF2-40B4-BE49-F238E27FC236}">
                <a16:creationId xmlns:a16="http://schemas.microsoft.com/office/drawing/2014/main" id="{5A3229B0-3F4F-3D0B-2AA0-3EF8E7B7F41E}"/>
              </a:ext>
            </a:extLst>
          </p:cNvPr>
          <p:cNvSpPr txBox="1">
            <a:spLocks/>
          </p:cNvSpPr>
          <p:nvPr/>
        </p:nvSpPr>
        <p:spPr>
          <a:xfrm>
            <a:off x="367290" y="2558331"/>
            <a:ext cx="3822189" cy="29215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a:cs typeface="Calibri"/>
            </a:endParaRPr>
          </a:p>
          <a:p>
            <a:r>
              <a:rPr lang="en-US" sz="2000" err="1"/>
              <a:t>Afhending</a:t>
            </a:r>
            <a:r>
              <a:rPr lang="en-US" sz="2000"/>
              <a:t> </a:t>
            </a:r>
            <a:r>
              <a:rPr lang="en-US" sz="2000" err="1"/>
              <a:t>útboðsgagna</a:t>
            </a:r>
            <a:r>
              <a:rPr lang="en-US" sz="2000"/>
              <a:t> </a:t>
            </a:r>
            <a:r>
              <a:rPr lang="en-US" sz="2000" err="1"/>
              <a:t>vegna</a:t>
            </a:r>
            <a:r>
              <a:rPr lang="en-US" sz="2000"/>
              <a:t> </a:t>
            </a:r>
            <a:r>
              <a:rPr lang="en-US" sz="2000" err="1"/>
              <a:t>endurgerð</a:t>
            </a:r>
            <a:r>
              <a:rPr lang="en-US" sz="2000"/>
              <a:t> á 1. </a:t>
            </a:r>
            <a:r>
              <a:rPr lang="en-US" sz="2000" err="1"/>
              <a:t>hæð</a:t>
            </a:r>
            <a:r>
              <a:rPr lang="en-US" sz="2000"/>
              <a:t> í </a:t>
            </a:r>
            <a:r>
              <a:rPr lang="en-US" sz="2000" err="1"/>
              <a:t>Brekkubæjarskóla</a:t>
            </a:r>
            <a:r>
              <a:rPr lang="en-US" sz="2000"/>
              <a:t> </a:t>
            </a:r>
            <a:r>
              <a:rPr lang="en-US" sz="2000" err="1"/>
              <a:t>hófst</a:t>
            </a:r>
            <a:r>
              <a:rPr lang="en-US" sz="2000"/>
              <a:t> í </a:t>
            </a:r>
            <a:r>
              <a:rPr lang="en-US" sz="2000" err="1"/>
              <a:t>dag</a:t>
            </a:r>
            <a:r>
              <a:rPr lang="en-US" sz="2000"/>
              <a:t> 14.nóv.2023  </a:t>
            </a:r>
          </a:p>
          <a:p>
            <a:r>
              <a:rPr lang="en-US" sz="2000" err="1"/>
              <a:t>Opnun</a:t>
            </a:r>
            <a:r>
              <a:rPr lang="en-US" sz="2000"/>
              <a:t> </a:t>
            </a:r>
            <a:r>
              <a:rPr lang="en-US" sz="2000" err="1"/>
              <a:t>tilboða</a:t>
            </a:r>
            <a:r>
              <a:rPr lang="en-US" sz="2000"/>
              <a:t> </a:t>
            </a:r>
            <a:r>
              <a:rPr lang="en-US" sz="2000" err="1"/>
              <a:t>verður</a:t>
            </a:r>
            <a:r>
              <a:rPr lang="en-US" sz="2000"/>
              <a:t> í </a:t>
            </a:r>
            <a:r>
              <a:rPr lang="en-US" sz="2000" err="1"/>
              <a:t>byrjun</a:t>
            </a:r>
            <a:r>
              <a:rPr lang="en-US" sz="2000"/>
              <a:t> </a:t>
            </a:r>
            <a:r>
              <a:rPr lang="en-US" sz="2000" err="1"/>
              <a:t>desember</a:t>
            </a:r>
            <a:r>
              <a:rPr lang="en-US" sz="2000"/>
              <a:t>.</a:t>
            </a:r>
            <a:endParaRPr lang="en-US" sz="2000">
              <a:cs typeface="Calibri"/>
            </a:endParaRPr>
          </a:p>
        </p:txBody>
      </p:sp>
    </p:spTree>
    <p:extLst>
      <p:ext uri="{BB962C8B-B14F-4D97-AF65-F5344CB8AC3E}">
        <p14:creationId xmlns:p14="http://schemas.microsoft.com/office/powerpoint/2010/main" val="35264787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64D544-B4CC-4C2F-9836-0EED2E75A228}"/>
              </a:ext>
            </a:extLst>
          </p:cNvPr>
          <p:cNvSpPr>
            <a:spLocks noGrp="1"/>
          </p:cNvSpPr>
          <p:nvPr>
            <p:ph sz="half" idx="1"/>
          </p:nvPr>
        </p:nvSpPr>
        <p:spPr>
          <a:xfrm>
            <a:off x="411480" y="1811587"/>
            <a:ext cx="5015484" cy="4461579"/>
          </a:xfrm>
        </p:spPr>
        <p:txBody>
          <a:bodyPr vert="horz" lIns="91440" tIns="45720" rIns="91440" bIns="45720" rtlCol="0" anchor="ctr">
            <a:normAutofit/>
          </a:bodyPr>
          <a:lstStyle/>
          <a:p>
            <a:r>
              <a:rPr lang="en-US" sz="2000" err="1">
                <a:cs typeface="Calibri"/>
              </a:rPr>
              <a:t>Útboð</a:t>
            </a:r>
            <a:r>
              <a:rPr lang="en-US" sz="2000">
                <a:cs typeface="Calibri"/>
              </a:rPr>
              <a:t> á </a:t>
            </a:r>
            <a:r>
              <a:rPr lang="en-US" sz="2000" err="1">
                <a:cs typeface="Calibri"/>
              </a:rPr>
              <a:t>niðurrifi</a:t>
            </a:r>
            <a:r>
              <a:rPr lang="en-US" sz="2000">
                <a:cs typeface="Calibri"/>
              </a:rPr>
              <a:t> </a:t>
            </a:r>
            <a:r>
              <a:rPr lang="en-US" sz="2000" err="1">
                <a:cs typeface="Calibri"/>
              </a:rPr>
              <a:t>hefur</a:t>
            </a:r>
            <a:r>
              <a:rPr lang="en-US" sz="2000">
                <a:cs typeface="Calibri"/>
              </a:rPr>
              <a:t> </a:t>
            </a:r>
            <a:r>
              <a:rPr lang="en-US" sz="2000" err="1">
                <a:cs typeface="Calibri"/>
              </a:rPr>
              <a:t>farið</a:t>
            </a:r>
            <a:r>
              <a:rPr lang="en-US" sz="2000">
                <a:cs typeface="Calibri"/>
              </a:rPr>
              <a:t> </a:t>
            </a:r>
            <a:r>
              <a:rPr lang="en-US" sz="2000" err="1">
                <a:cs typeface="Calibri"/>
              </a:rPr>
              <a:t>fram</a:t>
            </a:r>
            <a:r>
              <a:rPr lang="en-US" sz="2000">
                <a:cs typeface="Calibri"/>
              </a:rPr>
              <a:t> </a:t>
            </a:r>
            <a:r>
              <a:rPr lang="en-US" sz="2000" err="1">
                <a:cs typeface="Calibri"/>
              </a:rPr>
              <a:t>og</a:t>
            </a:r>
            <a:r>
              <a:rPr lang="en-US" sz="2000">
                <a:cs typeface="Calibri"/>
              </a:rPr>
              <a:t> </a:t>
            </a:r>
            <a:r>
              <a:rPr lang="en-US" sz="2000" err="1">
                <a:cs typeface="Calibri"/>
              </a:rPr>
              <a:t>verið</a:t>
            </a:r>
            <a:r>
              <a:rPr lang="en-US" sz="2000">
                <a:cs typeface="Calibri"/>
              </a:rPr>
              <a:t> </a:t>
            </a:r>
            <a:r>
              <a:rPr lang="en-US" sz="2000" err="1">
                <a:cs typeface="Calibri"/>
              </a:rPr>
              <a:t>að</a:t>
            </a:r>
            <a:r>
              <a:rPr lang="en-US" sz="2000">
                <a:cs typeface="Calibri"/>
              </a:rPr>
              <a:t> </a:t>
            </a:r>
            <a:r>
              <a:rPr lang="en-US" sz="2000" err="1">
                <a:cs typeface="Calibri"/>
              </a:rPr>
              <a:t>semja</a:t>
            </a:r>
            <a:r>
              <a:rPr lang="en-US" sz="2000">
                <a:cs typeface="Calibri"/>
              </a:rPr>
              <a:t> um </a:t>
            </a:r>
            <a:r>
              <a:rPr lang="en-US" sz="2000" err="1">
                <a:cs typeface="Calibri"/>
              </a:rPr>
              <a:t>verkið</a:t>
            </a:r>
            <a:endParaRPr lang="en-US" sz="2000">
              <a:cs typeface="Calibri"/>
            </a:endParaRPr>
          </a:p>
          <a:p>
            <a:r>
              <a:rPr lang="en-US" sz="2000" err="1">
                <a:cs typeface="Calibri"/>
              </a:rPr>
              <a:t>Útboð</a:t>
            </a:r>
            <a:r>
              <a:rPr lang="en-US" sz="2000">
                <a:cs typeface="Calibri"/>
              </a:rPr>
              <a:t> </a:t>
            </a:r>
            <a:r>
              <a:rPr lang="en-US" sz="2000" err="1">
                <a:cs typeface="Calibri"/>
              </a:rPr>
              <a:t>vegna</a:t>
            </a:r>
            <a:r>
              <a:rPr lang="en-US" sz="2000">
                <a:cs typeface="Calibri"/>
              </a:rPr>
              <a:t> </a:t>
            </a:r>
            <a:r>
              <a:rPr lang="en-US" sz="2000" err="1">
                <a:cs typeface="Calibri"/>
              </a:rPr>
              <a:t>endurbóta</a:t>
            </a:r>
            <a:r>
              <a:rPr lang="en-US" sz="2000">
                <a:cs typeface="Calibri"/>
              </a:rPr>
              <a:t> er í </a:t>
            </a:r>
            <a:r>
              <a:rPr lang="en-US" sz="2000" err="1">
                <a:cs typeface="Calibri"/>
              </a:rPr>
              <a:t>undirbúningi</a:t>
            </a:r>
            <a:endParaRPr lang="en-US" sz="2000">
              <a:cs typeface="Calibri"/>
            </a:endParaRPr>
          </a:p>
        </p:txBody>
      </p:sp>
      <p:sp>
        <p:nvSpPr>
          <p:cNvPr id="6" name="Title 5">
            <a:extLst>
              <a:ext uri="{FF2B5EF4-FFF2-40B4-BE49-F238E27FC236}">
                <a16:creationId xmlns:a16="http://schemas.microsoft.com/office/drawing/2014/main" id="{083B2D3C-82B5-43B4-B362-D4DB54F9972C}"/>
              </a:ext>
            </a:extLst>
          </p:cNvPr>
          <p:cNvSpPr>
            <a:spLocks noGrp="1"/>
          </p:cNvSpPr>
          <p:nvPr>
            <p:ph type="title"/>
          </p:nvPr>
        </p:nvSpPr>
        <p:spPr>
          <a:xfrm>
            <a:off x="293254" y="584834"/>
            <a:ext cx="10515600" cy="1325563"/>
          </a:xfrm>
        </p:spPr>
        <p:txBody>
          <a:bodyPr/>
          <a:lstStyle/>
          <a:p>
            <a:r>
              <a:rPr lang="is-IS">
                <a:solidFill>
                  <a:schemeClr val="bg1"/>
                </a:solidFill>
              </a:rPr>
              <a:t>Jaðarsbakkar</a:t>
            </a:r>
          </a:p>
        </p:txBody>
      </p:sp>
      <p:sp>
        <p:nvSpPr>
          <p:cNvPr id="11" name="Google Shape;128;p26">
            <a:extLst>
              <a:ext uri="{FF2B5EF4-FFF2-40B4-BE49-F238E27FC236}">
                <a16:creationId xmlns:a16="http://schemas.microsoft.com/office/drawing/2014/main" id="{6FB6EF77-8E0E-40B4-8F40-483F78F1551C}"/>
              </a:ext>
            </a:extLst>
          </p:cNvPr>
          <p:cNvSpPr/>
          <p:nvPr/>
        </p:nvSpPr>
        <p:spPr>
          <a:xfrm>
            <a:off x="0" y="699889"/>
            <a:ext cx="11401425" cy="1210508"/>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   ÍÞRÓTTAHÚS VESTURGÖTU</a:t>
            </a:r>
          </a:p>
        </p:txBody>
      </p:sp>
      <p:sp>
        <p:nvSpPr>
          <p:cNvPr id="5" name="Slide Number Placeholder 4">
            <a:extLst>
              <a:ext uri="{FF2B5EF4-FFF2-40B4-BE49-F238E27FC236}">
                <a16:creationId xmlns:a16="http://schemas.microsoft.com/office/drawing/2014/main" id="{71062F42-A670-DDF9-CD0F-589A5BBBB9B9}"/>
              </a:ext>
            </a:extLst>
          </p:cNvPr>
          <p:cNvSpPr>
            <a:spLocks noGrp="1"/>
          </p:cNvSpPr>
          <p:nvPr>
            <p:ph type="sldNum" sz="quarter" idx="12"/>
          </p:nvPr>
        </p:nvSpPr>
        <p:spPr/>
        <p:txBody>
          <a:bodyPr/>
          <a:lstStyle/>
          <a:p>
            <a:fld id="{A434449E-F836-40EF-941A-5B23304791D7}" type="slidenum">
              <a:rPr lang="is-IS" smtClean="0"/>
              <a:t>49</a:t>
            </a:fld>
            <a:endParaRPr lang="is-IS"/>
          </a:p>
        </p:txBody>
      </p:sp>
      <p:pic>
        <p:nvPicPr>
          <p:cNvPr id="8" name="Picture 7">
            <a:extLst>
              <a:ext uri="{FF2B5EF4-FFF2-40B4-BE49-F238E27FC236}">
                <a16:creationId xmlns:a16="http://schemas.microsoft.com/office/drawing/2014/main" id="{ACFF2D13-226B-ED2C-17DC-5B6E3D142869}"/>
              </a:ext>
            </a:extLst>
          </p:cNvPr>
          <p:cNvPicPr>
            <a:picLocks noChangeAspect="1"/>
          </p:cNvPicPr>
          <p:nvPr/>
        </p:nvPicPr>
        <p:blipFill>
          <a:blip r:embed="rId3"/>
          <a:stretch>
            <a:fillRect/>
          </a:stretch>
        </p:blipFill>
        <p:spPr>
          <a:xfrm>
            <a:off x="6170751" y="2278469"/>
            <a:ext cx="5230674" cy="3527814"/>
          </a:xfrm>
          <a:prstGeom prst="rect">
            <a:avLst/>
          </a:prstGeom>
        </p:spPr>
      </p:pic>
    </p:spTree>
    <p:extLst>
      <p:ext uri="{BB962C8B-B14F-4D97-AF65-F5344CB8AC3E}">
        <p14:creationId xmlns:p14="http://schemas.microsoft.com/office/powerpoint/2010/main" val="1342294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8BDB7C-4B86-B8F3-D3C8-D4B52A294F93}"/>
              </a:ext>
            </a:extLst>
          </p:cNvPr>
          <p:cNvSpPr>
            <a:spLocks noGrp="1"/>
          </p:cNvSpPr>
          <p:nvPr>
            <p:ph idx="1"/>
          </p:nvPr>
        </p:nvSpPr>
        <p:spPr/>
        <p:txBody>
          <a:bodyPr vert="horz" lIns="91440" tIns="45720" rIns="91440" bIns="45720" rtlCol="0" anchor="t">
            <a:normAutofit/>
          </a:bodyPr>
          <a:lstStyle/>
          <a:p>
            <a:r>
              <a:rPr lang="is-IS">
                <a:cs typeface="Calibri"/>
              </a:rPr>
              <a:t>Byggt á stefnumörkun </a:t>
            </a:r>
            <a:r>
              <a:rPr lang="is-IS" err="1">
                <a:cs typeface="Calibri"/>
              </a:rPr>
              <a:t>undanfarina</a:t>
            </a:r>
            <a:r>
              <a:rPr lang="is-IS">
                <a:cs typeface="Calibri"/>
              </a:rPr>
              <a:t> ára um sterkt </a:t>
            </a:r>
            <a:r>
              <a:rPr lang="is-IS" err="1">
                <a:cs typeface="Calibri"/>
              </a:rPr>
              <a:t>utanumhald</a:t>
            </a:r>
            <a:r>
              <a:rPr lang="is-IS">
                <a:cs typeface="Calibri"/>
              </a:rPr>
              <a:t> á samningum um lóðir og byggingasvæði </a:t>
            </a:r>
            <a:endParaRPr lang="is-IS"/>
          </a:p>
          <a:p>
            <a:r>
              <a:rPr lang="is-IS">
                <a:cs typeface="Calibri"/>
              </a:rPr>
              <a:t>Nýja nálgun í kostnaðarskiptingu við gatnagerð - samningur við Veitur</a:t>
            </a:r>
          </a:p>
          <a:p>
            <a:r>
              <a:rPr lang="is-IS">
                <a:cs typeface="Calibri"/>
              </a:rPr>
              <a:t>Innleiðing byggingaréttargjalda er forsenda uppbyggingu leikskóla, grunnskóla og annara megin þátta samfélagsins</a:t>
            </a:r>
          </a:p>
          <a:p>
            <a:r>
              <a:rPr lang="is-IS">
                <a:cs typeface="Calibri"/>
              </a:rPr>
              <a:t>Undirbúið og tryggt framboð lóða, iðnaðar og íbúða </a:t>
            </a:r>
          </a:p>
          <a:p>
            <a:r>
              <a:rPr lang="is-IS">
                <a:cs typeface="Calibri"/>
              </a:rPr>
              <a:t>Aðgerðir sem munu fylgja okkur til lengri tíma og efla fjárhag</a:t>
            </a:r>
          </a:p>
        </p:txBody>
      </p:sp>
      <p:sp>
        <p:nvSpPr>
          <p:cNvPr id="4" name="Slide Number Placeholder 3">
            <a:extLst>
              <a:ext uri="{FF2B5EF4-FFF2-40B4-BE49-F238E27FC236}">
                <a16:creationId xmlns:a16="http://schemas.microsoft.com/office/drawing/2014/main" id="{3A9722FB-FB2B-7A4C-4269-49399DA0B767}"/>
              </a:ext>
            </a:extLst>
          </p:cNvPr>
          <p:cNvSpPr>
            <a:spLocks noGrp="1"/>
          </p:cNvSpPr>
          <p:nvPr>
            <p:ph type="sldNum" sz="quarter" idx="12"/>
          </p:nvPr>
        </p:nvSpPr>
        <p:spPr/>
        <p:txBody>
          <a:bodyPr/>
          <a:lstStyle/>
          <a:p>
            <a:fld id="{A434449E-F836-40EF-941A-5B23304791D7}" type="slidenum">
              <a:rPr lang="is-IS" smtClean="0"/>
              <a:t>5</a:t>
            </a:fld>
            <a:endParaRPr lang="is-IS"/>
          </a:p>
        </p:txBody>
      </p:sp>
      <p:sp>
        <p:nvSpPr>
          <p:cNvPr id="5" name="Google Shape;128;p26">
            <a:extLst>
              <a:ext uri="{FF2B5EF4-FFF2-40B4-BE49-F238E27FC236}">
                <a16:creationId xmlns:a16="http://schemas.microsoft.com/office/drawing/2014/main" id="{FEF84C54-20E7-AB54-E91C-7A1E3A33E2FD}"/>
              </a:ext>
            </a:extLst>
          </p:cNvPr>
          <p:cNvSpPr/>
          <p:nvPr/>
        </p:nvSpPr>
        <p:spPr>
          <a:xfrm>
            <a:off x="671116" y="319730"/>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SKIPULAGS- OG UMHVERFISSVIÐ</a:t>
            </a:r>
          </a:p>
        </p:txBody>
      </p:sp>
    </p:spTree>
    <p:extLst>
      <p:ext uri="{BB962C8B-B14F-4D97-AF65-F5344CB8AC3E}">
        <p14:creationId xmlns:p14="http://schemas.microsoft.com/office/powerpoint/2010/main" val="39539704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64D544-B4CC-4C2F-9836-0EED2E75A228}"/>
              </a:ext>
            </a:extLst>
          </p:cNvPr>
          <p:cNvSpPr>
            <a:spLocks noGrp="1"/>
          </p:cNvSpPr>
          <p:nvPr>
            <p:ph sz="half" idx="1"/>
          </p:nvPr>
        </p:nvSpPr>
        <p:spPr>
          <a:xfrm>
            <a:off x="841248" y="1715384"/>
            <a:ext cx="5015484" cy="4461579"/>
          </a:xfrm>
        </p:spPr>
        <p:txBody>
          <a:bodyPr vert="horz" lIns="91440" tIns="45720" rIns="91440" bIns="45720" rtlCol="0" anchor="ctr">
            <a:normAutofit/>
          </a:bodyPr>
          <a:lstStyle/>
          <a:p>
            <a:pPr marL="0" indent="0">
              <a:buNone/>
            </a:pPr>
            <a:endParaRPr lang="en-US" sz="2000">
              <a:cs typeface="Calibri"/>
            </a:endParaRPr>
          </a:p>
          <a:p>
            <a:r>
              <a:rPr lang="en-US" sz="2000"/>
              <a:t> Á </a:t>
            </a:r>
            <a:r>
              <a:rPr lang="en-US" sz="2000" err="1"/>
              <a:t>árinu</a:t>
            </a:r>
            <a:r>
              <a:rPr lang="en-US" sz="2000"/>
              <a:t> 2023 </a:t>
            </a:r>
            <a:r>
              <a:rPr lang="en-US" sz="2000" err="1"/>
              <a:t>hefur</a:t>
            </a:r>
            <a:r>
              <a:rPr lang="en-US" sz="2000"/>
              <a:t> </a:t>
            </a:r>
            <a:r>
              <a:rPr lang="en-US" sz="2000" err="1"/>
              <a:t>verið</a:t>
            </a:r>
            <a:r>
              <a:rPr lang="en-US" sz="2000"/>
              <a:t> </a:t>
            </a:r>
            <a:r>
              <a:rPr lang="en-US" sz="2000" err="1"/>
              <a:t>framkvæmt</a:t>
            </a:r>
            <a:r>
              <a:rPr lang="en-US" sz="2000"/>
              <a:t> </a:t>
            </a:r>
            <a:r>
              <a:rPr lang="en-US" sz="2000" err="1"/>
              <a:t>fyrir</a:t>
            </a:r>
            <a:r>
              <a:rPr lang="en-US" sz="2000"/>
              <a:t> 1.032 m.kr. </a:t>
            </a:r>
            <a:r>
              <a:rPr lang="en-US" sz="2000" err="1"/>
              <a:t>að</a:t>
            </a:r>
            <a:r>
              <a:rPr lang="en-US" sz="2000"/>
              <a:t> </a:t>
            </a:r>
            <a:r>
              <a:rPr lang="en-US" sz="2000" err="1"/>
              <a:t>teknu</a:t>
            </a:r>
            <a:r>
              <a:rPr lang="en-US" sz="2000"/>
              <a:t> </a:t>
            </a:r>
            <a:r>
              <a:rPr lang="en-US" sz="2000" err="1"/>
              <a:t>tilliti</a:t>
            </a:r>
            <a:r>
              <a:rPr lang="en-US" sz="2000"/>
              <a:t> </a:t>
            </a:r>
            <a:r>
              <a:rPr lang="en-US" sz="2000" err="1"/>
              <a:t>til</a:t>
            </a:r>
            <a:r>
              <a:rPr lang="en-US" sz="2000"/>
              <a:t> </a:t>
            </a:r>
            <a:r>
              <a:rPr lang="en-US" sz="2000" err="1"/>
              <a:t>frádráttar</a:t>
            </a:r>
            <a:r>
              <a:rPr lang="en-US" sz="2000"/>
              <a:t> </a:t>
            </a:r>
            <a:r>
              <a:rPr lang="en-US" sz="2000" err="1"/>
              <a:t>vegna</a:t>
            </a:r>
            <a:r>
              <a:rPr lang="en-US" sz="2000"/>
              <a:t> </a:t>
            </a:r>
            <a:r>
              <a:rPr lang="en-US" sz="2000" err="1"/>
              <a:t>frjálsrar</a:t>
            </a:r>
            <a:r>
              <a:rPr lang="en-US" sz="2000"/>
              <a:t> </a:t>
            </a:r>
            <a:r>
              <a:rPr lang="en-US" sz="2000" err="1"/>
              <a:t>skráningar</a:t>
            </a:r>
            <a:endParaRPr lang="en-US" sz="2000"/>
          </a:p>
          <a:p>
            <a:r>
              <a:rPr lang="en-US" sz="2000" err="1">
                <a:cs typeface="Calibri"/>
              </a:rPr>
              <a:t>Útboði</a:t>
            </a:r>
            <a:r>
              <a:rPr lang="en-US" sz="2000">
                <a:cs typeface="Calibri"/>
              </a:rPr>
              <a:t> </a:t>
            </a:r>
            <a:r>
              <a:rPr lang="en-US" sz="2000" err="1">
                <a:cs typeface="Calibri"/>
              </a:rPr>
              <a:t>lokið</a:t>
            </a:r>
            <a:r>
              <a:rPr lang="en-US" sz="2000">
                <a:cs typeface="Calibri"/>
              </a:rPr>
              <a:t> </a:t>
            </a:r>
            <a:r>
              <a:rPr lang="en-US" sz="2000" err="1">
                <a:cs typeface="Calibri"/>
              </a:rPr>
              <a:t>vegna</a:t>
            </a:r>
            <a:r>
              <a:rPr lang="en-US" sz="2000">
                <a:cs typeface="Calibri"/>
              </a:rPr>
              <a:t> </a:t>
            </a:r>
            <a:r>
              <a:rPr lang="en-US" sz="2000" err="1">
                <a:cs typeface="Calibri"/>
              </a:rPr>
              <a:t>innri</a:t>
            </a:r>
            <a:r>
              <a:rPr lang="en-US" sz="2000">
                <a:cs typeface="Calibri"/>
              </a:rPr>
              <a:t> </a:t>
            </a:r>
            <a:r>
              <a:rPr lang="en-US" sz="2000" err="1">
                <a:cs typeface="Calibri"/>
              </a:rPr>
              <a:t>frágangs</a:t>
            </a:r>
            <a:r>
              <a:rPr lang="en-US" sz="2000">
                <a:cs typeface="Calibri"/>
              </a:rPr>
              <a:t> </a:t>
            </a:r>
            <a:r>
              <a:rPr lang="en-US" sz="2000" err="1">
                <a:cs typeface="Calibri"/>
              </a:rPr>
              <a:t>og</a:t>
            </a:r>
            <a:r>
              <a:rPr lang="en-US" sz="2000">
                <a:cs typeface="Calibri"/>
              </a:rPr>
              <a:t> var </a:t>
            </a:r>
            <a:r>
              <a:rPr lang="en-US" sz="2000" err="1">
                <a:cs typeface="Calibri"/>
              </a:rPr>
              <a:t>hagstæðasta</a:t>
            </a:r>
            <a:r>
              <a:rPr lang="en-US" sz="2000">
                <a:cs typeface="Calibri"/>
              </a:rPr>
              <a:t> </a:t>
            </a:r>
            <a:r>
              <a:rPr lang="en-US" sz="2000" err="1">
                <a:cs typeface="Calibri"/>
              </a:rPr>
              <a:t>tilboði</a:t>
            </a:r>
            <a:r>
              <a:rPr lang="en-US" sz="2000">
                <a:cs typeface="Calibri"/>
              </a:rPr>
              <a:t> </a:t>
            </a:r>
            <a:r>
              <a:rPr lang="en-US" sz="2000" err="1">
                <a:cs typeface="Calibri"/>
              </a:rPr>
              <a:t>tekið</a:t>
            </a:r>
            <a:endParaRPr lang="en-US" sz="2000">
              <a:cs typeface="Calibri"/>
            </a:endParaRPr>
          </a:p>
          <a:p>
            <a:r>
              <a:rPr lang="en-US" sz="2000" err="1">
                <a:cs typeface="Calibri"/>
              </a:rPr>
              <a:t>Verið</a:t>
            </a:r>
            <a:r>
              <a:rPr lang="en-US" sz="2000">
                <a:cs typeface="Calibri"/>
              </a:rPr>
              <a:t> er </a:t>
            </a:r>
            <a:r>
              <a:rPr lang="en-US" sz="2000" err="1">
                <a:cs typeface="Calibri"/>
              </a:rPr>
              <a:t>að</a:t>
            </a:r>
            <a:r>
              <a:rPr lang="en-US" sz="2000">
                <a:cs typeface="Calibri"/>
              </a:rPr>
              <a:t> ganga </a:t>
            </a:r>
            <a:r>
              <a:rPr lang="en-US" sz="2000" err="1">
                <a:cs typeface="Calibri"/>
              </a:rPr>
              <a:t>frá</a:t>
            </a:r>
            <a:r>
              <a:rPr lang="en-US" sz="2000">
                <a:cs typeface="Calibri"/>
              </a:rPr>
              <a:t> </a:t>
            </a:r>
            <a:r>
              <a:rPr lang="en-US" sz="2000" err="1">
                <a:cs typeface="Calibri"/>
              </a:rPr>
              <a:t>verksamningi</a:t>
            </a:r>
            <a:r>
              <a:rPr lang="en-US" sz="2000">
                <a:cs typeface="Calibri"/>
              </a:rPr>
              <a:t> um </a:t>
            </a:r>
            <a:r>
              <a:rPr lang="en-US" sz="2000" err="1">
                <a:cs typeface="Calibri"/>
              </a:rPr>
              <a:t>innanhúsfrágang</a:t>
            </a:r>
          </a:p>
          <a:p>
            <a:r>
              <a:rPr lang="en-US" sz="2000" err="1"/>
              <a:t>Heildarupphæð</a:t>
            </a:r>
            <a:r>
              <a:rPr lang="en-US" sz="2000"/>
              <a:t> </a:t>
            </a:r>
            <a:r>
              <a:rPr lang="en-US" sz="2000" err="1"/>
              <a:t>sem</a:t>
            </a:r>
            <a:r>
              <a:rPr lang="en-US" sz="2000"/>
              <a:t> </a:t>
            </a:r>
            <a:r>
              <a:rPr lang="en-US" sz="2000" err="1"/>
              <a:t>fjárfest</a:t>
            </a:r>
            <a:r>
              <a:rPr lang="en-US" sz="2000"/>
              <a:t> </a:t>
            </a:r>
            <a:r>
              <a:rPr lang="en-US" sz="2000" err="1"/>
              <a:t>verður</a:t>
            </a:r>
            <a:r>
              <a:rPr lang="en-US" sz="2000"/>
              <a:t> í </a:t>
            </a:r>
            <a:r>
              <a:rPr lang="en-US" sz="2000" err="1"/>
              <a:t>íþróttahúsi</a:t>
            </a:r>
            <a:r>
              <a:rPr lang="en-US" sz="2000"/>
              <a:t> á </a:t>
            </a:r>
            <a:r>
              <a:rPr lang="en-US" sz="2000" err="1"/>
              <a:t>Jaðarsbökkum</a:t>
            </a:r>
            <a:r>
              <a:rPr lang="en-US" sz="2000"/>
              <a:t> er um 1.800 m.kr. </a:t>
            </a:r>
            <a:endParaRPr lang="en-US" sz="2000">
              <a:cs typeface="Calibri"/>
            </a:endParaRPr>
          </a:p>
        </p:txBody>
      </p:sp>
      <p:pic>
        <p:nvPicPr>
          <p:cNvPr id="7" name="Picture 13">
            <a:extLst>
              <a:ext uri="{FF2B5EF4-FFF2-40B4-BE49-F238E27FC236}">
                <a16:creationId xmlns:a16="http://schemas.microsoft.com/office/drawing/2014/main" id="{3D099E03-59E2-432E-896F-FD37CDDA111C}"/>
              </a:ext>
            </a:extLst>
          </p:cNvPr>
          <p:cNvPicPr>
            <a:picLocks noChangeAspect="1"/>
          </p:cNvPicPr>
          <p:nvPr/>
        </p:nvPicPr>
        <p:blipFill rotWithShape="1">
          <a:blip r:embed="rId3"/>
          <a:srcRect l="6138" r="10778" b="424"/>
          <a:stretch/>
        </p:blipFill>
        <p:spPr>
          <a:xfrm>
            <a:off x="7659604" y="1917771"/>
            <a:ext cx="3741821" cy="2320054"/>
          </a:xfrm>
          <a:prstGeom prst="rect">
            <a:avLst/>
          </a:prstGeom>
        </p:spPr>
      </p:pic>
      <p:sp>
        <p:nvSpPr>
          <p:cNvPr id="6" name="Title 5">
            <a:extLst>
              <a:ext uri="{FF2B5EF4-FFF2-40B4-BE49-F238E27FC236}">
                <a16:creationId xmlns:a16="http://schemas.microsoft.com/office/drawing/2014/main" id="{083B2D3C-82B5-43B4-B362-D4DB54F9972C}"/>
              </a:ext>
            </a:extLst>
          </p:cNvPr>
          <p:cNvSpPr>
            <a:spLocks noGrp="1"/>
          </p:cNvSpPr>
          <p:nvPr>
            <p:ph type="title"/>
          </p:nvPr>
        </p:nvSpPr>
        <p:spPr>
          <a:xfrm>
            <a:off x="293254" y="584834"/>
            <a:ext cx="10515600" cy="1325563"/>
          </a:xfrm>
        </p:spPr>
        <p:txBody>
          <a:bodyPr/>
          <a:lstStyle/>
          <a:p>
            <a:r>
              <a:rPr lang="is-IS">
                <a:solidFill>
                  <a:schemeClr val="bg1"/>
                </a:solidFill>
              </a:rPr>
              <a:t>Jaðarsbakkar</a:t>
            </a:r>
          </a:p>
        </p:txBody>
      </p:sp>
      <p:sp>
        <p:nvSpPr>
          <p:cNvPr id="11" name="Google Shape;128;p26">
            <a:extLst>
              <a:ext uri="{FF2B5EF4-FFF2-40B4-BE49-F238E27FC236}">
                <a16:creationId xmlns:a16="http://schemas.microsoft.com/office/drawing/2014/main" id="{6FB6EF77-8E0E-40B4-8F40-483F78F1551C}"/>
              </a:ext>
            </a:extLst>
          </p:cNvPr>
          <p:cNvSpPr/>
          <p:nvPr/>
        </p:nvSpPr>
        <p:spPr>
          <a:xfrm>
            <a:off x="0" y="699889"/>
            <a:ext cx="11401425" cy="1210508"/>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   JAÐARSBAKKAR ÍÞRÓTTAHÚS</a:t>
            </a:r>
          </a:p>
        </p:txBody>
      </p:sp>
      <p:pic>
        <p:nvPicPr>
          <p:cNvPr id="2" name="Picture 11">
            <a:extLst>
              <a:ext uri="{FF2B5EF4-FFF2-40B4-BE49-F238E27FC236}">
                <a16:creationId xmlns:a16="http://schemas.microsoft.com/office/drawing/2014/main" id="{62D2F997-D0DC-BEF2-C287-8C1F41CF53A3}"/>
              </a:ext>
            </a:extLst>
          </p:cNvPr>
          <p:cNvPicPr>
            <a:picLocks noChangeAspect="1"/>
          </p:cNvPicPr>
          <p:nvPr/>
        </p:nvPicPr>
        <p:blipFill>
          <a:blip r:embed="rId4"/>
          <a:srcRect/>
          <a:stretch>
            <a:fillRect/>
          </a:stretch>
        </p:blipFill>
        <p:spPr>
          <a:xfrm>
            <a:off x="5856732" y="4237825"/>
            <a:ext cx="3889221" cy="2187687"/>
          </a:xfrm>
          <a:prstGeom prst="rect">
            <a:avLst/>
          </a:prstGeom>
        </p:spPr>
      </p:pic>
      <p:sp>
        <p:nvSpPr>
          <p:cNvPr id="5" name="Slide Number Placeholder 4">
            <a:extLst>
              <a:ext uri="{FF2B5EF4-FFF2-40B4-BE49-F238E27FC236}">
                <a16:creationId xmlns:a16="http://schemas.microsoft.com/office/drawing/2014/main" id="{71062F42-A670-DDF9-CD0F-589A5BBBB9B9}"/>
              </a:ext>
            </a:extLst>
          </p:cNvPr>
          <p:cNvSpPr>
            <a:spLocks noGrp="1"/>
          </p:cNvSpPr>
          <p:nvPr>
            <p:ph type="sldNum" sz="quarter" idx="12"/>
          </p:nvPr>
        </p:nvSpPr>
        <p:spPr/>
        <p:txBody>
          <a:bodyPr/>
          <a:lstStyle/>
          <a:p>
            <a:fld id="{A434449E-F836-40EF-941A-5B23304791D7}" type="slidenum">
              <a:rPr lang="is-IS" smtClean="0"/>
              <a:t>50</a:t>
            </a:fld>
            <a:endParaRPr lang="is-IS"/>
          </a:p>
        </p:txBody>
      </p:sp>
    </p:spTree>
    <p:extLst>
      <p:ext uri="{BB962C8B-B14F-4D97-AF65-F5344CB8AC3E}">
        <p14:creationId xmlns:p14="http://schemas.microsoft.com/office/powerpoint/2010/main" val="373436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7712FEA3-5FFF-44EC-8037-A64741C89590}"/>
              </a:ext>
            </a:extLst>
          </p:cNvPr>
          <p:cNvPicPr>
            <a:picLocks noChangeAspect="1"/>
          </p:cNvPicPr>
          <p:nvPr/>
        </p:nvPicPr>
        <p:blipFill rotWithShape="1">
          <a:blip r:embed="rId2"/>
          <a:srcRect t="402" r="-2" b="1774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 name="Picture 2">
            <a:extLst>
              <a:ext uri="{FF2B5EF4-FFF2-40B4-BE49-F238E27FC236}">
                <a16:creationId xmlns:a16="http://schemas.microsoft.com/office/drawing/2014/main" id="{8332380F-04CE-4936-BBE5-CA69A07F4D01}"/>
              </a:ext>
            </a:extLst>
          </p:cNvPr>
          <p:cNvPicPr>
            <a:picLocks noChangeAspect="1"/>
          </p:cNvPicPr>
          <p:nvPr/>
        </p:nvPicPr>
        <p:blipFill rotWithShape="1">
          <a:blip r:embed="rId3"/>
          <a:srcRect l="450" r="9409"/>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4" name="TextBox 3">
            <a:extLst>
              <a:ext uri="{FF2B5EF4-FFF2-40B4-BE49-F238E27FC236}">
                <a16:creationId xmlns:a16="http://schemas.microsoft.com/office/drawing/2014/main" id="{60B33C17-5484-4D6F-B37A-95D7BA7B45E8}"/>
              </a:ext>
            </a:extLst>
          </p:cNvPr>
          <p:cNvSpPr txBox="1"/>
          <p:nvPr/>
        </p:nvSpPr>
        <p:spPr>
          <a:xfrm>
            <a:off x="448056" y="2512611"/>
            <a:ext cx="4832803" cy="366435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defTabSz="914400">
              <a:lnSpc>
                <a:spcPct val="90000"/>
              </a:lnSpc>
              <a:spcAft>
                <a:spcPts val="600"/>
              </a:spcAft>
              <a:buFont typeface="Arial" panose="020B0604020202020204" pitchFamily="34" charset="0"/>
              <a:buChar char="•"/>
            </a:pPr>
            <a:endParaRPr lang="en-US" sz="2000">
              <a:cs typeface="Calibri"/>
            </a:endParaRPr>
          </a:p>
        </p:txBody>
      </p:sp>
      <p:sp>
        <p:nvSpPr>
          <p:cNvPr id="13" name="Google Shape;128;p26">
            <a:extLst>
              <a:ext uri="{FF2B5EF4-FFF2-40B4-BE49-F238E27FC236}">
                <a16:creationId xmlns:a16="http://schemas.microsoft.com/office/drawing/2014/main" id="{CF70E506-4B87-47F1-ACA9-073B7D553048}"/>
              </a:ext>
            </a:extLst>
          </p:cNvPr>
          <p:cNvSpPr/>
          <p:nvPr/>
        </p:nvSpPr>
        <p:spPr>
          <a:xfrm>
            <a:off x="0" y="902886"/>
            <a:ext cx="5172075"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lgn="ctr"/>
            <a:r>
              <a:rPr lang="is-IS" sz="4000">
                <a:solidFill>
                  <a:schemeClr val="bg1"/>
                </a:solidFill>
              </a:rPr>
              <a:t>GRUNDASKÓLI</a:t>
            </a:r>
          </a:p>
        </p:txBody>
      </p:sp>
      <p:sp>
        <p:nvSpPr>
          <p:cNvPr id="5" name="Slide Number Placeholder 4">
            <a:extLst>
              <a:ext uri="{FF2B5EF4-FFF2-40B4-BE49-F238E27FC236}">
                <a16:creationId xmlns:a16="http://schemas.microsoft.com/office/drawing/2014/main" id="{35C2E9A0-5B0B-A3EA-0838-E812A7121681}"/>
              </a:ext>
            </a:extLst>
          </p:cNvPr>
          <p:cNvSpPr>
            <a:spLocks noGrp="1"/>
          </p:cNvSpPr>
          <p:nvPr>
            <p:ph type="sldNum" sz="quarter" idx="12"/>
          </p:nvPr>
        </p:nvSpPr>
        <p:spPr/>
        <p:txBody>
          <a:bodyPr/>
          <a:lstStyle/>
          <a:p>
            <a:fld id="{A434449E-F836-40EF-941A-5B23304791D7}" type="slidenum">
              <a:rPr lang="is-IS" smtClean="0"/>
              <a:t>51</a:t>
            </a:fld>
            <a:endParaRPr lang="is-IS"/>
          </a:p>
        </p:txBody>
      </p:sp>
      <p:sp>
        <p:nvSpPr>
          <p:cNvPr id="3" name="Content Placeholder 2">
            <a:extLst>
              <a:ext uri="{FF2B5EF4-FFF2-40B4-BE49-F238E27FC236}">
                <a16:creationId xmlns:a16="http://schemas.microsoft.com/office/drawing/2014/main" id="{487B08D0-8081-83C9-3C0E-84576CDC6F7B}"/>
              </a:ext>
            </a:extLst>
          </p:cNvPr>
          <p:cNvSpPr txBox="1">
            <a:spLocks/>
          </p:cNvSpPr>
          <p:nvPr/>
        </p:nvSpPr>
        <p:spPr>
          <a:xfrm>
            <a:off x="367290" y="2558331"/>
            <a:ext cx="3822189" cy="2921570"/>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a:cs typeface="Calibri"/>
            </a:endParaRPr>
          </a:p>
          <a:p>
            <a:r>
              <a:rPr lang="en-US" sz="2000" err="1"/>
              <a:t>Framkvæmdir</a:t>
            </a:r>
            <a:r>
              <a:rPr lang="en-US" sz="2000"/>
              <a:t> </a:t>
            </a:r>
            <a:r>
              <a:rPr lang="en-US" sz="2000" err="1"/>
              <a:t>við</a:t>
            </a:r>
            <a:r>
              <a:rPr lang="en-US" sz="2000"/>
              <a:t> C-</a:t>
            </a:r>
            <a:r>
              <a:rPr lang="en-US" sz="2000" err="1"/>
              <a:t>álmu</a:t>
            </a:r>
            <a:r>
              <a:rPr lang="en-US" sz="2000"/>
              <a:t> </a:t>
            </a:r>
            <a:r>
              <a:rPr lang="en-US" sz="2000" err="1"/>
              <a:t>eru</a:t>
            </a:r>
            <a:r>
              <a:rPr lang="en-US" sz="2000"/>
              <a:t> í </a:t>
            </a:r>
            <a:r>
              <a:rPr lang="en-US" sz="2000" err="1"/>
              <a:t>fullum</a:t>
            </a:r>
            <a:r>
              <a:rPr lang="en-US" sz="2000"/>
              <a:t> </a:t>
            </a:r>
            <a:r>
              <a:rPr lang="en-US" sz="2000" err="1"/>
              <a:t>gangi</a:t>
            </a:r>
            <a:r>
              <a:rPr lang="en-US" sz="2000"/>
              <a:t> </a:t>
            </a:r>
            <a:r>
              <a:rPr lang="en-US" sz="2000" err="1"/>
              <a:t>og</a:t>
            </a:r>
            <a:r>
              <a:rPr lang="en-US" sz="2000"/>
              <a:t> </a:t>
            </a:r>
            <a:r>
              <a:rPr lang="en-US" sz="2000" err="1"/>
              <a:t>miðar</a:t>
            </a:r>
            <a:r>
              <a:rPr lang="en-US" sz="2000"/>
              <a:t> vel</a:t>
            </a:r>
            <a:endParaRPr lang="en-US" sz="2000">
              <a:cs typeface="Calibri"/>
            </a:endParaRPr>
          </a:p>
          <a:p>
            <a:r>
              <a:rPr lang="en-US" sz="2000" err="1">
                <a:cs typeface="Calibri"/>
              </a:rPr>
              <a:t>Steypuvinnu</a:t>
            </a:r>
            <a:r>
              <a:rPr lang="en-US" sz="2000">
                <a:cs typeface="Calibri"/>
              </a:rPr>
              <a:t> er </a:t>
            </a:r>
            <a:r>
              <a:rPr lang="en-US" sz="2000" err="1">
                <a:cs typeface="Calibri"/>
              </a:rPr>
              <a:t>lokið</a:t>
            </a:r>
            <a:endParaRPr lang="en-US" sz="2000">
              <a:cs typeface="Calibri"/>
            </a:endParaRPr>
          </a:p>
          <a:p>
            <a:r>
              <a:rPr lang="en-US" sz="2000" err="1">
                <a:cs typeface="Calibri"/>
              </a:rPr>
              <a:t>Byrjað</a:t>
            </a:r>
            <a:r>
              <a:rPr lang="en-US" sz="2000">
                <a:cs typeface="Calibri"/>
              </a:rPr>
              <a:t> er á </a:t>
            </a:r>
            <a:r>
              <a:rPr lang="en-US" sz="2000" err="1">
                <a:cs typeface="Calibri"/>
              </a:rPr>
              <a:t>ísetningu</a:t>
            </a:r>
            <a:r>
              <a:rPr lang="en-US" sz="2000">
                <a:cs typeface="Calibri"/>
              </a:rPr>
              <a:t> </a:t>
            </a:r>
            <a:r>
              <a:rPr lang="en-US" sz="2000" err="1">
                <a:cs typeface="Calibri"/>
              </a:rPr>
              <a:t>glugga</a:t>
            </a:r>
            <a:endParaRPr lang="en-US" sz="2000">
              <a:cs typeface="Calibri"/>
            </a:endParaRPr>
          </a:p>
          <a:p>
            <a:r>
              <a:rPr lang="en-US" sz="2000" err="1">
                <a:cs typeface="Calibri"/>
              </a:rPr>
              <a:t>Byrjað</a:t>
            </a:r>
            <a:r>
              <a:rPr lang="en-US" sz="2000">
                <a:cs typeface="Calibri"/>
              </a:rPr>
              <a:t> </a:t>
            </a:r>
            <a:r>
              <a:rPr lang="en-US" sz="2000" err="1">
                <a:cs typeface="Calibri"/>
              </a:rPr>
              <a:t>verður</a:t>
            </a:r>
            <a:r>
              <a:rPr lang="en-US" sz="2000">
                <a:cs typeface="Calibri"/>
              </a:rPr>
              <a:t> á </a:t>
            </a:r>
            <a:r>
              <a:rPr lang="en-US" sz="2000" err="1">
                <a:cs typeface="Calibri"/>
              </a:rPr>
              <a:t>milliveggjum</a:t>
            </a:r>
            <a:r>
              <a:rPr lang="en-US" sz="2000">
                <a:cs typeface="Calibri"/>
              </a:rPr>
              <a:t> á 1. </a:t>
            </a:r>
            <a:r>
              <a:rPr lang="en-US" sz="2000" err="1">
                <a:cs typeface="Calibri"/>
              </a:rPr>
              <a:t>hæð</a:t>
            </a:r>
            <a:r>
              <a:rPr lang="en-US" sz="2000">
                <a:cs typeface="Calibri"/>
              </a:rPr>
              <a:t> í </a:t>
            </a:r>
            <a:r>
              <a:rPr lang="en-US" sz="2000" err="1">
                <a:cs typeface="Calibri"/>
              </a:rPr>
              <a:t>næstu</a:t>
            </a:r>
            <a:r>
              <a:rPr lang="en-US" sz="2000">
                <a:cs typeface="Calibri"/>
              </a:rPr>
              <a:t> </a:t>
            </a:r>
            <a:r>
              <a:rPr lang="en-US" sz="2000" err="1">
                <a:cs typeface="Calibri"/>
              </a:rPr>
              <a:t>viku</a:t>
            </a:r>
            <a:endParaRPr lang="en-US" sz="2000">
              <a:cs typeface="Calibri"/>
            </a:endParaRPr>
          </a:p>
          <a:p>
            <a:r>
              <a:rPr lang="en-US" sz="2000" err="1">
                <a:cs typeface="Calibri"/>
              </a:rPr>
              <a:t>Umfang</a:t>
            </a:r>
            <a:r>
              <a:rPr lang="en-US" sz="2000">
                <a:cs typeface="Calibri"/>
              </a:rPr>
              <a:t> </a:t>
            </a:r>
            <a:r>
              <a:rPr lang="en-US" sz="2000" err="1">
                <a:cs typeface="Calibri"/>
              </a:rPr>
              <a:t>framkvæmdar</a:t>
            </a:r>
            <a:r>
              <a:rPr lang="en-US" sz="2000">
                <a:cs typeface="Calibri"/>
              </a:rPr>
              <a:t> er </a:t>
            </a:r>
            <a:r>
              <a:rPr lang="en-US" sz="2000" err="1">
                <a:cs typeface="Calibri"/>
              </a:rPr>
              <a:t>aðeins</a:t>
            </a:r>
            <a:r>
              <a:rPr lang="en-US" sz="2000">
                <a:cs typeface="Calibri"/>
              </a:rPr>
              <a:t> </a:t>
            </a:r>
            <a:r>
              <a:rPr lang="en-US" sz="2000" err="1">
                <a:cs typeface="Calibri"/>
              </a:rPr>
              <a:t>meira</a:t>
            </a:r>
            <a:r>
              <a:rPr lang="en-US" sz="2000">
                <a:cs typeface="Calibri"/>
              </a:rPr>
              <a:t> </a:t>
            </a:r>
            <a:r>
              <a:rPr lang="en-US" sz="2000" err="1">
                <a:cs typeface="Calibri"/>
              </a:rPr>
              <a:t>en</a:t>
            </a:r>
            <a:r>
              <a:rPr lang="en-US" sz="2000">
                <a:cs typeface="Calibri"/>
              </a:rPr>
              <a:t> var </a:t>
            </a:r>
            <a:r>
              <a:rPr lang="en-US" sz="2000" err="1">
                <a:cs typeface="Calibri"/>
              </a:rPr>
              <a:t>gert</a:t>
            </a:r>
            <a:r>
              <a:rPr lang="en-US" sz="2000">
                <a:cs typeface="Calibri"/>
              </a:rPr>
              <a:t> </a:t>
            </a:r>
            <a:r>
              <a:rPr lang="en-US" sz="2000" err="1">
                <a:cs typeface="Calibri"/>
              </a:rPr>
              <a:t>ráð</a:t>
            </a:r>
            <a:r>
              <a:rPr lang="en-US" sz="2000">
                <a:cs typeface="Calibri"/>
              </a:rPr>
              <a:t> </a:t>
            </a:r>
            <a:r>
              <a:rPr lang="en-US" sz="2000" err="1">
                <a:cs typeface="Calibri"/>
              </a:rPr>
              <a:t>fyrir</a:t>
            </a:r>
            <a:r>
              <a:rPr lang="en-US" sz="2000">
                <a:cs typeface="Calibri"/>
              </a:rPr>
              <a:t> </a:t>
            </a:r>
            <a:r>
              <a:rPr lang="en-US" sz="2000" err="1">
                <a:cs typeface="Calibri"/>
              </a:rPr>
              <a:t>og</a:t>
            </a:r>
            <a:r>
              <a:rPr lang="en-US" sz="2000">
                <a:cs typeface="Calibri"/>
              </a:rPr>
              <a:t> </a:t>
            </a:r>
            <a:r>
              <a:rPr lang="en-US" sz="2000" err="1">
                <a:cs typeface="Calibri"/>
              </a:rPr>
              <a:t>gæti</a:t>
            </a:r>
            <a:r>
              <a:rPr lang="en-US" sz="2000">
                <a:cs typeface="Calibri"/>
              </a:rPr>
              <a:t> </a:t>
            </a:r>
            <a:r>
              <a:rPr lang="en-US" sz="2000" err="1">
                <a:cs typeface="Calibri"/>
              </a:rPr>
              <a:t>það</a:t>
            </a:r>
            <a:r>
              <a:rPr lang="en-US" sz="2000">
                <a:cs typeface="Calibri"/>
              </a:rPr>
              <a:t> haft </a:t>
            </a:r>
            <a:r>
              <a:rPr lang="en-US" sz="2000" err="1">
                <a:cs typeface="Calibri"/>
              </a:rPr>
              <a:t>áhrif</a:t>
            </a:r>
            <a:r>
              <a:rPr lang="en-US" sz="2000">
                <a:cs typeface="Calibri"/>
              </a:rPr>
              <a:t> á </a:t>
            </a:r>
            <a:r>
              <a:rPr lang="en-US" sz="2000" err="1">
                <a:cs typeface="Calibri"/>
              </a:rPr>
              <a:t>framkvæmdatíma</a:t>
            </a:r>
            <a:r>
              <a:rPr lang="en-US" sz="2000">
                <a:cs typeface="Calibri"/>
              </a:rPr>
              <a:t> </a:t>
            </a:r>
          </a:p>
        </p:txBody>
      </p:sp>
    </p:spTree>
    <p:extLst>
      <p:ext uri="{BB962C8B-B14F-4D97-AF65-F5344CB8AC3E}">
        <p14:creationId xmlns:p14="http://schemas.microsoft.com/office/powerpoint/2010/main" val="39811717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ADE1EE2-FF2E-CA7C-C18B-B0B64B9AF3A5}"/>
              </a:ext>
            </a:extLst>
          </p:cNvPr>
          <p:cNvSpPr>
            <a:spLocks noGrp="1"/>
          </p:cNvSpPr>
          <p:nvPr>
            <p:ph type="title"/>
          </p:nvPr>
        </p:nvSpPr>
        <p:spPr>
          <a:xfrm>
            <a:off x="838200" y="365125"/>
            <a:ext cx="10515600" cy="1325563"/>
          </a:xfrm>
        </p:spPr>
        <p:txBody>
          <a:bodyPr>
            <a:normAutofit/>
          </a:bodyPr>
          <a:lstStyle/>
          <a:p>
            <a:pPr>
              <a:lnSpc>
                <a:spcPts val="5340"/>
              </a:lnSpc>
            </a:pPr>
            <a:r>
              <a:rPr lang="is-IS" sz="3200">
                <a:solidFill>
                  <a:schemeClr val="accent1"/>
                </a:solidFill>
                <a:latin typeface="Livvic"/>
                <a:ea typeface="+mn-ea"/>
                <a:cs typeface="+mn-cs"/>
              </a:rPr>
              <a:t>Reiðhöll vígð 1. maí 2023 </a:t>
            </a:r>
            <a:endParaRPr lang="en-US" sz="3200">
              <a:solidFill>
                <a:schemeClr val="accent1"/>
              </a:solidFill>
              <a:latin typeface="Livvic"/>
              <a:ea typeface="+mn-ea"/>
              <a:cs typeface="+mn-cs"/>
            </a:endParaRPr>
          </a:p>
        </p:txBody>
      </p:sp>
      <p:pic>
        <p:nvPicPr>
          <p:cNvPr id="2" name="Picture 11">
            <a:extLst>
              <a:ext uri="{FF2B5EF4-FFF2-40B4-BE49-F238E27FC236}">
                <a16:creationId xmlns:a16="http://schemas.microsoft.com/office/drawing/2014/main" id="{BD04DC85-0A48-892A-9186-B5723625C419}"/>
              </a:ext>
            </a:extLst>
          </p:cNvPr>
          <p:cNvPicPr>
            <a:picLocks noChangeAspect="1"/>
          </p:cNvPicPr>
          <p:nvPr/>
        </p:nvPicPr>
        <p:blipFill rotWithShape="1">
          <a:blip r:embed="rId2"/>
          <a:srcRect t="26690" b="21024"/>
          <a:stretch/>
        </p:blipFill>
        <p:spPr>
          <a:xfrm>
            <a:off x="838200" y="1802675"/>
            <a:ext cx="9860280" cy="3866605"/>
          </a:xfrm>
          <a:prstGeom prst="rect">
            <a:avLst/>
          </a:prstGeom>
        </p:spPr>
      </p:pic>
      <p:sp>
        <p:nvSpPr>
          <p:cNvPr id="4" name="Slide Number Placeholder 3">
            <a:extLst>
              <a:ext uri="{FF2B5EF4-FFF2-40B4-BE49-F238E27FC236}">
                <a16:creationId xmlns:a16="http://schemas.microsoft.com/office/drawing/2014/main" id="{B20D0FCE-FA7F-4681-6B56-F39AF52A1E99}"/>
              </a:ext>
            </a:extLst>
          </p:cNvPr>
          <p:cNvSpPr>
            <a:spLocks noGrp="1"/>
          </p:cNvSpPr>
          <p:nvPr>
            <p:ph type="sldNum" sz="quarter" idx="12"/>
          </p:nvPr>
        </p:nvSpPr>
        <p:spPr/>
        <p:txBody>
          <a:bodyPr/>
          <a:lstStyle/>
          <a:p>
            <a:fld id="{A434449E-F836-40EF-941A-5B23304791D7}" type="slidenum">
              <a:rPr lang="is-IS" smtClean="0"/>
              <a:t>52</a:t>
            </a:fld>
            <a:endParaRPr lang="is-IS"/>
          </a:p>
        </p:txBody>
      </p:sp>
    </p:spTree>
    <p:extLst>
      <p:ext uri="{BB962C8B-B14F-4D97-AF65-F5344CB8AC3E}">
        <p14:creationId xmlns:p14="http://schemas.microsoft.com/office/powerpoint/2010/main" val="38865095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ADE1EE2-FF2E-CA7C-C18B-B0B64B9AF3A5}"/>
              </a:ext>
            </a:extLst>
          </p:cNvPr>
          <p:cNvSpPr>
            <a:spLocks noGrp="1"/>
          </p:cNvSpPr>
          <p:nvPr>
            <p:ph type="title"/>
          </p:nvPr>
        </p:nvSpPr>
        <p:spPr>
          <a:xfrm>
            <a:off x="838199" y="291090"/>
            <a:ext cx="10515599" cy="932688"/>
          </a:xfrm>
        </p:spPr>
        <p:txBody>
          <a:bodyPr vert="horz" lIns="91440" tIns="45720" rIns="91440" bIns="45720" rtlCol="0" anchor="b">
            <a:normAutofit/>
          </a:bodyPr>
          <a:lstStyle/>
          <a:p>
            <a:r>
              <a:rPr lang="en-US" sz="3200" err="1">
                <a:solidFill>
                  <a:schemeClr val="accent1"/>
                </a:solidFill>
                <a:latin typeface="Livvic"/>
                <a:ea typeface="+mn-ea"/>
                <a:cs typeface="+mn-cs"/>
              </a:rPr>
              <a:t>Leikskóli</a:t>
            </a:r>
            <a:r>
              <a:rPr lang="en-US" sz="3200">
                <a:solidFill>
                  <a:schemeClr val="accent1"/>
                </a:solidFill>
                <a:latin typeface="Livvic"/>
                <a:ea typeface="+mn-ea"/>
                <a:cs typeface="+mn-cs"/>
              </a:rPr>
              <a:t> </a:t>
            </a:r>
            <a:r>
              <a:rPr lang="en-US" sz="3200" err="1">
                <a:solidFill>
                  <a:schemeClr val="accent1"/>
                </a:solidFill>
                <a:latin typeface="Livvic"/>
                <a:ea typeface="+mn-ea"/>
                <a:cs typeface="+mn-cs"/>
              </a:rPr>
              <a:t>nýr</a:t>
            </a:r>
            <a:r>
              <a:rPr lang="en-US" sz="3200">
                <a:solidFill>
                  <a:schemeClr val="accent1"/>
                </a:solidFill>
                <a:latin typeface="Livvic"/>
                <a:ea typeface="+mn-ea"/>
                <a:cs typeface="+mn-cs"/>
              </a:rPr>
              <a:t> </a:t>
            </a:r>
            <a:r>
              <a:rPr lang="en-US" sz="3200" err="1">
                <a:solidFill>
                  <a:schemeClr val="accent1"/>
                </a:solidFill>
                <a:latin typeface="Livvic"/>
                <a:ea typeface="+mn-ea"/>
                <a:cs typeface="+mn-cs"/>
              </a:rPr>
              <a:t>Garðasel</a:t>
            </a:r>
            <a:r>
              <a:rPr lang="en-US" sz="3200">
                <a:solidFill>
                  <a:schemeClr val="accent1"/>
                </a:solidFill>
                <a:latin typeface="Livvic"/>
                <a:ea typeface="+mn-ea"/>
                <a:cs typeface="+mn-cs"/>
              </a:rPr>
              <a:t>– </a:t>
            </a:r>
            <a:r>
              <a:rPr lang="en-US" sz="3200" err="1">
                <a:solidFill>
                  <a:schemeClr val="accent1"/>
                </a:solidFill>
                <a:latin typeface="Livvic"/>
                <a:ea typeface="+mn-ea"/>
                <a:cs typeface="+mn-cs"/>
              </a:rPr>
              <a:t>vígður</a:t>
            </a:r>
            <a:r>
              <a:rPr lang="en-US" sz="3200">
                <a:solidFill>
                  <a:schemeClr val="accent1"/>
                </a:solidFill>
                <a:latin typeface="Livvic"/>
                <a:ea typeface="+mn-ea"/>
                <a:cs typeface="+mn-cs"/>
              </a:rPr>
              <a:t> 2023</a:t>
            </a:r>
          </a:p>
        </p:txBody>
      </p:sp>
      <p:pic>
        <p:nvPicPr>
          <p:cNvPr id="2" name="Picture 7" descr="A picture containing sky, outdoor, road, highway&#10;&#10;Description automatically generated">
            <a:extLst>
              <a:ext uri="{FF2B5EF4-FFF2-40B4-BE49-F238E27FC236}">
                <a16:creationId xmlns:a16="http://schemas.microsoft.com/office/drawing/2014/main" id="{FB36D25C-39B8-066C-8F0D-474BA2726646}"/>
              </a:ext>
            </a:extLst>
          </p:cNvPr>
          <p:cNvPicPr>
            <a:picLocks noChangeAspect="1"/>
          </p:cNvPicPr>
          <p:nvPr/>
        </p:nvPicPr>
        <p:blipFill rotWithShape="1">
          <a:blip r:embed="rId2"/>
          <a:srcRect l="9917" t="32233" r="3499" b="27848"/>
          <a:stretch/>
        </p:blipFill>
        <p:spPr>
          <a:xfrm>
            <a:off x="724864" y="1517248"/>
            <a:ext cx="10685391" cy="3694831"/>
          </a:xfrm>
          <a:prstGeom prst="rect">
            <a:avLst/>
          </a:prstGeom>
        </p:spPr>
      </p:pic>
      <p:sp>
        <p:nvSpPr>
          <p:cNvPr id="4" name="Slide Number Placeholder 3">
            <a:extLst>
              <a:ext uri="{FF2B5EF4-FFF2-40B4-BE49-F238E27FC236}">
                <a16:creationId xmlns:a16="http://schemas.microsoft.com/office/drawing/2014/main" id="{18AF721A-3502-5AEC-4FC9-15C46AB0AC8C}"/>
              </a:ext>
            </a:extLst>
          </p:cNvPr>
          <p:cNvSpPr>
            <a:spLocks noGrp="1"/>
          </p:cNvSpPr>
          <p:nvPr>
            <p:ph type="sldNum" sz="quarter" idx="12"/>
          </p:nvPr>
        </p:nvSpPr>
        <p:spPr/>
        <p:txBody>
          <a:bodyPr/>
          <a:lstStyle/>
          <a:p>
            <a:fld id="{A434449E-F836-40EF-941A-5B23304791D7}" type="slidenum">
              <a:rPr lang="is-IS" smtClean="0"/>
              <a:t>53</a:t>
            </a:fld>
            <a:endParaRPr lang="is-IS"/>
          </a:p>
        </p:txBody>
      </p:sp>
    </p:spTree>
    <p:extLst>
      <p:ext uri="{BB962C8B-B14F-4D97-AF65-F5344CB8AC3E}">
        <p14:creationId xmlns:p14="http://schemas.microsoft.com/office/powerpoint/2010/main" val="2623430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picture containing grass, outdoor, sky, nature&#10;&#10;Description automatically generated">
            <a:extLst>
              <a:ext uri="{FF2B5EF4-FFF2-40B4-BE49-F238E27FC236}">
                <a16:creationId xmlns:a16="http://schemas.microsoft.com/office/drawing/2014/main" id="{D1D150C8-ED23-49CD-9394-751EBEE8507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3524" b="11889"/>
          <a:stretch/>
        </p:blipFill>
        <p:spPr>
          <a:xfrm>
            <a:off x="20" y="1"/>
            <a:ext cx="12191980" cy="6857999"/>
          </a:xfrm>
          <a:prstGeom prst="rect">
            <a:avLst/>
          </a:prstGeom>
        </p:spPr>
      </p:pic>
      <p:sp>
        <p:nvSpPr>
          <p:cNvPr id="7" name="Google Shape;128;p26">
            <a:extLst>
              <a:ext uri="{FF2B5EF4-FFF2-40B4-BE49-F238E27FC236}">
                <a16:creationId xmlns:a16="http://schemas.microsoft.com/office/drawing/2014/main" id="{69FEF35A-6703-446D-9955-4AFCAB35AFAA}"/>
              </a:ext>
            </a:extLst>
          </p:cNvPr>
          <p:cNvSpPr/>
          <p:nvPr/>
        </p:nvSpPr>
        <p:spPr>
          <a:xfrm>
            <a:off x="0" y="4465236"/>
            <a:ext cx="11553825"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lgn="ctr"/>
            <a:r>
              <a:rPr lang="is-IS" sz="4000"/>
              <a:t>TAKK FYRIR</a:t>
            </a:r>
          </a:p>
        </p:txBody>
      </p:sp>
      <p:sp>
        <p:nvSpPr>
          <p:cNvPr id="3" name="Slide Number Placeholder 2">
            <a:extLst>
              <a:ext uri="{FF2B5EF4-FFF2-40B4-BE49-F238E27FC236}">
                <a16:creationId xmlns:a16="http://schemas.microsoft.com/office/drawing/2014/main" id="{18B49856-39D0-AADC-9846-88C4D37D2DDB}"/>
              </a:ext>
            </a:extLst>
          </p:cNvPr>
          <p:cNvSpPr>
            <a:spLocks noGrp="1"/>
          </p:cNvSpPr>
          <p:nvPr>
            <p:ph type="sldNum" sz="quarter" idx="12"/>
          </p:nvPr>
        </p:nvSpPr>
        <p:spPr/>
        <p:txBody>
          <a:bodyPr/>
          <a:lstStyle/>
          <a:p>
            <a:fld id="{A434449E-F836-40EF-941A-5B23304791D7}" type="slidenum">
              <a:rPr lang="is-IS" smtClean="0"/>
              <a:t>54</a:t>
            </a:fld>
            <a:endParaRPr lang="is-IS"/>
          </a:p>
        </p:txBody>
      </p:sp>
    </p:spTree>
    <p:extLst>
      <p:ext uri="{BB962C8B-B14F-4D97-AF65-F5344CB8AC3E}">
        <p14:creationId xmlns:p14="http://schemas.microsoft.com/office/powerpoint/2010/main" val="419828378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01973C-9BA6-CCC1-CFB7-CBCCB3E62A98}"/>
              </a:ext>
            </a:extLst>
          </p:cNvPr>
          <p:cNvSpPr>
            <a:spLocks noGrp="1"/>
          </p:cNvSpPr>
          <p:nvPr>
            <p:ph idx="1"/>
          </p:nvPr>
        </p:nvSpPr>
        <p:spPr>
          <a:xfrm>
            <a:off x="832104" y="1770760"/>
            <a:ext cx="10527792" cy="4584319"/>
          </a:xfrm>
        </p:spPr>
        <p:txBody>
          <a:bodyPr vert="horz" lIns="91440" tIns="45720" rIns="91440" bIns="45720" rtlCol="0" anchor="t">
            <a:normAutofit fontScale="70000" lnSpcReduction="20000"/>
          </a:bodyPr>
          <a:lstStyle/>
          <a:p>
            <a:r>
              <a:rPr lang="en-GB" err="1">
                <a:cs typeface="Calibri"/>
              </a:rPr>
              <a:t>Nýtt</a:t>
            </a:r>
            <a:r>
              <a:rPr lang="en-GB">
                <a:cs typeface="Calibri"/>
              </a:rPr>
              <a:t> </a:t>
            </a:r>
            <a:r>
              <a:rPr lang="en-GB" err="1">
                <a:cs typeface="Calibri"/>
              </a:rPr>
              <a:t>skipurit</a:t>
            </a:r>
            <a:r>
              <a:rPr lang="en-GB">
                <a:cs typeface="Calibri"/>
              </a:rPr>
              <a:t> </a:t>
            </a:r>
            <a:r>
              <a:rPr lang="en-GB" err="1">
                <a:cs typeface="Calibri"/>
              </a:rPr>
              <a:t>raungert</a:t>
            </a:r>
            <a:r>
              <a:rPr lang="en-GB">
                <a:cs typeface="Calibri"/>
              </a:rPr>
              <a:t> </a:t>
            </a:r>
            <a:r>
              <a:rPr lang="en-GB" err="1">
                <a:cs typeface="Calibri"/>
              </a:rPr>
              <a:t>að</a:t>
            </a:r>
            <a:r>
              <a:rPr lang="en-GB">
                <a:cs typeface="Calibri"/>
              </a:rPr>
              <a:t> </a:t>
            </a:r>
            <a:r>
              <a:rPr lang="en-GB" err="1">
                <a:cs typeface="Calibri"/>
              </a:rPr>
              <a:t>fullu</a:t>
            </a:r>
            <a:endParaRPr lang="en-GB">
              <a:cs typeface="Calibri"/>
            </a:endParaRPr>
          </a:p>
          <a:p>
            <a:r>
              <a:rPr lang="en-GB" err="1">
                <a:cs typeface="Calibri"/>
              </a:rPr>
              <a:t>Grundaskóli</a:t>
            </a:r>
            <a:r>
              <a:rPr lang="en-GB">
                <a:cs typeface="Calibri"/>
              </a:rPr>
              <a:t> </a:t>
            </a:r>
            <a:r>
              <a:rPr lang="en-GB" err="1">
                <a:cs typeface="Calibri"/>
              </a:rPr>
              <a:t>annar</a:t>
            </a:r>
            <a:r>
              <a:rPr lang="en-GB">
                <a:cs typeface="Calibri"/>
              </a:rPr>
              <a:t> </a:t>
            </a:r>
            <a:r>
              <a:rPr lang="en-GB" err="1">
                <a:cs typeface="Calibri"/>
              </a:rPr>
              <a:t>ódýrasti</a:t>
            </a:r>
            <a:r>
              <a:rPr lang="en-GB">
                <a:cs typeface="Calibri"/>
              </a:rPr>
              <a:t> </a:t>
            </a:r>
            <a:r>
              <a:rPr lang="en-GB" err="1">
                <a:cs typeface="Calibri"/>
              </a:rPr>
              <a:t>grunnskóli</a:t>
            </a:r>
            <a:r>
              <a:rPr lang="en-GB">
                <a:cs typeface="Calibri"/>
              </a:rPr>
              <a:t> </a:t>
            </a:r>
            <a:r>
              <a:rPr lang="en-GB" err="1">
                <a:cs typeface="Calibri"/>
              </a:rPr>
              <a:t>landsins</a:t>
            </a:r>
            <a:r>
              <a:rPr lang="en-GB">
                <a:cs typeface="Calibri"/>
              </a:rPr>
              <a:t> 601&gt;</a:t>
            </a:r>
          </a:p>
          <a:p>
            <a:r>
              <a:rPr lang="en-GB" err="1">
                <a:cs typeface="Calibri"/>
              </a:rPr>
              <a:t>Brekkubæjarskóli</a:t>
            </a:r>
            <a:r>
              <a:rPr lang="en-GB">
                <a:cs typeface="Calibri"/>
              </a:rPr>
              <a:t> 9 </a:t>
            </a:r>
            <a:r>
              <a:rPr lang="en-GB" err="1">
                <a:cs typeface="Calibri"/>
              </a:rPr>
              <a:t>ódýrasti</a:t>
            </a:r>
            <a:r>
              <a:rPr lang="en-GB">
                <a:cs typeface="Calibri"/>
              </a:rPr>
              <a:t>  </a:t>
            </a:r>
            <a:r>
              <a:rPr lang="en-GB" err="1">
                <a:cs typeface="Calibri"/>
              </a:rPr>
              <a:t>grunnskóli</a:t>
            </a:r>
            <a:r>
              <a:rPr lang="en-GB">
                <a:cs typeface="Calibri"/>
              </a:rPr>
              <a:t> </a:t>
            </a:r>
            <a:r>
              <a:rPr lang="en-GB" err="1">
                <a:cs typeface="Calibri"/>
              </a:rPr>
              <a:t>landsins</a:t>
            </a:r>
            <a:r>
              <a:rPr lang="en-GB">
                <a:cs typeface="Calibri"/>
              </a:rPr>
              <a:t> 401-500</a:t>
            </a:r>
          </a:p>
          <a:p>
            <a:r>
              <a:rPr lang="en-GB" err="1">
                <a:cs typeface="Calibri"/>
              </a:rPr>
              <a:t>Leikskólar</a:t>
            </a:r>
            <a:endParaRPr lang="en-GB">
              <a:cs typeface="Calibri"/>
            </a:endParaRPr>
          </a:p>
          <a:p>
            <a:pPr lvl="1">
              <a:buFont typeface="Courier New" panose="02070309020205020404" pitchFamily="49" charset="0"/>
              <a:buChar char="o"/>
            </a:pPr>
            <a:r>
              <a:rPr lang="en-GB" err="1">
                <a:cs typeface="Calibri"/>
              </a:rPr>
              <a:t>Nýr</a:t>
            </a:r>
            <a:r>
              <a:rPr lang="en-GB">
                <a:cs typeface="Calibri"/>
              </a:rPr>
              <a:t> </a:t>
            </a:r>
            <a:r>
              <a:rPr lang="en-GB" err="1">
                <a:cs typeface="Calibri"/>
              </a:rPr>
              <a:t>leikskóli</a:t>
            </a:r>
            <a:r>
              <a:rPr lang="en-GB">
                <a:cs typeface="Calibri"/>
              </a:rPr>
              <a:t> á </a:t>
            </a:r>
            <a:r>
              <a:rPr lang="en-GB" err="1">
                <a:cs typeface="Calibri"/>
              </a:rPr>
              <a:t>árinu</a:t>
            </a:r>
            <a:r>
              <a:rPr lang="en-GB">
                <a:cs typeface="Calibri"/>
              </a:rPr>
              <a:t> 2023</a:t>
            </a:r>
          </a:p>
          <a:p>
            <a:pPr lvl="1">
              <a:buFont typeface="Courier New" panose="02070309020205020404" pitchFamily="49" charset="0"/>
              <a:buChar char="o"/>
            </a:pPr>
            <a:r>
              <a:rPr lang="en-GB" err="1">
                <a:cs typeface="Calibri"/>
              </a:rPr>
              <a:t>Aðgerðir</a:t>
            </a:r>
            <a:r>
              <a:rPr lang="en-GB">
                <a:cs typeface="Calibri"/>
              </a:rPr>
              <a:t> </a:t>
            </a:r>
            <a:r>
              <a:rPr lang="en-GB" err="1">
                <a:cs typeface="Calibri"/>
              </a:rPr>
              <a:t>til</a:t>
            </a:r>
            <a:r>
              <a:rPr lang="en-GB">
                <a:cs typeface="Calibri"/>
              </a:rPr>
              <a:t> </a:t>
            </a:r>
            <a:r>
              <a:rPr lang="en-GB" err="1">
                <a:cs typeface="Calibri"/>
              </a:rPr>
              <a:t>að</a:t>
            </a:r>
            <a:r>
              <a:rPr lang="en-GB">
                <a:cs typeface="Calibri"/>
              </a:rPr>
              <a:t> </a:t>
            </a:r>
            <a:r>
              <a:rPr lang="en-GB" err="1">
                <a:cs typeface="Calibri"/>
              </a:rPr>
              <a:t>mæta</a:t>
            </a:r>
            <a:r>
              <a:rPr lang="en-GB">
                <a:cs typeface="Calibri"/>
              </a:rPr>
              <a:t> </a:t>
            </a:r>
            <a:r>
              <a:rPr lang="en-GB" err="1">
                <a:cs typeface="Calibri"/>
              </a:rPr>
              <a:t>verkefninu</a:t>
            </a:r>
            <a:r>
              <a:rPr lang="en-GB">
                <a:cs typeface="Calibri"/>
              </a:rPr>
              <a:t> </a:t>
            </a:r>
            <a:r>
              <a:rPr lang="en-GB" err="1">
                <a:cs typeface="Calibri"/>
              </a:rPr>
              <a:t>betri</a:t>
            </a:r>
            <a:r>
              <a:rPr lang="en-GB">
                <a:cs typeface="Calibri"/>
              </a:rPr>
              <a:t> </a:t>
            </a:r>
            <a:r>
              <a:rPr lang="en-GB" err="1">
                <a:cs typeface="Calibri"/>
              </a:rPr>
              <a:t>vinnutími</a:t>
            </a:r>
            <a:endParaRPr lang="en-GB">
              <a:cs typeface="Calibri"/>
            </a:endParaRPr>
          </a:p>
          <a:p>
            <a:pPr lvl="1">
              <a:buFont typeface="Courier New" panose="02070309020205020404" pitchFamily="49" charset="0"/>
              <a:buChar char="o"/>
            </a:pPr>
            <a:r>
              <a:rPr lang="en-GB" err="1">
                <a:cs typeface="Calibri"/>
              </a:rPr>
              <a:t>Skráningadagar</a:t>
            </a:r>
            <a:endParaRPr lang="en-GB">
              <a:cs typeface="Calibri"/>
            </a:endParaRPr>
          </a:p>
          <a:p>
            <a:r>
              <a:rPr lang="en-GB" err="1">
                <a:cs typeface="Calibri"/>
              </a:rPr>
              <a:t>Tónlistaskóli</a:t>
            </a:r>
            <a:endParaRPr lang="en-GB">
              <a:cs typeface="Calibri"/>
            </a:endParaRPr>
          </a:p>
          <a:p>
            <a:pPr lvl="1">
              <a:buFont typeface="Courier New" panose="02070309020205020404" pitchFamily="49" charset="0"/>
              <a:buChar char="o"/>
            </a:pPr>
            <a:r>
              <a:rPr lang="en-GB" err="1">
                <a:cs typeface="Calibri"/>
              </a:rPr>
              <a:t>Nýtt</a:t>
            </a:r>
            <a:r>
              <a:rPr lang="en-GB">
                <a:cs typeface="Calibri"/>
              </a:rPr>
              <a:t> </a:t>
            </a:r>
            <a:r>
              <a:rPr lang="en-GB" err="1">
                <a:cs typeface="Calibri"/>
              </a:rPr>
              <a:t>nemendaskráningarkerfi</a:t>
            </a:r>
            <a:endParaRPr lang="en-GB">
              <a:cs typeface="Calibri"/>
            </a:endParaRPr>
          </a:p>
          <a:p>
            <a:pPr lvl="1">
              <a:buFont typeface="Courier New" panose="02070309020205020404" pitchFamily="49" charset="0"/>
              <a:buChar char="o"/>
            </a:pPr>
            <a:r>
              <a:rPr lang="en-GB" err="1">
                <a:cs typeface="Calibri"/>
              </a:rPr>
              <a:t>Gjaldskrá</a:t>
            </a:r>
            <a:r>
              <a:rPr lang="en-GB">
                <a:cs typeface="Calibri"/>
              </a:rPr>
              <a:t> </a:t>
            </a:r>
            <a:r>
              <a:rPr lang="en-GB" err="1">
                <a:cs typeface="Calibri"/>
              </a:rPr>
              <a:t>fyrir</a:t>
            </a:r>
            <a:r>
              <a:rPr lang="en-GB">
                <a:cs typeface="Calibri"/>
              </a:rPr>
              <a:t> </a:t>
            </a:r>
            <a:r>
              <a:rPr lang="en-GB" err="1">
                <a:cs typeface="Calibri"/>
              </a:rPr>
              <a:t>Tónberg</a:t>
            </a:r>
            <a:endParaRPr lang="en-GB">
              <a:cs typeface="Calibri"/>
            </a:endParaRPr>
          </a:p>
          <a:p>
            <a:r>
              <a:rPr lang="en-GB" err="1">
                <a:cs typeface="Calibri"/>
              </a:rPr>
              <a:t>Frístundamál</a:t>
            </a:r>
            <a:endParaRPr lang="en-GB">
              <a:cs typeface="Calibri"/>
            </a:endParaRPr>
          </a:p>
          <a:p>
            <a:pPr lvl="1">
              <a:buFont typeface="Courier New" panose="02070309020205020404" pitchFamily="49" charset="0"/>
              <a:buChar char="o"/>
            </a:pPr>
            <a:r>
              <a:rPr lang="en-GB" err="1">
                <a:cs typeface="Calibri"/>
              </a:rPr>
              <a:t>Aukið</a:t>
            </a:r>
            <a:r>
              <a:rPr lang="en-GB">
                <a:cs typeface="Calibri"/>
              </a:rPr>
              <a:t> </a:t>
            </a:r>
            <a:r>
              <a:rPr lang="en-GB" err="1">
                <a:cs typeface="Calibri"/>
              </a:rPr>
              <a:t>samstarf</a:t>
            </a:r>
            <a:r>
              <a:rPr lang="en-GB">
                <a:cs typeface="Calibri"/>
              </a:rPr>
              <a:t> </a:t>
            </a:r>
            <a:r>
              <a:rPr lang="en-GB" err="1">
                <a:cs typeface="Calibri"/>
              </a:rPr>
              <a:t>við</a:t>
            </a:r>
            <a:r>
              <a:rPr lang="en-GB">
                <a:cs typeface="Calibri"/>
              </a:rPr>
              <a:t> </a:t>
            </a:r>
            <a:r>
              <a:rPr lang="en-GB" err="1">
                <a:cs typeface="Calibri"/>
              </a:rPr>
              <a:t>foreldraráð</a:t>
            </a:r>
            <a:r>
              <a:rPr lang="en-GB">
                <a:cs typeface="Calibri"/>
              </a:rPr>
              <a:t> </a:t>
            </a:r>
            <a:r>
              <a:rPr lang="en-GB" err="1">
                <a:cs typeface="Calibri"/>
              </a:rPr>
              <a:t>grunnskóla</a:t>
            </a:r>
            <a:endParaRPr lang="en-GB">
              <a:cs typeface="Calibri"/>
            </a:endParaRPr>
          </a:p>
          <a:p>
            <a:pPr lvl="1">
              <a:buFont typeface="Courier New" panose="02070309020205020404" pitchFamily="49" charset="0"/>
              <a:buChar char="o"/>
            </a:pPr>
            <a:r>
              <a:rPr lang="en-GB">
                <a:cs typeface="Calibri"/>
              </a:rPr>
              <a:t>Meiri </a:t>
            </a:r>
            <a:r>
              <a:rPr lang="en-GB" err="1">
                <a:cs typeface="Calibri"/>
              </a:rPr>
              <a:t>þáttaka</a:t>
            </a:r>
            <a:r>
              <a:rPr lang="en-GB">
                <a:cs typeface="Calibri"/>
              </a:rPr>
              <a:t> í </a:t>
            </a:r>
            <a:r>
              <a:rPr lang="en-GB" err="1">
                <a:cs typeface="Calibri"/>
              </a:rPr>
              <a:t>menningarviðburðum</a:t>
            </a:r>
            <a:endParaRPr lang="en-GB">
              <a:cs typeface="Calibri"/>
            </a:endParaRPr>
          </a:p>
          <a:p>
            <a:r>
              <a:rPr lang="en-GB" err="1">
                <a:cs typeface="Calibri"/>
              </a:rPr>
              <a:t>Innkoma</a:t>
            </a:r>
            <a:r>
              <a:rPr lang="en-GB">
                <a:cs typeface="Calibri"/>
              </a:rPr>
              <a:t> </a:t>
            </a:r>
            <a:r>
              <a:rPr lang="en-GB" err="1">
                <a:cs typeface="Calibri"/>
              </a:rPr>
              <a:t>verkefnastjóra</a:t>
            </a:r>
            <a:r>
              <a:rPr lang="en-GB">
                <a:cs typeface="Calibri"/>
              </a:rPr>
              <a:t> í </a:t>
            </a:r>
            <a:r>
              <a:rPr lang="en-GB" err="1">
                <a:cs typeface="Calibri"/>
              </a:rPr>
              <a:t>menningarmálum</a:t>
            </a:r>
            <a:r>
              <a:rPr lang="en-GB">
                <a:cs typeface="Calibri"/>
              </a:rPr>
              <a:t> </a:t>
            </a:r>
            <a:r>
              <a:rPr lang="en-GB" err="1">
                <a:cs typeface="Calibri"/>
              </a:rPr>
              <a:t>hefur</a:t>
            </a:r>
            <a:r>
              <a:rPr lang="en-GB">
                <a:cs typeface="Calibri"/>
              </a:rPr>
              <a:t> </a:t>
            </a:r>
            <a:r>
              <a:rPr lang="en-GB" err="1">
                <a:cs typeface="Calibri"/>
              </a:rPr>
              <a:t>eflt</a:t>
            </a:r>
            <a:r>
              <a:rPr lang="en-GB">
                <a:cs typeface="Calibri"/>
              </a:rPr>
              <a:t> </a:t>
            </a:r>
            <a:r>
              <a:rPr lang="en-GB" err="1">
                <a:cs typeface="Calibri"/>
              </a:rPr>
              <a:t>starfsemina</a:t>
            </a:r>
            <a:r>
              <a:rPr lang="en-GB">
                <a:cs typeface="Calibri"/>
              </a:rPr>
              <a:t> </a:t>
            </a:r>
            <a:r>
              <a:rPr lang="en-GB" err="1">
                <a:cs typeface="Calibri"/>
              </a:rPr>
              <a:t>og</a:t>
            </a:r>
            <a:r>
              <a:rPr lang="en-GB">
                <a:cs typeface="Calibri"/>
              </a:rPr>
              <a:t> </a:t>
            </a:r>
            <a:r>
              <a:rPr lang="en-GB" err="1">
                <a:cs typeface="Calibri"/>
              </a:rPr>
              <a:t>viðburðahald</a:t>
            </a:r>
            <a:endParaRPr lang="en-GB">
              <a:cs typeface="Calibri"/>
            </a:endParaRPr>
          </a:p>
          <a:p>
            <a:r>
              <a:rPr lang="en-GB" err="1">
                <a:cs typeface="Calibri"/>
              </a:rPr>
              <a:t>Samvinna</a:t>
            </a:r>
            <a:r>
              <a:rPr lang="en-GB">
                <a:cs typeface="Calibri"/>
              </a:rPr>
              <a:t> </a:t>
            </a:r>
            <a:r>
              <a:rPr lang="en-GB" err="1">
                <a:cs typeface="Calibri"/>
              </a:rPr>
              <a:t>sviða</a:t>
            </a:r>
            <a:r>
              <a:rPr lang="en-GB">
                <a:cs typeface="Calibri"/>
              </a:rPr>
              <a:t> um </a:t>
            </a:r>
            <a:r>
              <a:rPr lang="en-GB" err="1">
                <a:cs typeface="Calibri"/>
              </a:rPr>
              <a:t>farsæld</a:t>
            </a:r>
            <a:r>
              <a:rPr lang="en-GB">
                <a:cs typeface="Calibri"/>
              </a:rPr>
              <a:t> </a:t>
            </a:r>
            <a:r>
              <a:rPr lang="en-GB" err="1">
                <a:cs typeface="Calibri"/>
              </a:rPr>
              <a:t>barna</a:t>
            </a:r>
            <a:r>
              <a:rPr lang="en-GB">
                <a:cs typeface="Calibri"/>
              </a:rPr>
              <a:t> </a:t>
            </a:r>
            <a:r>
              <a:rPr lang="en-GB" err="1">
                <a:cs typeface="Calibri"/>
              </a:rPr>
              <a:t>skilar</a:t>
            </a:r>
            <a:r>
              <a:rPr lang="en-GB">
                <a:cs typeface="Calibri"/>
              </a:rPr>
              <a:t> </a:t>
            </a:r>
            <a:r>
              <a:rPr lang="en-GB" err="1">
                <a:cs typeface="Calibri"/>
              </a:rPr>
              <a:t>m.a.</a:t>
            </a:r>
            <a:r>
              <a:rPr lang="en-GB">
                <a:cs typeface="Calibri"/>
              </a:rPr>
              <a:t> </a:t>
            </a:r>
            <a:r>
              <a:rPr lang="en-GB" err="1">
                <a:cs typeface="Calibri"/>
              </a:rPr>
              <a:t>betri</a:t>
            </a:r>
            <a:r>
              <a:rPr lang="en-GB">
                <a:cs typeface="Calibri"/>
              </a:rPr>
              <a:t> </a:t>
            </a:r>
            <a:r>
              <a:rPr lang="en-GB" err="1">
                <a:cs typeface="Calibri"/>
              </a:rPr>
              <a:t>nýtingu</a:t>
            </a:r>
            <a:r>
              <a:rPr lang="en-GB">
                <a:cs typeface="Calibri"/>
              </a:rPr>
              <a:t> </a:t>
            </a:r>
            <a:r>
              <a:rPr lang="en-GB" err="1">
                <a:cs typeface="Calibri"/>
              </a:rPr>
              <a:t>fjármuna</a:t>
            </a:r>
            <a:endParaRPr lang="en-GB">
              <a:cs typeface="Calibri"/>
            </a:endParaRPr>
          </a:p>
        </p:txBody>
      </p:sp>
      <p:sp>
        <p:nvSpPr>
          <p:cNvPr id="4" name="Slide Number Placeholder 3">
            <a:extLst>
              <a:ext uri="{FF2B5EF4-FFF2-40B4-BE49-F238E27FC236}">
                <a16:creationId xmlns:a16="http://schemas.microsoft.com/office/drawing/2014/main" id="{B322DEA1-7930-FB4F-9B12-C0B408DA1782}"/>
              </a:ext>
            </a:extLst>
          </p:cNvPr>
          <p:cNvSpPr>
            <a:spLocks noGrp="1"/>
          </p:cNvSpPr>
          <p:nvPr>
            <p:ph type="sldNum" sz="quarter" idx="12"/>
          </p:nvPr>
        </p:nvSpPr>
        <p:spPr/>
        <p:txBody>
          <a:bodyPr/>
          <a:lstStyle/>
          <a:p>
            <a:fld id="{A434449E-F836-40EF-941A-5B23304791D7}" type="slidenum">
              <a:rPr lang="is-IS" smtClean="0"/>
              <a:t>6</a:t>
            </a:fld>
            <a:endParaRPr lang="is-IS"/>
          </a:p>
        </p:txBody>
      </p:sp>
      <p:sp>
        <p:nvSpPr>
          <p:cNvPr id="5" name="Google Shape;128;p26">
            <a:extLst>
              <a:ext uri="{FF2B5EF4-FFF2-40B4-BE49-F238E27FC236}">
                <a16:creationId xmlns:a16="http://schemas.microsoft.com/office/drawing/2014/main" id="{22E31DE7-67C9-45B8-AFB2-65F256BD7E1A}"/>
              </a:ext>
            </a:extLst>
          </p:cNvPr>
          <p:cNvSpPr/>
          <p:nvPr/>
        </p:nvSpPr>
        <p:spPr>
          <a:xfrm>
            <a:off x="660230" y="340414"/>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MENNTA- OG MENNINGARSVIÐ</a:t>
            </a:r>
          </a:p>
        </p:txBody>
      </p:sp>
    </p:spTree>
    <p:extLst>
      <p:ext uri="{BB962C8B-B14F-4D97-AF65-F5344CB8AC3E}">
        <p14:creationId xmlns:p14="http://schemas.microsoft.com/office/powerpoint/2010/main" val="2053861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024AA2-1D67-3765-B5D4-466112CF53B7}"/>
              </a:ext>
            </a:extLst>
          </p:cNvPr>
          <p:cNvSpPr>
            <a:spLocks noGrp="1"/>
          </p:cNvSpPr>
          <p:nvPr>
            <p:ph idx="1"/>
          </p:nvPr>
        </p:nvSpPr>
        <p:spPr/>
        <p:txBody>
          <a:bodyPr vert="horz" lIns="91440" tIns="45720" rIns="91440" bIns="45720" rtlCol="0" anchor="t">
            <a:normAutofit lnSpcReduction="10000"/>
          </a:bodyPr>
          <a:lstStyle/>
          <a:p>
            <a:r>
              <a:rPr lang="en-GB" err="1">
                <a:cs typeface="Calibri"/>
              </a:rPr>
              <a:t>Innleiðing</a:t>
            </a:r>
            <a:r>
              <a:rPr lang="en-GB">
                <a:cs typeface="Calibri"/>
              </a:rPr>
              <a:t> á </a:t>
            </a:r>
            <a:r>
              <a:rPr lang="en-GB" err="1">
                <a:cs typeface="Calibri"/>
              </a:rPr>
              <a:t>nýju</a:t>
            </a:r>
            <a:r>
              <a:rPr lang="en-GB">
                <a:cs typeface="Calibri"/>
              </a:rPr>
              <a:t> </a:t>
            </a:r>
            <a:r>
              <a:rPr lang="en-GB" err="1">
                <a:cs typeface="Calibri"/>
              </a:rPr>
              <a:t>málakerfi</a:t>
            </a:r>
            <a:r>
              <a:rPr lang="en-GB">
                <a:cs typeface="Calibri"/>
              </a:rPr>
              <a:t> </a:t>
            </a:r>
          </a:p>
          <a:p>
            <a:pPr lvl="1">
              <a:buFont typeface="Courier New" panose="02070309020205020404" pitchFamily="49" charset="0"/>
              <a:buChar char="o"/>
            </a:pPr>
            <a:r>
              <a:rPr lang="en-GB" err="1">
                <a:cs typeface="Calibri"/>
              </a:rPr>
              <a:t>Nýir</a:t>
            </a:r>
            <a:r>
              <a:rPr lang="en-GB">
                <a:cs typeface="Calibri"/>
              </a:rPr>
              <a:t> </a:t>
            </a:r>
            <a:r>
              <a:rPr lang="en-GB" err="1">
                <a:cs typeface="Calibri"/>
              </a:rPr>
              <a:t>möguleikar</a:t>
            </a:r>
            <a:r>
              <a:rPr lang="en-GB">
                <a:cs typeface="Calibri"/>
              </a:rPr>
              <a:t> í </a:t>
            </a:r>
            <a:r>
              <a:rPr lang="en-GB" err="1">
                <a:cs typeface="Calibri"/>
              </a:rPr>
              <a:t>samvinnu</a:t>
            </a:r>
            <a:r>
              <a:rPr lang="en-GB">
                <a:cs typeface="Calibri"/>
              </a:rPr>
              <a:t> milli </a:t>
            </a:r>
            <a:r>
              <a:rPr lang="en-GB" err="1">
                <a:cs typeface="Calibri"/>
              </a:rPr>
              <a:t>stofnanna</a:t>
            </a:r>
            <a:r>
              <a:rPr lang="en-GB">
                <a:cs typeface="Calibri"/>
              </a:rPr>
              <a:t> </a:t>
            </a:r>
            <a:r>
              <a:rPr lang="en-GB" err="1">
                <a:cs typeface="Calibri"/>
              </a:rPr>
              <a:t>þegar</a:t>
            </a:r>
            <a:r>
              <a:rPr lang="en-GB">
                <a:cs typeface="Calibri"/>
              </a:rPr>
              <a:t> </a:t>
            </a:r>
            <a:r>
              <a:rPr lang="en-GB" err="1">
                <a:cs typeface="Calibri"/>
              </a:rPr>
              <a:t>allir</a:t>
            </a:r>
            <a:r>
              <a:rPr lang="en-GB">
                <a:cs typeface="Calibri"/>
              </a:rPr>
              <a:t> </a:t>
            </a:r>
            <a:r>
              <a:rPr lang="en-GB" err="1">
                <a:cs typeface="Calibri"/>
              </a:rPr>
              <a:t>eru</a:t>
            </a:r>
            <a:r>
              <a:rPr lang="en-GB">
                <a:cs typeface="Calibri"/>
              </a:rPr>
              <a:t> í </a:t>
            </a:r>
            <a:r>
              <a:rPr lang="en-GB" err="1">
                <a:cs typeface="Calibri"/>
              </a:rPr>
              <a:t>sama</a:t>
            </a:r>
            <a:r>
              <a:rPr lang="en-GB">
                <a:cs typeface="Calibri"/>
              </a:rPr>
              <a:t> </a:t>
            </a:r>
            <a:r>
              <a:rPr lang="en-GB" err="1">
                <a:cs typeface="Calibri"/>
              </a:rPr>
              <a:t>kerfinu</a:t>
            </a:r>
            <a:endParaRPr lang="en-GB">
              <a:cs typeface="Calibri"/>
            </a:endParaRPr>
          </a:p>
          <a:p>
            <a:pPr lvl="1">
              <a:buFont typeface="Courier New" panose="02070309020205020404" pitchFamily="49" charset="0"/>
              <a:buChar char="o"/>
            </a:pPr>
            <a:r>
              <a:rPr lang="en-GB" err="1">
                <a:cs typeface="Calibri"/>
              </a:rPr>
              <a:t>Rýni</a:t>
            </a:r>
            <a:r>
              <a:rPr lang="en-GB">
                <a:cs typeface="Calibri"/>
              </a:rPr>
              <a:t> </a:t>
            </a:r>
            <a:r>
              <a:rPr lang="en-GB" err="1">
                <a:cs typeface="Calibri"/>
              </a:rPr>
              <a:t>og</a:t>
            </a:r>
            <a:r>
              <a:rPr lang="en-GB">
                <a:cs typeface="Calibri"/>
              </a:rPr>
              <a:t> </a:t>
            </a:r>
            <a:r>
              <a:rPr lang="en-GB" err="1">
                <a:cs typeface="Calibri"/>
              </a:rPr>
              <a:t>bestun</a:t>
            </a:r>
            <a:r>
              <a:rPr lang="en-GB">
                <a:cs typeface="Calibri"/>
              </a:rPr>
              <a:t> á </a:t>
            </a:r>
            <a:r>
              <a:rPr lang="en-GB" err="1">
                <a:cs typeface="Calibri"/>
              </a:rPr>
              <a:t>verkferlum</a:t>
            </a:r>
            <a:r>
              <a:rPr lang="en-GB">
                <a:cs typeface="Calibri"/>
              </a:rPr>
              <a:t> m.t.t. </a:t>
            </a:r>
            <a:r>
              <a:rPr lang="en-GB" err="1">
                <a:cs typeface="Calibri"/>
              </a:rPr>
              <a:t>nýrra</a:t>
            </a:r>
            <a:r>
              <a:rPr lang="en-GB">
                <a:cs typeface="Calibri"/>
              </a:rPr>
              <a:t> </a:t>
            </a:r>
            <a:r>
              <a:rPr lang="en-GB" err="1">
                <a:cs typeface="Calibri"/>
              </a:rPr>
              <a:t>lausna</a:t>
            </a:r>
            <a:endParaRPr lang="en-GB">
              <a:cs typeface="Calibri"/>
            </a:endParaRPr>
          </a:p>
          <a:p>
            <a:pPr lvl="1">
              <a:buFont typeface="Courier New" panose="02070309020205020404" pitchFamily="49" charset="0"/>
              <a:buChar char="o"/>
            </a:pPr>
            <a:r>
              <a:rPr lang="en-GB" err="1">
                <a:cs typeface="Calibri"/>
              </a:rPr>
              <a:t>Nútímanlegt</a:t>
            </a:r>
            <a:r>
              <a:rPr lang="en-GB">
                <a:cs typeface="Calibri"/>
              </a:rPr>
              <a:t> </a:t>
            </a:r>
            <a:r>
              <a:rPr lang="en-GB" err="1">
                <a:cs typeface="Calibri"/>
              </a:rPr>
              <a:t>kerfi</a:t>
            </a:r>
            <a:r>
              <a:rPr lang="en-GB">
                <a:cs typeface="Calibri"/>
              </a:rPr>
              <a:t> </a:t>
            </a:r>
            <a:r>
              <a:rPr lang="en-GB" err="1">
                <a:cs typeface="Calibri"/>
              </a:rPr>
              <a:t>grunnforsenda</a:t>
            </a:r>
            <a:r>
              <a:rPr lang="en-GB">
                <a:cs typeface="Calibri"/>
              </a:rPr>
              <a:t> </a:t>
            </a:r>
            <a:r>
              <a:rPr lang="en-GB" err="1">
                <a:cs typeface="Calibri"/>
              </a:rPr>
              <a:t>stafrænnar</a:t>
            </a:r>
            <a:r>
              <a:rPr lang="en-GB">
                <a:cs typeface="Calibri"/>
              </a:rPr>
              <a:t> </a:t>
            </a:r>
            <a:r>
              <a:rPr lang="en-GB" err="1">
                <a:cs typeface="Calibri"/>
              </a:rPr>
              <a:t>umbreytingar</a:t>
            </a:r>
            <a:r>
              <a:rPr lang="en-GB">
                <a:cs typeface="Calibri"/>
              </a:rPr>
              <a:t> í </a:t>
            </a:r>
            <a:r>
              <a:rPr lang="en-GB" err="1">
                <a:cs typeface="Calibri"/>
              </a:rPr>
              <a:t>þjónustu</a:t>
            </a:r>
            <a:endParaRPr lang="en-GB">
              <a:cs typeface="Calibri"/>
            </a:endParaRPr>
          </a:p>
          <a:p>
            <a:r>
              <a:rPr lang="en-GB" err="1">
                <a:cs typeface="Calibri"/>
              </a:rPr>
              <a:t>Endurskipulagning</a:t>
            </a:r>
            <a:r>
              <a:rPr lang="en-GB">
                <a:cs typeface="Calibri"/>
              </a:rPr>
              <a:t> á </a:t>
            </a:r>
            <a:r>
              <a:rPr lang="en-GB" err="1">
                <a:cs typeface="Calibri"/>
              </a:rPr>
              <a:t>fjármálasviði</a:t>
            </a:r>
            <a:endParaRPr lang="en-GB">
              <a:cs typeface="Calibri"/>
            </a:endParaRPr>
          </a:p>
          <a:p>
            <a:pPr lvl="1">
              <a:buFont typeface="Courier New" panose="02070309020205020404" pitchFamily="49" charset="0"/>
              <a:buChar char="o"/>
            </a:pPr>
            <a:r>
              <a:rPr lang="en-GB" err="1">
                <a:cs typeface="Calibri"/>
              </a:rPr>
              <a:t>Miðar</a:t>
            </a:r>
            <a:r>
              <a:rPr lang="en-GB">
                <a:cs typeface="Calibri"/>
              </a:rPr>
              <a:t> </a:t>
            </a:r>
            <a:r>
              <a:rPr lang="en-GB" err="1">
                <a:cs typeface="Calibri"/>
              </a:rPr>
              <a:t>að</a:t>
            </a:r>
            <a:r>
              <a:rPr lang="en-GB">
                <a:cs typeface="Calibri"/>
              </a:rPr>
              <a:t> </a:t>
            </a:r>
            <a:r>
              <a:rPr lang="en-GB" err="1">
                <a:cs typeface="Calibri"/>
              </a:rPr>
              <a:t>bættri</a:t>
            </a:r>
            <a:r>
              <a:rPr lang="en-GB">
                <a:cs typeface="Calibri"/>
              </a:rPr>
              <a:t> </a:t>
            </a:r>
            <a:r>
              <a:rPr lang="en-GB" err="1">
                <a:cs typeface="Calibri"/>
              </a:rPr>
              <a:t>þjónustu</a:t>
            </a:r>
            <a:r>
              <a:rPr lang="en-GB">
                <a:cs typeface="Calibri"/>
              </a:rPr>
              <a:t> </a:t>
            </a:r>
            <a:r>
              <a:rPr lang="en-GB" err="1">
                <a:cs typeface="Calibri"/>
              </a:rPr>
              <a:t>við</a:t>
            </a:r>
            <a:r>
              <a:rPr lang="en-GB">
                <a:cs typeface="Calibri"/>
              </a:rPr>
              <a:t> </a:t>
            </a:r>
            <a:r>
              <a:rPr lang="en-GB" err="1">
                <a:cs typeface="Calibri"/>
              </a:rPr>
              <a:t>kjörna</a:t>
            </a:r>
            <a:r>
              <a:rPr lang="en-GB">
                <a:cs typeface="Calibri"/>
              </a:rPr>
              <a:t> </a:t>
            </a:r>
            <a:r>
              <a:rPr lang="en-GB" err="1">
                <a:cs typeface="Calibri"/>
              </a:rPr>
              <a:t>fulltrúa</a:t>
            </a:r>
            <a:r>
              <a:rPr lang="en-GB">
                <a:cs typeface="Calibri"/>
              </a:rPr>
              <a:t> </a:t>
            </a:r>
            <a:r>
              <a:rPr lang="en-GB" err="1">
                <a:cs typeface="Calibri"/>
              </a:rPr>
              <a:t>og</a:t>
            </a:r>
            <a:r>
              <a:rPr lang="en-GB">
                <a:cs typeface="Calibri"/>
              </a:rPr>
              <a:t> </a:t>
            </a:r>
            <a:r>
              <a:rPr lang="en-GB" err="1">
                <a:cs typeface="Calibri"/>
              </a:rPr>
              <a:t>stjórnendur</a:t>
            </a:r>
            <a:endParaRPr lang="en-GB">
              <a:cs typeface="Calibri"/>
            </a:endParaRPr>
          </a:p>
          <a:p>
            <a:pPr lvl="1">
              <a:buFont typeface="Courier New" panose="02070309020205020404" pitchFamily="49" charset="0"/>
              <a:buChar char="o"/>
            </a:pPr>
            <a:r>
              <a:rPr lang="en-GB" err="1">
                <a:cs typeface="Calibri"/>
              </a:rPr>
              <a:t>Agaðri</a:t>
            </a:r>
            <a:r>
              <a:rPr lang="en-GB">
                <a:cs typeface="Calibri"/>
              </a:rPr>
              <a:t> </a:t>
            </a:r>
            <a:r>
              <a:rPr lang="en-GB" err="1">
                <a:cs typeface="Calibri"/>
              </a:rPr>
              <a:t>fjármálastjórn</a:t>
            </a:r>
            <a:endParaRPr lang="en-GB">
              <a:cs typeface="Calibri"/>
            </a:endParaRPr>
          </a:p>
          <a:p>
            <a:pPr marL="457200" indent="-457200"/>
            <a:r>
              <a:rPr lang="en-GB" err="1">
                <a:cs typeface="Calibri"/>
              </a:rPr>
              <a:t>Endurskoðun</a:t>
            </a:r>
            <a:r>
              <a:rPr lang="en-GB">
                <a:cs typeface="Calibri"/>
              </a:rPr>
              <a:t> á </a:t>
            </a:r>
            <a:r>
              <a:rPr lang="en-GB" err="1">
                <a:cs typeface="Calibri"/>
              </a:rPr>
              <a:t>húsnæði</a:t>
            </a:r>
            <a:r>
              <a:rPr lang="en-GB">
                <a:cs typeface="Calibri"/>
              </a:rPr>
              <a:t> </a:t>
            </a:r>
            <a:r>
              <a:rPr lang="en-GB" err="1">
                <a:cs typeface="Calibri"/>
              </a:rPr>
              <a:t>bæjarskrifstofu</a:t>
            </a:r>
            <a:endParaRPr lang="en-GB">
              <a:cs typeface="Calibri"/>
            </a:endParaRPr>
          </a:p>
          <a:p>
            <a:pPr lvl="1">
              <a:buFont typeface="Courier New" panose="020B0604020202020204" pitchFamily="34" charset="0"/>
              <a:buChar char="o"/>
            </a:pPr>
            <a:r>
              <a:rPr lang="en-GB" sz="2200" err="1">
                <a:cs typeface="Calibri"/>
              </a:rPr>
              <a:t>Bætt</a:t>
            </a:r>
            <a:r>
              <a:rPr lang="en-GB" sz="2200">
                <a:cs typeface="Calibri"/>
              </a:rPr>
              <a:t> </a:t>
            </a:r>
            <a:r>
              <a:rPr lang="en-GB" sz="2200" err="1">
                <a:cs typeface="Calibri"/>
              </a:rPr>
              <a:t>vinnuumhverfi</a:t>
            </a:r>
            <a:endParaRPr lang="en-GB" sz="2200">
              <a:cs typeface="Calibri"/>
            </a:endParaRPr>
          </a:p>
          <a:p>
            <a:pPr marL="457200" indent="-457200"/>
            <a:r>
              <a:rPr lang="en-GB" err="1">
                <a:cs typeface="Calibri"/>
              </a:rPr>
              <a:t>Stafræn</a:t>
            </a:r>
            <a:r>
              <a:rPr lang="en-GB">
                <a:cs typeface="Calibri"/>
              </a:rPr>
              <a:t> </a:t>
            </a:r>
            <a:r>
              <a:rPr lang="en-GB" err="1">
                <a:cs typeface="Calibri"/>
              </a:rPr>
              <a:t>Þróunarverkefni</a:t>
            </a:r>
            <a:r>
              <a:rPr lang="en-GB">
                <a:cs typeface="Calibri"/>
              </a:rPr>
              <a:t> í </a:t>
            </a:r>
            <a:r>
              <a:rPr lang="en-GB" err="1">
                <a:cs typeface="Calibri"/>
              </a:rPr>
              <a:t>samstarfi</a:t>
            </a:r>
            <a:r>
              <a:rPr lang="en-GB">
                <a:cs typeface="Calibri"/>
              </a:rPr>
              <a:t> </a:t>
            </a:r>
            <a:r>
              <a:rPr lang="en-GB" err="1">
                <a:cs typeface="Calibri"/>
              </a:rPr>
              <a:t>við</a:t>
            </a:r>
            <a:r>
              <a:rPr lang="en-GB">
                <a:cs typeface="Calibri"/>
              </a:rPr>
              <a:t> </a:t>
            </a:r>
            <a:r>
              <a:rPr lang="en-GB" err="1">
                <a:cs typeface="Calibri"/>
              </a:rPr>
              <a:t>Samband</a:t>
            </a:r>
            <a:r>
              <a:rPr lang="en-GB">
                <a:cs typeface="Calibri"/>
              </a:rPr>
              <a:t> </a:t>
            </a:r>
            <a:r>
              <a:rPr lang="en-GB" err="1">
                <a:cs typeface="Calibri"/>
              </a:rPr>
              <a:t>íslenskra</a:t>
            </a:r>
            <a:r>
              <a:rPr lang="en-GB">
                <a:cs typeface="Calibri"/>
              </a:rPr>
              <a:t> sveitarfélaga</a:t>
            </a:r>
          </a:p>
          <a:p>
            <a:pPr lvl="1">
              <a:buFont typeface="Courier New" panose="02070309020205020404" pitchFamily="49" charset="0"/>
              <a:buChar char="o"/>
            </a:pPr>
            <a:endParaRPr lang="en-GB">
              <a:cs typeface="Calibri"/>
            </a:endParaRPr>
          </a:p>
          <a:p>
            <a:endParaRPr lang="en-GB">
              <a:cs typeface="Calibri"/>
            </a:endParaRPr>
          </a:p>
          <a:p>
            <a:pPr marL="0" indent="0">
              <a:buNone/>
            </a:pPr>
            <a:endParaRPr lang="en-GB">
              <a:cs typeface="Calibri"/>
            </a:endParaRPr>
          </a:p>
          <a:p>
            <a:pPr marL="0" indent="0">
              <a:buNone/>
            </a:pPr>
            <a:endParaRPr lang="en-GB">
              <a:cs typeface="Calibri"/>
            </a:endParaRPr>
          </a:p>
        </p:txBody>
      </p:sp>
      <p:sp>
        <p:nvSpPr>
          <p:cNvPr id="4" name="Slide Number Placeholder 3">
            <a:extLst>
              <a:ext uri="{FF2B5EF4-FFF2-40B4-BE49-F238E27FC236}">
                <a16:creationId xmlns:a16="http://schemas.microsoft.com/office/drawing/2014/main" id="{2644C9B8-7F81-F3B0-963C-82F15A615A7F}"/>
              </a:ext>
            </a:extLst>
          </p:cNvPr>
          <p:cNvSpPr>
            <a:spLocks noGrp="1"/>
          </p:cNvSpPr>
          <p:nvPr>
            <p:ph type="sldNum" sz="quarter" idx="12"/>
          </p:nvPr>
        </p:nvSpPr>
        <p:spPr/>
        <p:txBody>
          <a:bodyPr/>
          <a:lstStyle/>
          <a:p>
            <a:fld id="{A434449E-F836-40EF-941A-5B23304791D7}" type="slidenum">
              <a:rPr lang="is-IS" smtClean="0"/>
              <a:t>7</a:t>
            </a:fld>
            <a:endParaRPr lang="is-IS"/>
          </a:p>
        </p:txBody>
      </p:sp>
      <p:sp>
        <p:nvSpPr>
          <p:cNvPr id="5" name="Google Shape;128;p26">
            <a:extLst>
              <a:ext uri="{FF2B5EF4-FFF2-40B4-BE49-F238E27FC236}">
                <a16:creationId xmlns:a16="http://schemas.microsoft.com/office/drawing/2014/main" id="{9E2724DD-15DF-F894-3B45-9B1940D862C8}"/>
              </a:ext>
            </a:extLst>
          </p:cNvPr>
          <p:cNvSpPr/>
          <p:nvPr/>
        </p:nvSpPr>
        <p:spPr>
          <a:xfrm>
            <a:off x="671116" y="337376"/>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STJÓRNSÝSLU- OG FJÁRMÁLASVIÐ</a:t>
            </a:r>
          </a:p>
        </p:txBody>
      </p:sp>
    </p:spTree>
    <p:extLst>
      <p:ext uri="{BB962C8B-B14F-4D97-AF65-F5344CB8AC3E}">
        <p14:creationId xmlns:p14="http://schemas.microsoft.com/office/powerpoint/2010/main" val="2193255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7F03CC-348A-5377-B9B7-A4126D0BA743}"/>
              </a:ext>
            </a:extLst>
          </p:cNvPr>
          <p:cNvSpPr>
            <a:spLocks noGrp="1"/>
          </p:cNvSpPr>
          <p:nvPr>
            <p:ph idx="1"/>
          </p:nvPr>
        </p:nvSpPr>
        <p:spPr/>
        <p:txBody>
          <a:bodyPr vert="horz" lIns="91440" tIns="45720" rIns="91440" bIns="45720" rtlCol="0" anchor="t">
            <a:normAutofit fontScale="85000" lnSpcReduction="20000"/>
          </a:bodyPr>
          <a:lstStyle/>
          <a:p>
            <a:r>
              <a:rPr lang="en-GB" err="1">
                <a:cs typeface="Calibri"/>
              </a:rPr>
              <a:t>Nýtt</a:t>
            </a:r>
            <a:r>
              <a:rPr lang="en-GB">
                <a:cs typeface="Calibri"/>
              </a:rPr>
              <a:t> </a:t>
            </a:r>
            <a:r>
              <a:rPr lang="en-GB" err="1">
                <a:cs typeface="Calibri"/>
              </a:rPr>
              <a:t>skipulag</a:t>
            </a:r>
            <a:r>
              <a:rPr lang="en-GB">
                <a:cs typeface="Calibri"/>
              </a:rPr>
              <a:t> á </a:t>
            </a:r>
            <a:r>
              <a:rPr lang="en-GB" err="1">
                <a:cs typeface="Calibri"/>
              </a:rPr>
              <a:t>v&amp;m</a:t>
            </a:r>
            <a:r>
              <a:rPr lang="en-GB">
                <a:cs typeface="Calibri"/>
              </a:rPr>
              <a:t> </a:t>
            </a:r>
            <a:r>
              <a:rPr lang="en-GB" err="1">
                <a:cs typeface="Calibri"/>
              </a:rPr>
              <a:t>kynnt</a:t>
            </a:r>
            <a:r>
              <a:rPr lang="en-GB">
                <a:cs typeface="Calibri"/>
              </a:rPr>
              <a:t>  25. </a:t>
            </a:r>
            <a:r>
              <a:rPr lang="en-GB" err="1">
                <a:cs typeface="Calibri"/>
              </a:rPr>
              <a:t>maí</a:t>
            </a:r>
            <a:r>
              <a:rPr lang="en-GB">
                <a:cs typeface="Calibri"/>
              </a:rPr>
              <a:t> 2023</a:t>
            </a:r>
          </a:p>
          <a:p>
            <a:r>
              <a:rPr lang="en-GB" err="1">
                <a:cs typeface="Calibri"/>
              </a:rPr>
              <a:t>Tryggja</a:t>
            </a:r>
            <a:r>
              <a:rPr lang="en-GB">
                <a:cs typeface="Calibri"/>
              </a:rPr>
              <a:t> </a:t>
            </a:r>
            <a:r>
              <a:rPr lang="en-GB" err="1">
                <a:cs typeface="Calibri"/>
              </a:rPr>
              <a:t>yfirsýn</a:t>
            </a:r>
            <a:r>
              <a:rPr lang="en-GB">
                <a:cs typeface="Calibri"/>
              </a:rPr>
              <a:t> </a:t>
            </a:r>
            <a:r>
              <a:rPr lang="en-GB" err="1">
                <a:cs typeface="Calibri"/>
              </a:rPr>
              <a:t>og</a:t>
            </a:r>
            <a:r>
              <a:rPr lang="en-GB">
                <a:cs typeface="Calibri"/>
              </a:rPr>
              <a:t> </a:t>
            </a:r>
            <a:r>
              <a:rPr lang="en-GB" err="1">
                <a:cs typeface="Calibri"/>
              </a:rPr>
              <a:t>meðvitund</a:t>
            </a:r>
            <a:r>
              <a:rPr lang="en-GB">
                <a:cs typeface="Calibri"/>
              </a:rPr>
              <a:t> </a:t>
            </a:r>
            <a:r>
              <a:rPr lang="en-GB" err="1">
                <a:cs typeface="Calibri"/>
              </a:rPr>
              <a:t>starfsfólks</a:t>
            </a:r>
            <a:r>
              <a:rPr lang="en-GB">
                <a:cs typeface="Calibri"/>
              </a:rPr>
              <a:t> um </a:t>
            </a:r>
            <a:r>
              <a:rPr lang="en-GB" err="1">
                <a:cs typeface="Calibri"/>
              </a:rPr>
              <a:t>fjárhagsáætlun</a:t>
            </a:r>
            <a:r>
              <a:rPr lang="en-GB">
                <a:cs typeface="Calibri"/>
              </a:rPr>
              <a:t> </a:t>
            </a:r>
            <a:r>
              <a:rPr lang="en-GB" err="1">
                <a:cs typeface="Calibri"/>
              </a:rPr>
              <a:t>og</a:t>
            </a:r>
            <a:r>
              <a:rPr lang="en-GB">
                <a:cs typeface="Calibri"/>
              </a:rPr>
              <a:t> </a:t>
            </a:r>
            <a:r>
              <a:rPr lang="en-GB" err="1">
                <a:cs typeface="Calibri"/>
              </a:rPr>
              <a:t>fjárhagsleg</a:t>
            </a:r>
            <a:r>
              <a:rPr lang="en-GB">
                <a:cs typeface="Calibri"/>
              </a:rPr>
              <a:t> </a:t>
            </a:r>
            <a:r>
              <a:rPr lang="en-GB" err="1">
                <a:cs typeface="Calibri"/>
              </a:rPr>
              <a:t>áhrif</a:t>
            </a:r>
            <a:r>
              <a:rPr lang="en-GB">
                <a:cs typeface="Calibri"/>
              </a:rPr>
              <a:t> </a:t>
            </a:r>
            <a:r>
              <a:rPr lang="en-GB" err="1">
                <a:cs typeface="Calibri"/>
              </a:rPr>
              <a:t>ákvarðana</a:t>
            </a:r>
            <a:endParaRPr lang="en-GB">
              <a:cs typeface="Calibri"/>
            </a:endParaRPr>
          </a:p>
          <a:p>
            <a:r>
              <a:rPr lang="en-GB" err="1">
                <a:cs typeface="Calibri"/>
              </a:rPr>
              <a:t>Móttaka</a:t>
            </a:r>
            <a:r>
              <a:rPr lang="en-GB">
                <a:cs typeface="Calibri"/>
              </a:rPr>
              <a:t> </a:t>
            </a:r>
            <a:r>
              <a:rPr lang="en-GB" err="1">
                <a:cs typeface="Calibri"/>
              </a:rPr>
              <a:t>flóttafólks</a:t>
            </a:r>
            <a:endParaRPr lang="en-GB">
              <a:cs typeface="Calibri"/>
            </a:endParaRPr>
          </a:p>
          <a:p>
            <a:pPr lvl="1">
              <a:buFont typeface="Courier New" panose="02070309020205020404" pitchFamily="49" charset="0"/>
              <a:buChar char="o"/>
            </a:pPr>
            <a:r>
              <a:rPr lang="en-GB">
                <a:cs typeface="Calibri"/>
              </a:rPr>
              <a:t>16.03.2023 </a:t>
            </a:r>
            <a:r>
              <a:rPr lang="en-GB" err="1">
                <a:cs typeface="Calibri"/>
              </a:rPr>
              <a:t>Undirritun</a:t>
            </a:r>
            <a:r>
              <a:rPr lang="en-GB">
                <a:cs typeface="Calibri"/>
              </a:rPr>
              <a:t> </a:t>
            </a:r>
            <a:r>
              <a:rPr lang="en-GB" err="1">
                <a:cs typeface="Calibri"/>
              </a:rPr>
              <a:t>samnings</a:t>
            </a:r>
            <a:r>
              <a:rPr lang="en-GB">
                <a:cs typeface="Calibri"/>
              </a:rPr>
              <a:t> um </a:t>
            </a:r>
            <a:r>
              <a:rPr lang="en-GB" err="1">
                <a:cs typeface="Calibri"/>
              </a:rPr>
              <a:t>móttöku</a:t>
            </a:r>
            <a:r>
              <a:rPr lang="en-GB">
                <a:cs typeface="Calibri"/>
              </a:rPr>
              <a:t> </a:t>
            </a:r>
            <a:r>
              <a:rPr lang="en-GB" err="1">
                <a:cs typeface="Calibri"/>
              </a:rPr>
              <a:t>flóttafólks</a:t>
            </a:r>
            <a:endParaRPr lang="en-GB">
              <a:cs typeface="Calibri"/>
            </a:endParaRPr>
          </a:p>
          <a:p>
            <a:r>
              <a:rPr lang="en-GB">
                <a:cs typeface="Calibri"/>
              </a:rPr>
              <a:t>“Gott </a:t>
            </a:r>
            <a:r>
              <a:rPr lang="en-GB" err="1">
                <a:cs typeface="Calibri"/>
              </a:rPr>
              <a:t>að</a:t>
            </a:r>
            <a:r>
              <a:rPr lang="en-GB">
                <a:cs typeface="Calibri"/>
              </a:rPr>
              <a:t> </a:t>
            </a:r>
            <a:r>
              <a:rPr lang="en-GB" err="1">
                <a:cs typeface="Calibri"/>
              </a:rPr>
              <a:t>eldast</a:t>
            </a:r>
            <a:r>
              <a:rPr lang="en-GB">
                <a:cs typeface="Calibri"/>
              </a:rPr>
              <a:t>” -</a:t>
            </a:r>
            <a:r>
              <a:rPr lang="en-GB" err="1">
                <a:cs typeface="Calibri"/>
              </a:rPr>
              <a:t>verkefnið</a:t>
            </a:r>
            <a:r>
              <a:rPr lang="en-GB">
                <a:cs typeface="Calibri"/>
              </a:rPr>
              <a:t> mun </a:t>
            </a:r>
            <a:r>
              <a:rPr lang="en-GB" err="1">
                <a:cs typeface="Calibri"/>
              </a:rPr>
              <a:t>spanna</a:t>
            </a:r>
            <a:r>
              <a:rPr lang="en-GB">
                <a:cs typeface="Calibri"/>
              </a:rPr>
              <a:t> </a:t>
            </a:r>
            <a:r>
              <a:rPr lang="en-GB" err="1">
                <a:cs typeface="Calibri"/>
              </a:rPr>
              <a:t>fjögur</a:t>
            </a:r>
            <a:r>
              <a:rPr lang="en-GB">
                <a:cs typeface="Calibri"/>
              </a:rPr>
              <a:t> </a:t>
            </a:r>
            <a:r>
              <a:rPr lang="en-GB" err="1">
                <a:cs typeface="Calibri"/>
              </a:rPr>
              <a:t>ár</a:t>
            </a:r>
            <a:r>
              <a:rPr lang="en-GB">
                <a:cs typeface="Calibri"/>
              </a:rPr>
              <a:t> </a:t>
            </a:r>
          </a:p>
          <a:p>
            <a:r>
              <a:rPr lang="en-GB" err="1">
                <a:cs typeface="Calibri"/>
              </a:rPr>
              <a:t>Samþætting</a:t>
            </a:r>
            <a:r>
              <a:rPr lang="en-GB">
                <a:cs typeface="Calibri"/>
              </a:rPr>
              <a:t> </a:t>
            </a:r>
            <a:r>
              <a:rPr lang="en-GB" err="1">
                <a:cs typeface="Calibri"/>
              </a:rPr>
              <a:t>barnaverndarþjónustu</a:t>
            </a:r>
            <a:r>
              <a:rPr lang="en-GB">
                <a:cs typeface="Calibri"/>
              </a:rPr>
              <a:t> </a:t>
            </a:r>
            <a:r>
              <a:rPr lang="en-GB" err="1">
                <a:cs typeface="Calibri"/>
              </a:rPr>
              <a:t>og</a:t>
            </a:r>
            <a:r>
              <a:rPr lang="en-GB">
                <a:cs typeface="Calibri"/>
              </a:rPr>
              <a:t> </a:t>
            </a:r>
            <a:r>
              <a:rPr lang="en-GB" err="1">
                <a:cs typeface="Calibri"/>
              </a:rPr>
              <a:t>farsældar</a:t>
            </a:r>
            <a:r>
              <a:rPr lang="en-GB">
                <a:cs typeface="Calibri"/>
              </a:rPr>
              <a:t> (2. </a:t>
            </a:r>
            <a:r>
              <a:rPr lang="en-GB" err="1">
                <a:cs typeface="Calibri"/>
              </a:rPr>
              <a:t>og</a:t>
            </a:r>
            <a:r>
              <a:rPr lang="en-GB">
                <a:cs typeface="Calibri"/>
              </a:rPr>
              <a:t> 3. </a:t>
            </a:r>
            <a:r>
              <a:rPr lang="en-GB" err="1">
                <a:cs typeface="Calibri"/>
              </a:rPr>
              <a:t>stigs</a:t>
            </a:r>
            <a:r>
              <a:rPr lang="en-GB">
                <a:cs typeface="Calibri"/>
              </a:rPr>
              <a:t>) – </a:t>
            </a:r>
            <a:r>
              <a:rPr lang="en-GB" err="1">
                <a:cs typeface="Calibri"/>
              </a:rPr>
              <a:t>farsældarþjónusta</a:t>
            </a:r>
            <a:r>
              <a:rPr lang="en-GB">
                <a:cs typeface="Calibri"/>
              </a:rPr>
              <a:t> </a:t>
            </a:r>
            <a:r>
              <a:rPr lang="en-GB" err="1">
                <a:cs typeface="Calibri"/>
              </a:rPr>
              <a:t>barna</a:t>
            </a:r>
            <a:endParaRPr lang="en-GB">
              <a:cs typeface="Calibri"/>
            </a:endParaRPr>
          </a:p>
          <a:p>
            <a:r>
              <a:rPr lang="en-GB" err="1">
                <a:cs typeface="Calibri"/>
              </a:rPr>
              <a:t>farsælt</a:t>
            </a:r>
            <a:r>
              <a:rPr lang="en-GB">
                <a:cs typeface="Calibri"/>
              </a:rPr>
              <a:t> </a:t>
            </a:r>
            <a:r>
              <a:rPr lang="en-GB" err="1">
                <a:cs typeface="Calibri"/>
              </a:rPr>
              <a:t>frístundastarf</a:t>
            </a:r>
            <a:r>
              <a:rPr lang="en-GB">
                <a:cs typeface="Calibri"/>
              </a:rPr>
              <a:t> </a:t>
            </a:r>
            <a:r>
              <a:rPr lang="en-GB" err="1">
                <a:cs typeface="Calibri"/>
              </a:rPr>
              <a:t>fyrir</a:t>
            </a:r>
            <a:r>
              <a:rPr lang="en-GB">
                <a:cs typeface="Calibri"/>
              </a:rPr>
              <a:t> </a:t>
            </a:r>
            <a:r>
              <a:rPr lang="en-GB" err="1">
                <a:cs typeface="Calibri"/>
              </a:rPr>
              <a:t>öll</a:t>
            </a:r>
            <a:r>
              <a:rPr lang="en-GB">
                <a:cs typeface="Calibri"/>
              </a:rPr>
              <a:t> </a:t>
            </a:r>
            <a:r>
              <a:rPr lang="en-GB" err="1">
                <a:cs typeface="Calibri"/>
              </a:rPr>
              <a:t>börn</a:t>
            </a:r>
          </a:p>
          <a:p>
            <a:pPr lvl="1">
              <a:buFont typeface="Courier New" panose="02070309020205020404" pitchFamily="49" charset="0"/>
              <a:buChar char="o"/>
            </a:pPr>
            <a:r>
              <a:rPr lang="en-GB" err="1">
                <a:cs typeface="Calibri"/>
              </a:rPr>
              <a:t>Markmiðið</a:t>
            </a:r>
            <a:r>
              <a:rPr lang="en-GB">
                <a:cs typeface="Calibri"/>
              </a:rPr>
              <a:t> </a:t>
            </a:r>
            <a:r>
              <a:rPr lang="en-GB" err="1">
                <a:cs typeface="Calibri"/>
              </a:rPr>
              <a:t>að</a:t>
            </a:r>
            <a:r>
              <a:rPr lang="en-GB">
                <a:cs typeface="Calibri"/>
              </a:rPr>
              <a:t> </a:t>
            </a:r>
            <a:r>
              <a:rPr lang="en-GB" err="1">
                <a:cs typeface="Calibri"/>
              </a:rPr>
              <a:t>tryggja</a:t>
            </a:r>
            <a:r>
              <a:rPr lang="en-GB">
                <a:cs typeface="Calibri"/>
              </a:rPr>
              <a:t> </a:t>
            </a:r>
            <a:r>
              <a:rPr lang="en-GB" err="1">
                <a:cs typeface="Calibri"/>
              </a:rPr>
              <a:t>að</a:t>
            </a:r>
            <a:r>
              <a:rPr lang="en-GB">
                <a:cs typeface="Calibri"/>
              </a:rPr>
              <a:t> </a:t>
            </a:r>
            <a:r>
              <a:rPr lang="en-GB" err="1">
                <a:cs typeface="Calibri"/>
              </a:rPr>
              <a:t>öll</a:t>
            </a:r>
            <a:r>
              <a:rPr lang="en-GB">
                <a:cs typeface="Calibri"/>
              </a:rPr>
              <a:t> </a:t>
            </a:r>
            <a:r>
              <a:rPr lang="en-GB" err="1">
                <a:cs typeface="Calibri"/>
              </a:rPr>
              <a:t>börn</a:t>
            </a:r>
            <a:r>
              <a:rPr lang="en-GB">
                <a:cs typeface="Calibri"/>
              </a:rPr>
              <a:t> </a:t>
            </a:r>
            <a:r>
              <a:rPr lang="en-GB" err="1">
                <a:cs typeface="Calibri"/>
              </a:rPr>
              <a:t>hafi</a:t>
            </a:r>
            <a:r>
              <a:rPr lang="en-GB">
                <a:cs typeface="Calibri"/>
              </a:rPr>
              <a:t> </a:t>
            </a:r>
            <a:r>
              <a:rPr lang="en-GB" err="1">
                <a:cs typeface="Calibri"/>
              </a:rPr>
              <a:t>jafna</a:t>
            </a:r>
            <a:r>
              <a:rPr lang="en-GB">
                <a:cs typeface="Calibri"/>
              </a:rPr>
              <a:t> </a:t>
            </a:r>
            <a:r>
              <a:rPr lang="en-GB" err="1">
                <a:cs typeface="Calibri"/>
              </a:rPr>
              <a:t>möguleika</a:t>
            </a:r>
            <a:r>
              <a:rPr lang="en-GB">
                <a:cs typeface="Calibri"/>
              </a:rPr>
              <a:t> á </a:t>
            </a:r>
            <a:r>
              <a:rPr lang="en-GB" err="1">
                <a:cs typeface="Calibri"/>
              </a:rPr>
              <a:t>að</a:t>
            </a:r>
            <a:r>
              <a:rPr lang="en-GB">
                <a:cs typeface="Calibri"/>
              </a:rPr>
              <a:t> geta </a:t>
            </a:r>
            <a:r>
              <a:rPr lang="en-GB" err="1">
                <a:cs typeface="Calibri"/>
              </a:rPr>
              <a:t>stundað</a:t>
            </a:r>
            <a:r>
              <a:rPr lang="en-GB">
                <a:cs typeface="Calibri"/>
              </a:rPr>
              <a:t> </a:t>
            </a:r>
            <a:r>
              <a:rPr lang="en-GB" err="1">
                <a:cs typeface="Calibri"/>
              </a:rPr>
              <a:t>frístundastarf</a:t>
            </a:r>
            <a:r>
              <a:rPr lang="en-GB">
                <a:cs typeface="Calibri"/>
              </a:rPr>
              <a:t> </a:t>
            </a:r>
            <a:r>
              <a:rPr lang="en-GB" err="1">
                <a:cs typeface="Calibri"/>
              </a:rPr>
              <a:t>utan</a:t>
            </a:r>
            <a:r>
              <a:rPr lang="en-GB">
                <a:cs typeface="Calibri"/>
              </a:rPr>
              <a:t> </a:t>
            </a:r>
            <a:r>
              <a:rPr lang="en-GB" err="1">
                <a:cs typeface="Calibri"/>
              </a:rPr>
              <a:t>skóla</a:t>
            </a:r>
            <a:endParaRPr lang="en-GB">
              <a:cs typeface="Calibri"/>
            </a:endParaRPr>
          </a:p>
          <a:p>
            <a:r>
              <a:rPr lang="en-GB" err="1">
                <a:cs typeface="Calibri"/>
              </a:rPr>
              <a:t>Uppbygging</a:t>
            </a:r>
            <a:r>
              <a:rPr lang="en-GB">
                <a:cs typeface="Calibri"/>
              </a:rPr>
              <a:t> 6 </a:t>
            </a:r>
            <a:r>
              <a:rPr lang="en-GB" err="1">
                <a:cs typeface="Calibri"/>
              </a:rPr>
              <a:t>íbúða</a:t>
            </a:r>
            <a:r>
              <a:rPr lang="en-GB">
                <a:cs typeface="Calibri"/>
              </a:rPr>
              <a:t> </a:t>
            </a:r>
            <a:r>
              <a:rPr lang="en-GB" err="1">
                <a:cs typeface="Calibri"/>
              </a:rPr>
              <a:t>kjarna</a:t>
            </a:r>
            <a:r>
              <a:rPr lang="en-GB">
                <a:cs typeface="Calibri"/>
              </a:rPr>
              <a:t> </a:t>
            </a:r>
            <a:r>
              <a:rPr lang="en-GB" err="1">
                <a:cs typeface="Calibri"/>
              </a:rPr>
              <a:t>fyrir</a:t>
            </a:r>
            <a:r>
              <a:rPr lang="en-GB">
                <a:cs typeface="Calibri"/>
              </a:rPr>
              <a:t> </a:t>
            </a:r>
            <a:r>
              <a:rPr lang="en-GB" err="1">
                <a:cs typeface="Calibri"/>
              </a:rPr>
              <a:t>fatlað</a:t>
            </a:r>
            <a:r>
              <a:rPr lang="en-GB">
                <a:cs typeface="Calibri"/>
              </a:rPr>
              <a:t> </a:t>
            </a:r>
            <a:r>
              <a:rPr lang="en-GB" err="1">
                <a:cs typeface="Calibri"/>
              </a:rPr>
              <a:t>fólk</a:t>
            </a:r>
            <a:r>
              <a:rPr lang="en-GB">
                <a:cs typeface="Calibri"/>
              </a:rPr>
              <a:t> </a:t>
            </a:r>
            <a:r>
              <a:rPr lang="en-GB" err="1">
                <a:cs typeface="Calibri"/>
              </a:rPr>
              <a:t>að</a:t>
            </a:r>
            <a:r>
              <a:rPr lang="en-GB">
                <a:cs typeface="Calibri"/>
              </a:rPr>
              <a:t> </a:t>
            </a:r>
            <a:r>
              <a:rPr lang="en-GB" err="1">
                <a:cs typeface="Calibri"/>
              </a:rPr>
              <a:t>Skógarlundi</a:t>
            </a:r>
            <a:r>
              <a:rPr lang="en-GB">
                <a:cs typeface="Calibri"/>
              </a:rPr>
              <a:t> 42</a:t>
            </a:r>
          </a:p>
          <a:p>
            <a:r>
              <a:rPr lang="en-GB" err="1">
                <a:cs typeface="Calibri"/>
              </a:rPr>
              <a:t>Samfélagsmiðstöðin</a:t>
            </a:r>
            <a:r>
              <a:rPr lang="en-GB">
                <a:cs typeface="Calibri"/>
              </a:rPr>
              <a:t> - </a:t>
            </a:r>
            <a:r>
              <a:rPr lang="en-GB" err="1">
                <a:cs typeface="Calibri"/>
              </a:rPr>
              <a:t>fyrstu</a:t>
            </a:r>
            <a:r>
              <a:rPr lang="en-GB">
                <a:cs typeface="Calibri"/>
              </a:rPr>
              <a:t> </a:t>
            </a:r>
            <a:r>
              <a:rPr lang="en-GB" err="1">
                <a:cs typeface="Calibri"/>
              </a:rPr>
              <a:t>áfangar</a:t>
            </a:r>
            <a:r>
              <a:rPr lang="en-GB">
                <a:cs typeface="Calibri"/>
              </a:rPr>
              <a:t> </a:t>
            </a:r>
            <a:r>
              <a:rPr lang="en-GB" err="1">
                <a:cs typeface="Calibri"/>
              </a:rPr>
              <a:t>hönnunar</a:t>
            </a:r>
            <a:r>
              <a:rPr lang="en-GB">
                <a:cs typeface="Calibri"/>
              </a:rPr>
              <a:t> </a:t>
            </a:r>
          </a:p>
          <a:p>
            <a:endParaRPr lang="en-GB">
              <a:cs typeface="Calibri"/>
            </a:endParaRPr>
          </a:p>
          <a:p>
            <a:endParaRPr lang="en-GB">
              <a:cs typeface="Calibri"/>
            </a:endParaRPr>
          </a:p>
          <a:p>
            <a:endParaRPr lang="en-GB">
              <a:cs typeface="Calibri"/>
            </a:endParaRPr>
          </a:p>
          <a:p>
            <a:endParaRPr lang="en-GB">
              <a:cs typeface="Calibri"/>
            </a:endParaRPr>
          </a:p>
          <a:p>
            <a:endParaRPr lang="en-GB">
              <a:cs typeface="Calibri"/>
            </a:endParaRPr>
          </a:p>
          <a:p>
            <a:endParaRPr lang="en-GB">
              <a:cs typeface="Calibri"/>
            </a:endParaRPr>
          </a:p>
        </p:txBody>
      </p:sp>
      <p:sp>
        <p:nvSpPr>
          <p:cNvPr id="4" name="Slide Number Placeholder 3">
            <a:extLst>
              <a:ext uri="{FF2B5EF4-FFF2-40B4-BE49-F238E27FC236}">
                <a16:creationId xmlns:a16="http://schemas.microsoft.com/office/drawing/2014/main" id="{4B75E9FF-6F35-BE9F-8AC6-76BCA7A37674}"/>
              </a:ext>
            </a:extLst>
          </p:cNvPr>
          <p:cNvSpPr>
            <a:spLocks noGrp="1"/>
          </p:cNvSpPr>
          <p:nvPr>
            <p:ph type="sldNum" sz="quarter" idx="12"/>
          </p:nvPr>
        </p:nvSpPr>
        <p:spPr/>
        <p:txBody>
          <a:bodyPr/>
          <a:lstStyle/>
          <a:p>
            <a:fld id="{A434449E-F836-40EF-941A-5B23304791D7}" type="slidenum">
              <a:rPr lang="is-IS" smtClean="0"/>
              <a:t>8</a:t>
            </a:fld>
            <a:endParaRPr lang="is-IS"/>
          </a:p>
        </p:txBody>
      </p:sp>
      <p:sp>
        <p:nvSpPr>
          <p:cNvPr id="5" name="Google Shape;128;p26">
            <a:extLst>
              <a:ext uri="{FF2B5EF4-FFF2-40B4-BE49-F238E27FC236}">
                <a16:creationId xmlns:a16="http://schemas.microsoft.com/office/drawing/2014/main" id="{B186A6E6-1AEB-1F1F-4743-37CA5C4CEA52}"/>
              </a:ext>
            </a:extLst>
          </p:cNvPr>
          <p:cNvSpPr/>
          <p:nvPr/>
        </p:nvSpPr>
        <p:spPr>
          <a:xfrm>
            <a:off x="660230" y="340414"/>
            <a:ext cx="11520884" cy="1297389"/>
          </a:xfrm>
          <a:prstGeom prst="rect">
            <a:avLst/>
          </a:prstGeom>
          <a:solidFill>
            <a:schemeClr val="accent1">
              <a:lumMod val="50000"/>
              <a:alpha val="86160"/>
            </a:schemeClr>
          </a:solidFill>
          <a:ln>
            <a:noFill/>
          </a:ln>
        </p:spPr>
        <p:txBody>
          <a:bodyPr spcFirstLastPara="1" wrap="square" lIns="91425" tIns="91425" rIns="91425" bIns="91425" anchor="ctr" anchorCtr="0">
            <a:noAutofit/>
          </a:bodyPr>
          <a:lstStyle/>
          <a:p>
            <a:pPr lvl="0"/>
            <a:r>
              <a:rPr lang="is-IS" sz="4000">
                <a:solidFill>
                  <a:schemeClr val="bg1"/>
                </a:solidFill>
              </a:rPr>
              <a:t>VELFERÐAR- OG MANNRÉTTINDASVIÐ</a:t>
            </a:r>
          </a:p>
        </p:txBody>
      </p:sp>
    </p:spTree>
    <p:extLst>
      <p:ext uri="{BB962C8B-B14F-4D97-AF65-F5344CB8AC3E}">
        <p14:creationId xmlns:p14="http://schemas.microsoft.com/office/powerpoint/2010/main" val="808056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building&#10;&#10;Description automatically generated">
            <a:extLst>
              <a:ext uri="{FF2B5EF4-FFF2-40B4-BE49-F238E27FC236}">
                <a16:creationId xmlns:a16="http://schemas.microsoft.com/office/drawing/2014/main" id="{E54B1CE9-46A7-4A4F-919D-47B2F7554D3D}"/>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itle 3"/>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is-IS">
                <a:solidFill>
                  <a:srgbClr val="FFFFFF"/>
                </a:solidFill>
              </a:rPr>
              <a:t>Íbúaþróun</a:t>
            </a:r>
            <a:r>
              <a:rPr lang="en-US">
                <a:solidFill>
                  <a:srgbClr val="FFFFFF"/>
                </a:solidFill>
              </a:rPr>
              <a:t> og </a:t>
            </a:r>
            <a:r>
              <a:rPr lang="is-IS">
                <a:solidFill>
                  <a:srgbClr val="FFFFFF"/>
                </a:solidFill>
              </a:rPr>
              <a:t>helstu</a:t>
            </a:r>
            <a:r>
              <a:rPr lang="en-US">
                <a:solidFill>
                  <a:srgbClr val="FFFFFF"/>
                </a:solidFill>
              </a:rPr>
              <a:t> </a:t>
            </a:r>
            <a:r>
              <a:rPr lang="is-IS">
                <a:solidFill>
                  <a:srgbClr val="FFFFFF"/>
                </a:solidFill>
              </a:rPr>
              <a:t>forsendur</a:t>
            </a:r>
            <a:endParaRPr lang="is-IS">
              <a:solidFill>
                <a:srgbClr val="FFFFFF"/>
              </a:solidFill>
              <a:cs typeface="Calibri Light"/>
            </a:endParaRPr>
          </a:p>
        </p:txBody>
      </p:sp>
      <p:sp>
        <p:nvSpPr>
          <p:cNvPr id="5" name="Slide Number Placeholder 4">
            <a:extLst>
              <a:ext uri="{FF2B5EF4-FFF2-40B4-BE49-F238E27FC236}">
                <a16:creationId xmlns:a16="http://schemas.microsoft.com/office/drawing/2014/main" id="{943946A1-6531-E5A5-E453-6914A52D403F}"/>
              </a:ext>
            </a:extLst>
          </p:cNvPr>
          <p:cNvSpPr>
            <a:spLocks noGrp="1"/>
          </p:cNvSpPr>
          <p:nvPr>
            <p:ph type="sldNum" sz="quarter" idx="12"/>
          </p:nvPr>
        </p:nvSpPr>
        <p:spPr/>
        <p:txBody>
          <a:bodyPr/>
          <a:lstStyle/>
          <a:p>
            <a:fld id="{A434449E-F836-40EF-941A-5B23304791D7}" type="slidenum">
              <a:rPr lang="is-IS" smtClean="0"/>
              <a:t>9</a:t>
            </a:fld>
            <a:endParaRPr lang="is-IS"/>
          </a:p>
        </p:txBody>
      </p:sp>
    </p:spTree>
    <p:extLst>
      <p:ext uri="{BB962C8B-B14F-4D97-AF65-F5344CB8AC3E}">
        <p14:creationId xmlns:p14="http://schemas.microsoft.com/office/powerpoint/2010/main" val="801544755"/>
      </p:ext>
    </p:extLst>
  </p:cSld>
  <p:clrMapOvr>
    <a:overrideClrMapping bg1="dk1" tx1="lt1" bg2="dk2" tx2="lt2" accent1="accent1" accent2="accent2" accent3="accent3" accent4="accent4" accent5="accent5" accent6="accent6" hlink="hlink" folHlink="folHlink"/>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C420F22E29854A9DF95EC0A025DD7E" ma:contentTypeVersion="5" ma:contentTypeDescription="Create a new document." ma:contentTypeScope="" ma:versionID="9cd0bc689c82c442e0b8cd49ba56e6ee">
  <xsd:schema xmlns:xsd="http://www.w3.org/2001/XMLSchema" xmlns:xs="http://www.w3.org/2001/XMLSchema" xmlns:p="http://schemas.microsoft.com/office/2006/metadata/properties" xmlns:ns3="a582e365-f44f-426f-bcca-08798bcd6915" xmlns:ns4="1d141940-995f-471f-9e7e-a10c004dca49" targetNamespace="http://schemas.microsoft.com/office/2006/metadata/properties" ma:root="true" ma:fieldsID="6b0643e29676b2df73c964f23f0c123c" ns3:_="" ns4:_="">
    <xsd:import namespace="a582e365-f44f-426f-bcca-08798bcd6915"/>
    <xsd:import namespace="1d141940-995f-471f-9e7e-a10c004dca4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82e365-f44f-426f-bcca-08798bcd69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41940-995f-471f-9e7e-a10c004dca4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6F5506-2E82-4CA6-A776-7A10E177FE67}">
  <ds:schemaRefs>
    <ds:schemaRef ds:uri="http://schemas.microsoft.com/sharepoint/v3/contenttype/forms"/>
  </ds:schemaRefs>
</ds:datastoreItem>
</file>

<file path=customXml/itemProps2.xml><?xml version="1.0" encoding="utf-8"?>
<ds:datastoreItem xmlns:ds="http://schemas.openxmlformats.org/officeDocument/2006/customXml" ds:itemID="{65828DF8-DF94-43AF-A20A-DAF11D6A77A6}">
  <ds:schemaRefs>
    <ds:schemaRef ds:uri="1d141940-995f-471f-9e7e-a10c004dca49"/>
    <ds:schemaRef ds:uri="a582e365-f44f-426f-bcca-08798bcd69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7505D1D-A61D-42F9-8788-287EB13EFC2F}">
  <ds:schemaRefs>
    <ds:schemaRef ds:uri="1d141940-995f-471f-9e7e-a10c004dca49"/>
    <ds:schemaRef ds:uri="a582e365-f44f-426f-bcca-08798bcd69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5001</Words>
  <Application>Microsoft Office PowerPoint</Application>
  <PresentationFormat>Widescreen</PresentationFormat>
  <Paragraphs>429</Paragraphs>
  <Slides>54</Slides>
  <Notes>43</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Calibri</vt:lpstr>
      <vt:lpstr>Calibri Light</vt:lpstr>
      <vt:lpstr>Courier New</vt:lpstr>
      <vt:lpstr>Livvic</vt:lpstr>
      <vt:lpstr>Times New Roman</vt:lpstr>
      <vt:lpstr>Wingdings</vt:lpstr>
      <vt:lpstr>Office Theme</vt:lpstr>
      <vt:lpstr>Bæjarstjórnarfundur nr. 1382 Fyrri umræða um fjárhagsáætlun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Íbúaþróun og helstu forsendur</vt:lpstr>
      <vt:lpstr>PowerPoint Presentation</vt:lpstr>
      <vt:lpstr>PowerPoint Presentation</vt:lpstr>
      <vt:lpstr>Skipting einstakra málaflokka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Helstu tölur fjárhagsáætlunar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Málefni fatlaðra</vt:lpstr>
      <vt:lpstr>PowerPoint Presentation</vt:lpstr>
      <vt:lpstr>PowerPoint Presentation</vt:lpstr>
      <vt:lpstr>PowerPoint Presentation</vt:lpstr>
      <vt:lpstr> </vt:lpstr>
      <vt:lpstr>PowerPoint Presentation</vt:lpstr>
      <vt:lpstr>PowerPoint Presentation</vt:lpstr>
      <vt:lpstr>PowerPoint Presentation</vt:lpstr>
      <vt:lpstr>Jaðarsbakkar</vt:lpstr>
      <vt:lpstr>Jaðarsbakkar</vt:lpstr>
      <vt:lpstr>PowerPoint Presentation</vt:lpstr>
      <vt:lpstr>Reiðhöll vígð 1. maí 2023 </vt:lpstr>
      <vt:lpstr>Leikskóli nýr Garðasel– vígður 2023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Bæjarstjórnarfundur nr. 1323 Fyrri umræða um fjárhagsáætlun 2021</dc:title>
  <dc:creator>Sædís Alexía Sigurmundsdóttir</dc:creator>
  <cp:lastModifiedBy>Haraldur Benediktsson</cp:lastModifiedBy>
  <cp:revision>4</cp:revision>
  <cp:lastPrinted>2020-12-01T16:20:55Z</cp:lastPrinted>
  <dcterms:created xsi:type="dcterms:W3CDTF">2020-11-29T21:07:06Z</dcterms:created>
  <dcterms:modified xsi:type="dcterms:W3CDTF">2023-11-14T18:35:13Z</dcterms:modified>
</cp:coreProperties>
</file>