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20" r:id="rId6"/>
    <p:sldMasterId id="2147483732" r:id="rId7"/>
    <p:sldMasterId id="2147483744" r:id="rId8"/>
    <p:sldMasterId id="2147483672" r:id="rId9"/>
    <p:sldMasterId id="2147483780" r:id="rId10"/>
  </p:sldMasterIdLst>
  <p:notesMasterIdLst>
    <p:notesMasterId r:id="rId63"/>
  </p:notesMasterIdLst>
  <p:handoutMasterIdLst>
    <p:handoutMasterId r:id="rId64"/>
  </p:handoutMasterIdLst>
  <p:sldIdLst>
    <p:sldId id="264" r:id="rId11"/>
    <p:sldId id="463" r:id="rId12"/>
    <p:sldId id="467" r:id="rId13"/>
    <p:sldId id="553" r:id="rId14"/>
    <p:sldId id="511" r:id="rId15"/>
    <p:sldId id="447" r:id="rId16"/>
    <p:sldId id="449" r:id="rId17"/>
    <p:sldId id="450" r:id="rId18"/>
    <p:sldId id="474" r:id="rId19"/>
    <p:sldId id="460" r:id="rId20"/>
    <p:sldId id="431" r:id="rId21"/>
    <p:sldId id="425" r:id="rId22"/>
    <p:sldId id="433" r:id="rId23"/>
    <p:sldId id="429" r:id="rId24"/>
    <p:sldId id="538" r:id="rId25"/>
    <p:sldId id="508" r:id="rId26"/>
    <p:sldId id="464" r:id="rId27"/>
    <p:sldId id="457" r:id="rId28"/>
    <p:sldId id="524" r:id="rId29"/>
    <p:sldId id="555" r:id="rId30"/>
    <p:sldId id="556" r:id="rId31"/>
    <p:sldId id="446" r:id="rId32"/>
    <p:sldId id="437" r:id="rId33"/>
    <p:sldId id="547" r:id="rId34"/>
    <p:sldId id="441" r:id="rId35"/>
    <p:sldId id="442" r:id="rId36"/>
    <p:sldId id="465" r:id="rId37"/>
    <p:sldId id="410" r:id="rId38"/>
    <p:sldId id="435" r:id="rId39"/>
    <p:sldId id="453" r:id="rId40"/>
    <p:sldId id="552" r:id="rId41"/>
    <p:sldId id="439" r:id="rId42"/>
    <p:sldId id="436" r:id="rId43"/>
    <p:sldId id="542" r:id="rId44"/>
    <p:sldId id="455" r:id="rId45"/>
    <p:sldId id="434" r:id="rId46"/>
    <p:sldId id="544" r:id="rId47"/>
    <p:sldId id="545" r:id="rId48"/>
    <p:sldId id="546" r:id="rId49"/>
    <p:sldId id="540" r:id="rId50"/>
    <p:sldId id="458" r:id="rId51"/>
    <p:sldId id="517" r:id="rId52"/>
    <p:sldId id="518" r:id="rId53"/>
    <p:sldId id="519" r:id="rId54"/>
    <p:sldId id="520" r:id="rId55"/>
    <p:sldId id="521" r:id="rId56"/>
    <p:sldId id="462" r:id="rId57"/>
    <p:sldId id="527" r:id="rId58"/>
    <p:sldId id="554" r:id="rId59"/>
    <p:sldId id="549" r:id="rId60"/>
    <p:sldId id="550" r:id="rId61"/>
    <p:sldId id="361" r:id="rId62"/>
  </p:sldIdLst>
  <p:sldSz cx="9144000" cy="6858000" type="screen4x3"/>
  <p:notesSz cx="7099300" cy="10234613"/>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15" autoAdjust="0"/>
  </p:normalViewPr>
  <p:slideViewPr>
    <p:cSldViewPr>
      <p:cViewPr varScale="1">
        <p:scale>
          <a:sx n="112" d="100"/>
          <a:sy n="112" d="100"/>
        </p:scale>
        <p:origin x="786" y="102"/>
      </p:cViewPr>
      <p:guideLst>
        <p:guide orient="horz" pos="2160"/>
        <p:guide pos="2880"/>
      </p:guideLst>
    </p:cSldViewPr>
  </p:slideViewPr>
  <p:notesTextViewPr>
    <p:cViewPr>
      <p:scale>
        <a:sx n="1" d="1"/>
        <a:sy n="1" d="1"/>
      </p:scale>
      <p:origin x="0" y="0"/>
    </p:cViewPr>
  </p:notesTextViewPr>
  <p:sorterViewPr>
    <p:cViewPr>
      <p:scale>
        <a:sx n="100" d="100"/>
        <a:sy n="100" d="100"/>
      </p:scale>
      <p:origin x="0" y="-8232"/>
    </p:cViewPr>
  </p:sorterViewPr>
  <p:notesViewPr>
    <p:cSldViewPr>
      <p:cViewPr varScale="1">
        <p:scale>
          <a:sx n="99" d="100"/>
          <a:sy n="99" d="100"/>
        </p:scale>
        <p:origin x="-3540"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oleObject" Target="file:///D:\A-verk\2011\11-975-ASAKRA-11\3-Vinnugogn\Skjol\02-Tillaga\Greinargerd\Mannfjoldi-2019%20(Autosaved).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D:\A-verk\2011\11-975-ASAKRA-11\3-Vinnugogn\Skjol\02-Tillaga\Greinargerd\ASAKRA-Mannfjoldi-202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A-verk\2011\11-975-ASAKRA-11\3-Vinnugogn\Skjol\02-Tillaga\Greinargerd\ASAKRA-Mannfjoldi-202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A-verk\2011\11-975-ASAKRA-11\3-Vinnugogn\Skjol\02-Tillaga\Greinargerd\ASAKRA-Mannfjoldi-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28136529177902E-2"/>
          <c:y val="5.7381430262393673E-2"/>
          <c:w val="0.8765988409864609"/>
          <c:h val="0.82427527441422765"/>
        </c:manualLayout>
      </c:layout>
      <c:scatterChart>
        <c:scatterStyle val="smoothMarker"/>
        <c:varyColors val="0"/>
        <c:ser>
          <c:idx val="0"/>
          <c:order val="0"/>
          <c:spPr>
            <a:ln w="22225" cap="rnd">
              <a:solidFill>
                <a:schemeClr val="accent1"/>
              </a:solidFill>
              <a:round/>
            </a:ln>
            <a:effectLst/>
          </c:spPr>
          <c:marker>
            <c:symbol val="none"/>
          </c:marker>
          <c:xVal>
            <c:numRef>
              <c:f>Viðburdagraf!$A$2:$A$132</c:f>
              <c:numCache>
                <c:formatCode>General</c:formatCode>
                <c:ptCount val="131"/>
                <c:pt idx="0">
                  <c:v>1889</c:v>
                </c:pt>
                <c:pt idx="1">
                  <c:v>1890</c:v>
                </c:pt>
                <c:pt idx="2">
                  <c:v>1891</c:v>
                </c:pt>
                <c:pt idx="3">
                  <c:v>1892</c:v>
                </c:pt>
                <c:pt idx="4">
                  <c:v>1893</c:v>
                </c:pt>
                <c:pt idx="5">
                  <c:v>1894</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pt idx="43">
                  <c:v>1932</c:v>
                </c:pt>
                <c:pt idx="44">
                  <c:v>1933</c:v>
                </c:pt>
                <c:pt idx="45">
                  <c:v>1934</c:v>
                </c:pt>
                <c:pt idx="46">
                  <c:v>1935</c:v>
                </c:pt>
                <c:pt idx="47">
                  <c:v>1936</c:v>
                </c:pt>
                <c:pt idx="48">
                  <c:v>1937</c:v>
                </c:pt>
                <c:pt idx="49">
                  <c:v>1938</c:v>
                </c:pt>
                <c:pt idx="50">
                  <c:v>1939</c:v>
                </c:pt>
                <c:pt idx="51">
                  <c:v>1940</c:v>
                </c:pt>
                <c:pt idx="52">
                  <c:v>1941</c:v>
                </c:pt>
                <c:pt idx="53">
                  <c:v>1942</c:v>
                </c:pt>
                <c:pt idx="54">
                  <c:v>1943</c:v>
                </c:pt>
                <c:pt idx="55">
                  <c:v>1944</c:v>
                </c:pt>
                <c:pt idx="56">
                  <c:v>1945</c:v>
                </c:pt>
                <c:pt idx="57">
                  <c:v>1946</c:v>
                </c:pt>
                <c:pt idx="58">
                  <c:v>1947</c:v>
                </c:pt>
                <c:pt idx="59">
                  <c:v>1948</c:v>
                </c:pt>
                <c:pt idx="60">
                  <c:v>1949</c:v>
                </c:pt>
                <c:pt idx="61">
                  <c:v>1950</c:v>
                </c:pt>
                <c:pt idx="62">
                  <c:v>1951</c:v>
                </c:pt>
                <c:pt idx="63">
                  <c:v>1952</c:v>
                </c:pt>
                <c:pt idx="64">
                  <c:v>1953</c:v>
                </c:pt>
                <c:pt idx="65">
                  <c:v>1954</c:v>
                </c:pt>
                <c:pt idx="66">
                  <c:v>1955</c:v>
                </c:pt>
                <c:pt idx="67">
                  <c:v>1956</c:v>
                </c:pt>
                <c:pt idx="68">
                  <c:v>1957</c:v>
                </c:pt>
                <c:pt idx="69">
                  <c:v>1958</c:v>
                </c:pt>
                <c:pt idx="70">
                  <c:v>1959</c:v>
                </c:pt>
                <c:pt idx="71">
                  <c:v>1960</c:v>
                </c:pt>
                <c:pt idx="72">
                  <c:v>1961</c:v>
                </c:pt>
                <c:pt idx="73">
                  <c:v>1962</c:v>
                </c:pt>
                <c:pt idx="74">
                  <c:v>1963</c:v>
                </c:pt>
                <c:pt idx="75">
                  <c:v>1964</c:v>
                </c:pt>
                <c:pt idx="76">
                  <c:v>1965</c:v>
                </c:pt>
                <c:pt idx="77">
                  <c:v>1966</c:v>
                </c:pt>
                <c:pt idx="78">
                  <c:v>1967</c:v>
                </c:pt>
                <c:pt idx="79">
                  <c:v>1968</c:v>
                </c:pt>
                <c:pt idx="80">
                  <c:v>1969</c:v>
                </c:pt>
                <c:pt idx="81">
                  <c:v>1970</c:v>
                </c:pt>
                <c:pt idx="82">
                  <c:v>1971</c:v>
                </c:pt>
                <c:pt idx="83">
                  <c:v>1972</c:v>
                </c:pt>
                <c:pt idx="84">
                  <c:v>1973</c:v>
                </c:pt>
                <c:pt idx="85">
                  <c:v>1974</c:v>
                </c:pt>
                <c:pt idx="86">
                  <c:v>1975</c:v>
                </c:pt>
                <c:pt idx="87">
                  <c:v>1976</c:v>
                </c:pt>
                <c:pt idx="88">
                  <c:v>1977</c:v>
                </c:pt>
                <c:pt idx="89">
                  <c:v>1978</c:v>
                </c:pt>
                <c:pt idx="90">
                  <c:v>1979</c:v>
                </c:pt>
                <c:pt idx="91">
                  <c:v>1980</c:v>
                </c:pt>
                <c:pt idx="92">
                  <c:v>1981</c:v>
                </c:pt>
                <c:pt idx="93">
                  <c:v>1982</c:v>
                </c:pt>
                <c:pt idx="94">
                  <c:v>1983</c:v>
                </c:pt>
                <c:pt idx="95">
                  <c:v>1984</c:v>
                </c:pt>
                <c:pt idx="96">
                  <c:v>1985</c:v>
                </c:pt>
                <c:pt idx="97">
                  <c:v>1986</c:v>
                </c:pt>
                <c:pt idx="98">
                  <c:v>1987</c:v>
                </c:pt>
                <c:pt idx="99">
                  <c:v>1988</c:v>
                </c:pt>
                <c:pt idx="100">
                  <c:v>1989</c:v>
                </c:pt>
                <c:pt idx="101">
                  <c:v>1990</c:v>
                </c:pt>
                <c:pt idx="102">
                  <c:v>1991</c:v>
                </c:pt>
                <c:pt idx="103">
                  <c:v>1992</c:v>
                </c:pt>
                <c:pt idx="104">
                  <c:v>1993</c:v>
                </c:pt>
                <c:pt idx="105">
                  <c:v>1994</c:v>
                </c:pt>
                <c:pt idx="106">
                  <c:v>1995</c:v>
                </c:pt>
                <c:pt idx="107">
                  <c:v>1996</c:v>
                </c:pt>
                <c:pt idx="108">
                  <c:v>1997</c:v>
                </c:pt>
                <c:pt idx="109">
                  <c:v>1998</c:v>
                </c:pt>
                <c:pt idx="110">
                  <c:v>1999</c:v>
                </c:pt>
                <c:pt idx="111">
                  <c:v>2000</c:v>
                </c:pt>
                <c:pt idx="112">
                  <c:v>2001</c:v>
                </c:pt>
                <c:pt idx="113">
                  <c:v>2002</c:v>
                </c:pt>
                <c:pt idx="114">
                  <c:v>2003</c:v>
                </c:pt>
                <c:pt idx="115">
                  <c:v>2004</c:v>
                </c:pt>
                <c:pt idx="116">
                  <c:v>2005</c:v>
                </c:pt>
                <c:pt idx="117">
                  <c:v>2006</c:v>
                </c:pt>
                <c:pt idx="118">
                  <c:v>2007</c:v>
                </c:pt>
                <c:pt idx="119">
                  <c:v>2008</c:v>
                </c:pt>
                <c:pt idx="120">
                  <c:v>2009</c:v>
                </c:pt>
                <c:pt idx="121">
                  <c:v>2010</c:v>
                </c:pt>
                <c:pt idx="122">
                  <c:v>2011</c:v>
                </c:pt>
                <c:pt idx="123">
                  <c:v>2012</c:v>
                </c:pt>
                <c:pt idx="124">
                  <c:v>2013</c:v>
                </c:pt>
                <c:pt idx="125">
                  <c:v>2014</c:v>
                </c:pt>
                <c:pt idx="126">
                  <c:v>2015</c:v>
                </c:pt>
                <c:pt idx="127">
                  <c:v>2016</c:v>
                </c:pt>
                <c:pt idx="128">
                  <c:v>2017</c:v>
                </c:pt>
                <c:pt idx="129">
                  <c:v>2018</c:v>
                </c:pt>
                <c:pt idx="130">
                  <c:v>2019</c:v>
                </c:pt>
              </c:numCache>
            </c:numRef>
          </c:xVal>
          <c:yVal>
            <c:numRef>
              <c:f>Viðburdagraf!$B$2:$B$132</c:f>
              <c:numCache>
                <c:formatCode>General</c:formatCode>
                <c:ptCount val="131"/>
                <c:pt idx="0">
                  <c:v>492</c:v>
                </c:pt>
                <c:pt idx="1">
                  <c:v>622</c:v>
                </c:pt>
                <c:pt idx="2">
                  <c:v>650</c:v>
                </c:pt>
                <c:pt idx="3">
                  <c:v>606</c:v>
                </c:pt>
                <c:pt idx="4">
                  <c:v>694</c:v>
                </c:pt>
                <c:pt idx="5">
                  <c:v>698</c:v>
                </c:pt>
                <c:pt idx="6">
                  <c:v>718</c:v>
                </c:pt>
                <c:pt idx="7">
                  <c:v>719</c:v>
                </c:pt>
                <c:pt idx="8">
                  <c:v>746</c:v>
                </c:pt>
                <c:pt idx="9">
                  <c:v>694</c:v>
                </c:pt>
                <c:pt idx="10">
                  <c:v>752</c:v>
                </c:pt>
                <c:pt idx="11">
                  <c:v>767</c:v>
                </c:pt>
                <c:pt idx="12">
                  <c:v>755</c:v>
                </c:pt>
                <c:pt idx="13">
                  <c:v>766</c:v>
                </c:pt>
                <c:pt idx="14">
                  <c:v>745</c:v>
                </c:pt>
                <c:pt idx="15">
                  <c:v>732</c:v>
                </c:pt>
                <c:pt idx="16">
                  <c:v>740</c:v>
                </c:pt>
                <c:pt idx="17">
                  <c:v>745</c:v>
                </c:pt>
                <c:pt idx="18">
                  <c:v>783</c:v>
                </c:pt>
                <c:pt idx="19">
                  <c:v>802</c:v>
                </c:pt>
                <c:pt idx="20">
                  <c:v>812</c:v>
                </c:pt>
                <c:pt idx="21">
                  <c:v>840</c:v>
                </c:pt>
                <c:pt idx="22">
                  <c:v>851</c:v>
                </c:pt>
                <c:pt idx="23">
                  <c:v>840</c:v>
                </c:pt>
                <c:pt idx="24">
                  <c:v>847</c:v>
                </c:pt>
                <c:pt idx="25">
                  <c:v>861</c:v>
                </c:pt>
                <c:pt idx="26">
                  <c:v>867</c:v>
                </c:pt>
                <c:pt idx="27">
                  <c:v>862</c:v>
                </c:pt>
                <c:pt idx="28">
                  <c:v>879</c:v>
                </c:pt>
                <c:pt idx="29">
                  <c:v>897</c:v>
                </c:pt>
                <c:pt idx="30">
                  <c:v>903</c:v>
                </c:pt>
                <c:pt idx="31">
                  <c:v>938</c:v>
                </c:pt>
                <c:pt idx="32">
                  <c:v>975</c:v>
                </c:pt>
                <c:pt idx="33">
                  <c:v>999</c:v>
                </c:pt>
                <c:pt idx="34">
                  <c:v>1042</c:v>
                </c:pt>
                <c:pt idx="35">
                  <c:v>1087</c:v>
                </c:pt>
                <c:pt idx="36">
                  <c:v>1100</c:v>
                </c:pt>
                <c:pt idx="37">
                  <c:v>1126</c:v>
                </c:pt>
                <c:pt idx="38">
                  <c:v>1159</c:v>
                </c:pt>
                <c:pt idx="39">
                  <c:v>1161</c:v>
                </c:pt>
                <c:pt idx="40">
                  <c:v>1219</c:v>
                </c:pt>
                <c:pt idx="41">
                  <c:v>1262</c:v>
                </c:pt>
                <c:pt idx="42">
                  <c:v>1322</c:v>
                </c:pt>
                <c:pt idx="43">
                  <c:v>1400</c:v>
                </c:pt>
                <c:pt idx="44">
                  <c:v>1488</c:v>
                </c:pt>
                <c:pt idx="45">
                  <c:v>1569</c:v>
                </c:pt>
                <c:pt idx="46">
                  <c:v>1602</c:v>
                </c:pt>
                <c:pt idx="47">
                  <c:v>1673</c:v>
                </c:pt>
                <c:pt idx="48">
                  <c:v>1707</c:v>
                </c:pt>
                <c:pt idx="49">
                  <c:v>1704</c:v>
                </c:pt>
                <c:pt idx="50">
                  <c:v>1805</c:v>
                </c:pt>
                <c:pt idx="51">
                  <c:v>1854</c:v>
                </c:pt>
                <c:pt idx="52">
                  <c:v>1848</c:v>
                </c:pt>
                <c:pt idx="53">
                  <c:v>1929</c:v>
                </c:pt>
                <c:pt idx="54">
                  <c:v>2004</c:v>
                </c:pt>
                <c:pt idx="55">
                  <c:v>2052</c:v>
                </c:pt>
                <c:pt idx="56">
                  <c:v>2168</c:v>
                </c:pt>
                <c:pt idx="57">
                  <c:v>2321</c:v>
                </c:pt>
                <c:pt idx="58">
                  <c:v>2410</c:v>
                </c:pt>
                <c:pt idx="59">
                  <c:v>2500</c:v>
                </c:pt>
                <c:pt idx="60">
                  <c:v>2540</c:v>
                </c:pt>
                <c:pt idx="61">
                  <c:v>2577</c:v>
                </c:pt>
                <c:pt idx="62">
                  <c:v>2649</c:v>
                </c:pt>
                <c:pt idx="63">
                  <c:v>2737</c:v>
                </c:pt>
                <c:pt idx="64">
                  <c:v>2921</c:v>
                </c:pt>
                <c:pt idx="65">
                  <c:v>3135</c:v>
                </c:pt>
                <c:pt idx="66">
                  <c:v>3293</c:v>
                </c:pt>
                <c:pt idx="67">
                  <c:v>3472</c:v>
                </c:pt>
                <c:pt idx="68">
                  <c:v>3577</c:v>
                </c:pt>
                <c:pt idx="69">
                  <c:v>3644</c:v>
                </c:pt>
                <c:pt idx="70">
                  <c:v>3747</c:v>
                </c:pt>
                <c:pt idx="71">
                  <c:v>3822</c:v>
                </c:pt>
                <c:pt idx="72">
                  <c:v>3913</c:v>
                </c:pt>
                <c:pt idx="73">
                  <c:v>4026</c:v>
                </c:pt>
                <c:pt idx="74">
                  <c:v>4088</c:v>
                </c:pt>
                <c:pt idx="75">
                  <c:v>4160</c:v>
                </c:pt>
                <c:pt idx="76">
                  <c:v>4178</c:v>
                </c:pt>
                <c:pt idx="77">
                  <c:v>4162</c:v>
                </c:pt>
                <c:pt idx="78">
                  <c:v>4186</c:v>
                </c:pt>
                <c:pt idx="79">
                  <c:v>4214</c:v>
                </c:pt>
                <c:pt idx="80">
                  <c:v>4245</c:v>
                </c:pt>
                <c:pt idx="81">
                  <c:v>4253</c:v>
                </c:pt>
                <c:pt idx="82">
                  <c:v>4251</c:v>
                </c:pt>
                <c:pt idx="83">
                  <c:v>4356</c:v>
                </c:pt>
                <c:pt idx="84">
                  <c:v>4406</c:v>
                </c:pt>
                <c:pt idx="85">
                  <c:v>4514</c:v>
                </c:pt>
                <c:pt idx="86">
                  <c:v>4629</c:v>
                </c:pt>
                <c:pt idx="87">
                  <c:v>4654</c:v>
                </c:pt>
                <c:pt idx="88">
                  <c:v>4644</c:v>
                </c:pt>
                <c:pt idx="89">
                  <c:v>4768</c:v>
                </c:pt>
                <c:pt idx="90">
                  <c:v>5017</c:v>
                </c:pt>
                <c:pt idx="91">
                  <c:v>5200</c:v>
                </c:pt>
                <c:pt idx="92">
                  <c:v>5267</c:v>
                </c:pt>
                <c:pt idx="93">
                  <c:v>5344</c:v>
                </c:pt>
                <c:pt idx="94">
                  <c:v>5349</c:v>
                </c:pt>
                <c:pt idx="95">
                  <c:v>5285</c:v>
                </c:pt>
                <c:pt idx="96">
                  <c:v>5419</c:v>
                </c:pt>
                <c:pt idx="97">
                  <c:v>5378</c:v>
                </c:pt>
                <c:pt idx="98">
                  <c:v>5426</c:v>
                </c:pt>
                <c:pt idx="99">
                  <c:v>5404</c:v>
                </c:pt>
                <c:pt idx="100">
                  <c:v>5362</c:v>
                </c:pt>
                <c:pt idx="101">
                  <c:v>5230</c:v>
                </c:pt>
                <c:pt idx="102">
                  <c:v>5239</c:v>
                </c:pt>
                <c:pt idx="103">
                  <c:v>5272</c:v>
                </c:pt>
                <c:pt idx="104">
                  <c:v>5233</c:v>
                </c:pt>
                <c:pt idx="105">
                  <c:v>5156</c:v>
                </c:pt>
                <c:pt idx="106">
                  <c:v>5105</c:v>
                </c:pt>
                <c:pt idx="107">
                  <c:v>5074</c:v>
                </c:pt>
                <c:pt idx="108">
                  <c:v>5127</c:v>
                </c:pt>
                <c:pt idx="109">
                  <c:v>5188</c:v>
                </c:pt>
                <c:pt idx="110">
                  <c:v>5342</c:v>
                </c:pt>
                <c:pt idx="111">
                  <c:v>5433</c:v>
                </c:pt>
                <c:pt idx="112">
                  <c:v>5520</c:v>
                </c:pt>
                <c:pt idx="113">
                  <c:v>5578</c:v>
                </c:pt>
                <c:pt idx="114">
                  <c:v>5582</c:v>
                </c:pt>
                <c:pt idx="115">
                  <c:v>5588</c:v>
                </c:pt>
                <c:pt idx="116">
                  <c:v>5657</c:v>
                </c:pt>
                <c:pt idx="117">
                  <c:v>5786</c:v>
                </c:pt>
                <c:pt idx="118">
                  <c:v>5976</c:v>
                </c:pt>
                <c:pt idx="119">
                  <c:v>6401</c:v>
                </c:pt>
                <c:pt idx="120">
                  <c:v>6609</c:v>
                </c:pt>
                <c:pt idx="121">
                  <c:v>6549</c:v>
                </c:pt>
                <c:pt idx="122">
                  <c:v>6623</c:v>
                </c:pt>
                <c:pt idx="123">
                  <c:v>6592</c:v>
                </c:pt>
                <c:pt idx="124">
                  <c:v>6625</c:v>
                </c:pt>
                <c:pt idx="125">
                  <c:v>6699</c:v>
                </c:pt>
                <c:pt idx="126">
                  <c:v>6767</c:v>
                </c:pt>
                <c:pt idx="127">
                  <c:v>6908</c:v>
                </c:pt>
                <c:pt idx="128">
                  <c:v>7051</c:v>
                </c:pt>
                <c:pt idx="129" formatCode="#,##0">
                  <c:v>7259</c:v>
                </c:pt>
                <c:pt idx="130" formatCode="#,##0">
                  <c:v>7411</c:v>
                </c:pt>
              </c:numCache>
            </c:numRef>
          </c:yVal>
          <c:smooth val="1"/>
          <c:extLst>
            <c:ext xmlns:c16="http://schemas.microsoft.com/office/drawing/2014/chart" uri="{C3380CC4-5D6E-409C-BE32-E72D297353CC}">
              <c16:uniqueId val="{00000000-9BE7-4CD1-BB41-AF553F6AB917}"/>
            </c:ext>
          </c:extLst>
        </c:ser>
        <c:dLbls>
          <c:showLegendKey val="0"/>
          <c:showVal val="0"/>
          <c:showCatName val="0"/>
          <c:showSerName val="0"/>
          <c:showPercent val="0"/>
          <c:showBubbleSize val="0"/>
        </c:dLbls>
        <c:axId val="168895232"/>
        <c:axId val="168896768"/>
      </c:scatterChart>
      <c:valAx>
        <c:axId val="168895232"/>
        <c:scaling>
          <c:orientation val="minMax"/>
          <c:max val="20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crossAx val="168896768"/>
        <c:crosses val="autoZero"/>
        <c:crossBetween val="midCat"/>
        <c:majorUnit val="10"/>
      </c:valAx>
      <c:valAx>
        <c:axId val="168896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crossAx val="16889523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is-I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s-IS"/>
              <a:t>Mannfjöldaspá</a:t>
            </a:r>
          </a:p>
        </c:rich>
      </c:tx>
      <c:overlay val="0"/>
    </c:title>
    <c:autoTitleDeleted val="0"/>
    <c:plotArea>
      <c:layout>
        <c:manualLayout>
          <c:layoutTarget val="inner"/>
          <c:xMode val="edge"/>
          <c:yMode val="edge"/>
          <c:x val="6.1771576073651947E-2"/>
          <c:y val="0.1000060821274346"/>
          <c:w val="0.93565841459900145"/>
          <c:h val="0.79603241605108643"/>
        </c:manualLayout>
      </c:layout>
      <c:lineChart>
        <c:grouping val="standard"/>
        <c:varyColors val="0"/>
        <c:ser>
          <c:idx val="1"/>
          <c:order val="0"/>
          <c:tx>
            <c:strRef>
              <c:f>'AKR-samantekt-spá'!$BB$3</c:f>
              <c:strCache>
                <c:ptCount val="1"/>
                <c:pt idx="0">
                  <c:v>Mannfjöldi í sveitarfélaginu til 2021</c:v>
                </c:pt>
              </c:strCache>
            </c:strRef>
          </c:tx>
          <c:marker>
            <c:symbol val="none"/>
          </c:marker>
          <c:cat>
            <c:numRef>
              <c:f>'AKR-samantekt-spá'!$BA$15:$BA$37</c:f>
              <c:numCache>
                <c:formatCode>General</c:formatCode>
                <c:ptCount val="2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numCache>
            </c:numRef>
          </c:cat>
          <c:val>
            <c:numRef>
              <c:f>'AKR-samantekt-spá'!$BB$15:$BB$37</c:f>
              <c:numCache>
                <c:formatCode>General</c:formatCode>
                <c:ptCount val="23"/>
                <c:pt idx="0">
                  <c:v>6549</c:v>
                </c:pt>
                <c:pt idx="1">
                  <c:v>6623</c:v>
                </c:pt>
                <c:pt idx="2">
                  <c:v>6592</c:v>
                </c:pt>
                <c:pt idx="3">
                  <c:v>6625</c:v>
                </c:pt>
                <c:pt idx="4">
                  <c:v>6699</c:v>
                </c:pt>
                <c:pt idx="5">
                  <c:v>6767</c:v>
                </c:pt>
                <c:pt idx="6">
                  <c:v>6908</c:v>
                </c:pt>
                <c:pt idx="7">
                  <c:v>7051</c:v>
                </c:pt>
                <c:pt idx="8">
                  <c:v>7259</c:v>
                </c:pt>
                <c:pt idx="9">
                  <c:v>7411</c:v>
                </c:pt>
                <c:pt idx="10">
                  <c:v>7534</c:v>
                </c:pt>
                <c:pt idx="11">
                  <c:v>7697</c:v>
                </c:pt>
              </c:numCache>
            </c:numRef>
          </c:val>
          <c:smooth val="0"/>
          <c:extLst>
            <c:ext xmlns:c16="http://schemas.microsoft.com/office/drawing/2014/chart" uri="{C3380CC4-5D6E-409C-BE32-E72D297353CC}">
              <c16:uniqueId val="{00000000-1E8B-4353-AAB0-70D00A416794}"/>
            </c:ext>
          </c:extLst>
        </c:ser>
        <c:ser>
          <c:idx val="2"/>
          <c:order val="1"/>
          <c:tx>
            <c:strRef>
              <c:f>'AKR-samantekt-spá'!$BC$3</c:f>
              <c:strCache>
                <c:ptCount val="1"/>
                <c:pt idx="0">
                  <c:v>Miðspá Hagstofu Íslands á landsvísu</c:v>
                </c:pt>
              </c:strCache>
            </c:strRef>
          </c:tx>
          <c:marker>
            <c:symbol val="none"/>
          </c:marker>
          <c:cat>
            <c:numRef>
              <c:f>'AKR-samantekt-spá'!$BA$15:$BA$37</c:f>
              <c:numCache>
                <c:formatCode>General</c:formatCode>
                <c:ptCount val="2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numCache>
            </c:numRef>
          </c:cat>
          <c:val>
            <c:numRef>
              <c:f>'AKR-samantekt-spá'!$BC$15:$BC$37</c:f>
              <c:numCache>
                <c:formatCode>General</c:formatCode>
                <c:ptCount val="23"/>
                <c:pt idx="11" formatCode="0">
                  <c:v>7697</c:v>
                </c:pt>
                <c:pt idx="12" formatCode="0">
                  <c:v>7814.9198879112382</c:v>
                </c:pt>
                <c:pt idx="13" formatCode="0">
                  <c:v>7930.3414731124922</c:v>
                </c:pt>
                <c:pt idx="14" formatCode="0">
                  <c:v>8047.1371248042369</c:v>
                </c:pt>
                <c:pt idx="15" formatCode="0">
                  <c:v>8039.3091096462877</c:v>
                </c:pt>
                <c:pt idx="16" formatCode="0">
                  <c:v>8026.5677658253699</c:v>
                </c:pt>
                <c:pt idx="17" formatCode="0">
                  <c:v>8008.5591671242364</c:v>
                </c:pt>
                <c:pt idx="18" formatCode="0">
                  <c:v>7985.2208559751371</c:v>
                </c:pt>
                <c:pt idx="19" formatCode="0">
                  <c:v>7956.5320131888229</c:v>
                </c:pt>
                <c:pt idx="20" formatCode="0">
                  <c:v>8005.7902149540041</c:v>
                </c:pt>
                <c:pt idx="21" formatCode="0">
                  <c:v>8053.6327118501949</c:v>
                </c:pt>
                <c:pt idx="22" formatCode="0">
                  <c:v>8100.2260573913936</c:v>
                </c:pt>
              </c:numCache>
            </c:numRef>
          </c:val>
          <c:smooth val="0"/>
          <c:extLst>
            <c:ext xmlns:c16="http://schemas.microsoft.com/office/drawing/2014/chart" uri="{C3380CC4-5D6E-409C-BE32-E72D297353CC}">
              <c16:uniqueId val="{00000001-1E8B-4353-AAB0-70D00A416794}"/>
            </c:ext>
          </c:extLst>
        </c:ser>
        <c:ser>
          <c:idx val="3"/>
          <c:order val="2"/>
          <c:tx>
            <c:strRef>
              <c:f>'AKR-samantekt-spá'!$BD$3</c:f>
              <c:strCache>
                <c:ptCount val="1"/>
                <c:pt idx="0">
                  <c:v>Framreiknað m.v. þróun sl. 20 ára</c:v>
                </c:pt>
              </c:strCache>
            </c:strRef>
          </c:tx>
          <c:marker>
            <c:symbol val="none"/>
          </c:marker>
          <c:cat>
            <c:numRef>
              <c:f>'AKR-samantekt-spá'!$BA$15:$BA$37</c:f>
              <c:numCache>
                <c:formatCode>General</c:formatCode>
                <c:ptCount val="2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numCache>
            </c:numRef>
          </c:cat>
          <c:val>
            <c:numRef>
              <c:f>'AKR-samantekt-spá'!$BD$15:$BD$37</c:f>
              <c:numCache>
                <c:formatCode>General</c:formatCode>
                <c:ptCount val="23"/>
                <c:pt idx="11" formatCode="0">
                  <c:v>7697</c:v>
                </c:pt>
                <c:pt idx="12" formatCode="0">
                  <c:v>7827.7441050557381</c:v>
                </c:pt>
                <c:pt idx="13" formatCode="0">
                  <c:v>7960.7090781128827</c:v>
                </c:pt>
                <c:pt idx="14" formatCode="0">
                  <c:v>8095.9326436614028</c:v>
                </c:pt>
                <c:pt idx="15" formatCode="0">
                  <c:v>8233.4531669934859</c:v>
                </c:pt>
                <c:pt idx="16" formatCode="0">
                  <c:v>8373.3096650884454</c:v>
                </c:pt>
                <c:pt idx="17" formatCode="0">
                  <c:v>8515.5418176825151</c:v>
                </c:pt>
                <c:pt idx="18" formatCode="0">
                  <c:v>8660.1899785266905</c:v>
                </c:pt>
                <c:pt idx="19" formatCode="0">
                  <c:v>8807.2951868357904</c:v>
                </c:pt>
                <c:pt idx="20" formatCode="0">
                  <c:v>8956.8991789320044</c:v>
                </c:pt>
                <c:pt idx="21" formatCode="0">
                  <c:v>9109.0444000862135</c:v>
                </c:pt>
                <c:pt idx="22" formatCode="0">
                  <c:v>9263.7740165604573</c:v>
                </c:pt>
              </c:numCache>
            </c:numRef>
          </c:val>
          <c:smooth val="0"/>
          <c:extLst>
            <c:ext xmlns:c16="http://schemas.microsoft.com/office/drawing/2014/chart" uri="{C3380CC4-5D6E-409C-BE32-E72D297353CC}">
              <c16:uniqueId val="{00000002-1E8B-4353-AAB0-70D00A416794}"/>
            </c:ext>
          </c:extLst>
        </c:ser>
        <c:ser>
          <c:idx val="5"/>
          <c:order val="3"/>
          <c:tx>
            <c:strRef>
              <c:f>'AKR-samantekt-spá'!$BF$3</c:f>
              <c:strCache>
                <c:ptCount val="1"/>
                <c:pt idx="0">
                  <c:v>Viðmiðun ASAKRA</c:v>
                </c:pt>
              </c:strCache>
            </c:strRef>
          </c:tx>
          <c:marker>
            <c:symbol val="none"/>
          </c:marker>
          <c:cat>
            <c:numRef>
              <c:f>'AKR-samantekt-spá'!$BA$15:$BA$37</c:f>
              <c:numCache>
                <c:formatCode>General</c:formatCode>
                <c:ptCount val="2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numCache>
            </c:numRef>
          </c:cat>
          <c:val>
            <c:numRef>
              <c:f>'AKR-samantekt-spá'!$BF$15:$BF$37</c:f>
              <c:numCache>
                <c:formatCode>General</c:formatCode>
                <c:ptCount val="23"/>
                <c:pt idx="11" formatCode="0">
                  <c:v>7697</c:v>
                </c:pt>
                <c:pt idx="12" formatCode="0">
                  <c:v>7882.3437599999997</c:v>
                </c:pt>
                <c:pt idx="13" formatCode="0">
                  <c:v>8072.1505977407996</c:v>
                </c:pt>
                <c:pt idx="14" formatCode="0">
                  <c:v>8266.5279841343981</c:v>
                </c:pt>
                <c:pt idx="15" formatCode="0">
                  <c:v>8465.5859779923539</c:v>
                </c:pt>
                <c:pt idx="16" formatCode="0">
                  <c:v>8669.4372883424094</c:v>
                </c:pt>
                <c:pt idx="17" formatCode="0">
                  <c:v>8878.1973382456945</c:v>
                </c:pt>
                <c:pt idx="18" formatCode="0">
                  <c:v>9091.9843301506517</c:v>
                </c:pt>
                <c:pt idx="19" formatCode="0">
                  <c:v>9310.9193128206789</c:v>
                </c:pt>
                <c:pt idx="20" formatCode="0">
                  <c:v>9535.1262498734013</c:v>
                </c:pt>
                <c:pt idx="21" formatCode="0">
                  <c:v>9764.7320899703536</c:v>
                </c:pt>
                <c:pt idx="22" formatCode="0">
                  <c:v>9999.8668386968402</c:v>
                </c:pt>
              </c:numCache>
            </c:numRef>
          </c:val>
          <c:smooth val="0"/>
          <c:extLst>
            <c:ext xmlns:c16="http://schemas.microsoft.com/office/drawing/2014/chart" uri="{C3380CC4-5D6E-409C-BE32-E72D297353CC}">
              <c16:uniqueId val="{00000003-1E8B-4353-AAB0-70D00A416794}"/>
            </c:ext>
          </c:extLst>
        </c:ser>
        <c:dLbls>
          <c:showLegendKey val="0"/>
          <c:showVal val="0"/>
          <c:showCatName val="0"/>
          <c:showSerName val="0"/>
          <c:showPercent val="0"/>
          <c:showBubbleSize val="0"/>
        </c:dLbls>
        <c:smooth val="0"/>
        <c:axId val="162241920"/>
        <c:axId val="162247808"/>
      </c:lineChart>
      <c:catAx>
        <c:axId val="162241920"/>
        <c:scaling>
          <c:orientation val="minMax"/>
        </c:scaling>
        <c:delete val="0"/>
        <c:axPos val="b"/>
        <c:numFmt formatCode="General" sourceLinked="1"/>
        <c:majorTickMark val="none"/>
        <c:minorTickMark val="none"/>
        <c:tickLblPos val="nextTo"/>
        <c:txPr>
          <a:bodyPr rot="-5400000" vert="horz"/>
          <a:lstStyle/>
          <a:p>
            <a:pPr>
              <a:defRPr/>
            </a:pPr>
            <a:endParaRPr lang="is-IS"/>
          </a:p>
        </c:txPr>
        <c:crossAx val="162247808"/>
        <c:crosses val="autoZero"/>
        <c:auto val="1"/>
        <c:lblAlgn val="ctr"/>
        <c:lblOffset val="100"/>
        <c:noMultiLvlLbl val="0"/>
      </c:catAx>
      <c:valAx>
        <c:axId val="162247808"/>
        <c:scaling>
          <c:orientation val="minMax"/>
          <c:max val="10000"/>
          <c:min val="0"/>
        </c:scaling>
        <c:delete val="0"/>
        <c:axPos val="l"/>
        <c:majorGridlines/>
        <c:numFmt formatCode="General" sourceLinked="1"/>
        <c:majorTickMark val="none"/>
        <c:minorTickMark val="none"/>
        <c:tickLblPos val="nextTo"/>
        <c:spPr>
          <a:ln w="9525">
            <a:noFill/>
          </a:ln>
        </c:spPr>
        <c:crossAx val="162241920"/>
        <c:crosses val="autoZero"/>
        <c:crossBetween val="between"/>
        <c:majorUnit val="1000"/>
      </c:valAx>
    </c:plotArea>
    <c:legend>
      <c:legendPos val="b"/>
      <c:layout>
        <c:manualLayout>
          <c:xMode val="edge"/>
          <c:yMode val="edge"/>
          <c:x val="7.4031739410057182E-2"/>
          <c:y val="0.58922044538247154"/>
          <c:w val="0.31815808147948449"/>
          <c:h val="0.29896068403820658"/>
        </c:manualLayout>
      </c:layout>
      <c:overlay val="0"/>
      <c:spPr>
        <a:noFill/>
        <a:ln w="6350">
          <a:noFill/>
        </a:ln>
      </c:spPr>
      <c:txPr>
        <a:bodyPr/>
        <a:lstStyle/>
        <a:p>
          <a:pPr>
            <a:defRPr sz="1100"/>
          </a:pPr>
          <a:endParaRPr lang="is-I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is-IS" sz="1400" b="1" i="0" u="none" strike="noStrike" baseline="0">
                <a:effectLst/>
              </a:rPr>
              <a:t>Hlutfall aldurshópa </a:t>
            </a:r>
            <a:r>
              <a:rPr lang="en-US" sz="1400"/>
              <a:t>2022</a:t>
            </a:r>
          </a:p>
        </c:rich>
      </c:tx>
      <c:layout>
        <c:manualLayout>
          <c:xMode val="edge"/>
          <c:yMode val="edge"/>
          <c:x val="0.153159008109061"/>
          <c:y val="4.6724763901965817E-3"/>
        </c:manualLayout>
      </c:layout>
      <c:overlay val="0"/>
    </c:title>
    <c:autoTitleDeleted val="0"/>
    <c:plotArea>
      <c:layout>
        <c:manualLayout>
          <c:layoutTarget val="inner"/>
          <c:xMode val="edge"/>
          <c:yMode val="edge"/>
          <c:x val="0.12863830454029065"/>
          <c:y val="0.15319369726556281"/>
          <c:w val="0.77257452893015233"/>
          <c:h val="0.82654697461705962"/>
        </c:manualLayout>
      </c:layout>
      <c:pieChart>
        <c:varyColors val="1"/>
        <c:ser>
          <c:idx val="0"/>
          <c:order val="0"/>
          <c:tx>
            <c:strRef>
              <c:f>'AKR-samantekt-spá'!$F$94</c:f>
              <c:strCache>
                <c:ptCount val="1"/>
                <c:pt idx="0">
                  <c:v>Akranes 2021</c:v>
                </c:pt>
              </c:strCache>
            </c:strRef>
          </c:tx>
          <c:dPt>
            <c:idx val="0"/>
            <c:bubble3D val="0"/>
            <c:spPr>
              <a:solidFill>
                <a:schemeClr val="tx2">
                  <a:lumMod val="20000"/>
                  <a:lumOff val="80000"/>
                </a:schemeClr>
              </a:solidFill>
            </c:spPr>
            <c:extLst>
              <c:ext xmlns:c16="http://schemas.microsoft.com/office/drawing/2014/chart" uri="{C3380CC4-5D6E-409C-BE32-E72D297353CC}">
                <c16:uniqueId val="{00000001-EE7F-4A02-9E43-A7704493F0B5}"/>
              </c:ext>
            </c:extLst>
          </c:dPt>
          <c:dPt>
            <c:idx val="1"/>
            <c:bubble3D val="0"/>
            <c:spPr>
              <a:solidFill>
                <a:schemeClr val="accent1">
                  <a:lumMod val="40000"/>
                  <a:lumOff val="60000"/>
                </a:schemeClr>
              </a:solidFill>
            </c:spPr>
            <c:extLst>
              <c:ext xmlns:c16="http://schemas.microsoft.com/office/drawing/2014/chart" uri="{C3380CC4-5D6E-409C-BE32-E72D297353CC}">
                <c16:uniqueId val="{00000003-EE7F-4A02-9E43-A7704493F0B5}"/>
              </c:ext>
            </c:extLst>
          </c:dPt>
          <c:dPt>
            <c:idx val="2"/>
            <c:bubble3D val="0"/>
            <c:spPr>
              <a:solidFill>
                <a:schemeClr val="accent1">
                  <a:lumMod val="60000"/>
                  <a:lumOff val="40000"/>
                </a:schemeClr>
              </a:solidFill>
            </c:spPr>
            <c:extLst>
              <c:ext xmlns:c16="http://schemas.microsoft.com/office/drawing/2014/chart" uri="{C3380CC4-5D6E-409C-BE32-E72D297353CC}">
                <c16:uniqueId val="{00000005-EE7F-4A02-9E43-A7704493F0B5}"/>
              </c:ext>
            </c:extLst>
          </c:dPt>
          <c:dPt>
            <c:idx val="3"/>
            <c:bubble3D val="0"/>
            <c:spPr>
              <a:solidFill>
                <a:schemeClr val="accent1">
                  <a:lumMod val="75000"/>
                </a:schemeClr>
              </a:solidFill>
            </c:spPr>
            <c:extLst>
              <c:ext xmlns:c16="http://schemas.microsoft.com/office/drawing/2014/chart" uri="{C3380CC4-5D6E-409C-BE32-E72D297353CC}">
                <c16:uniqueId val="{00000007-EE7F-4A02-9E43-A7704493F0B5}"/>
              </c:ext>
            </c:extLst>
          </c:dPt>
          <c:dPt>
            <c:idx val="4"/>
            <c:bubble3D val="0"/>
            <c:spPr>
              <a:solidFill>
                <a:schemeClr val="accent1">
                  <a:lumMod val="50000"/>
                </a:schemeClr>
              </a:solidFill>
            </c:spPr>
            <c:extLst>
              <c:ext xmlns:c16="http://schemas.microsoft.com/office/drawing/2014/chart" uri="{C3380CC4-5D6E-409C-BE32-E72D297353CC}">
                <c16:uniqueId val="{00000009-EE7F-4A02-9E43-A7704493F0B5}"/>
              </c:ext>
            </c:extLst>
          </c:dPt>
          <c:dLbls>
            <c:dLbl>
              <c:idx val="0"/>
              <c:layout>
                <c:manualLayout>
                  <c:x val="-1.4042778234810201E-2"/>
                  <c:y val="0.1656052062826328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E7F-4A02-9E43-A7704493F0B5}"/>
                </c:ext>
              </c:extLst>
            </c:dLbl>
            <c:dLbl>
              <c:idx val="2"/>
              <c:layout>
                <c:manualLayout>
                  <c:x val="-0.10377756884867004"/>
                  <c:y val="-0.100758937487517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E7F-4A02-9E43-A7704493F0B5}"/>
                </c:ext>
              </c:extLst>
            </c:dLbl>
            <c:dLbl>
              <c:idx val="3"/>
              <c:layout>
                <c:manualLayout>
                  <c:x val="0.20649312492654837"/>
                  <c:y val="-0.13315465491169506"/>
                </c:manualLayout>
              </c:layout>
              <c:spPr/>
              <c:txPr>
                <a:bodyPr/>
                <a:lstStyle/>
                <a:p>
                  <a:pPr>
                    <a:defRPr>
                      <a:solidFill>
                        <a:schemeClr val="bg1"/>
                      </a:solidFill>
                    </a:defRPr>
                  </a:pPr>
                  <a:endParaRPr lang="is-I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E7F-4A02-9E43-A7704493F0B5}"/>
                </c:ext>
              </c:extLst>
            </c:dLbl>
            <c:dLbl>
              <c:idx val="4"/>
              <c:layout>
                <c:manualLayout>
                  <c:x val="0.12565714733419522"/>
                  <c:y val="0.20342725541384918"/>
                </c:manualLayout>
              </c:layout>
              <c:spPr/>
              <c:txPr>
                <a:bodyPr/>
                <a:lstStyle/>
                <a:p>
                  <a:pPr>
                    <a:defRPr>
                      <a:solidFill>
                        <a:schemeClr val="bg1"/>
                      </a:solidFill>
                    </a:defRPr>
                  </a:pPr>
                  <a:endParaRPr lang="is-I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E7F-4A02-9E43-A7704493F0B5}"/>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'AKR-samantekt-spá'!$A$95:$A$99</c:f>
              <c:strCache>
                <c:ptCount val="5"/>
                <c:pt idx="0">
                  <c:v>0-4 ára</c:v>
                </c:pt>
                <c:pt idx="1">
                  <c:v>5-19 ára</c:v>
                </c:pt>
                <c:pt idx="2">
                  <c:v>20-24 ára </c:v>
                </c:pt>
                <c:pt idx="3">
                  <c:v>25-69 ára</c:v>
                </c:pt>
                <c:pt idx="4">
                  <c:v>70 og eldri</c:v>
                </c:pt>
              </c:strCache>
            </c:strRef>
          </c:cat>
          <c:val>
            <c:numRef>
              <c:f>'AKR-samantekt-spá'!$F$95:$F$99</c:f>
              <c:numCache>
                <c:formatCode>0.00%</c:formatCode>
                <c:ptCount val="5"/>
                <c:pt idx="0">
                  <c:v>6.3531245939976611E-2</c:v>
                </c:pt>
                <c:pt idx="1">
                  <c:v>0.21462907626347927</c:v>
                </c:pt>
                <c:pt idx="2">
                  <c:v>6.4700532675068215E-2</c:v>
                </c:pt>
                <c:pt idx="3">
                  <c:v>0.55008444848642324</c:v>
                </c:pt>
                <c:pt idx="4">
                  <c:v>0.10705469663505261</c:v>
                </c:pt>
              </c:numCache>
            </c:numRef>
          </c:val>
          <c:extLst>
            <c:ext xmlns:c16="http://schemas.microsoft.com/office/drawing/2014/chart" uri="{C3380CC4-5D6E-409C-BE32-E72D297353CC}">
              <c16:uniqueId val="{0000000A-EE7F-4A02-9E43-A7704493F0B5}"/>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is-IS" sz="1400" b="1" i="0" u="none" strike="noStrike" baseline="0" dirty="0">
                <a:effectLst/>
              </a:rPr>
              <a:t>Líklegt hlutfall aldurshópa </a:t>
            </a:r>
            <a:r>
              <a:rPr lang="en-US" sz="1400" dirty="0"/>
              <a:t>2032</a:t>
            </a:r>
          </a:p>
        </c:rich>
      </c:tx>
      <c:layout>
        <c:manualLayout>
          <c:xMode val="edge"/>
          <c:yMode val="edge"/>
          <c:x val="0.16310925686527991"/>
          <c:y val="1.0334192844303688E-2"/>
        </c:manualLayout>
      </c:layout>
      <c:overlay val="0"/>
    </c:title>
    <c:autoTitleDeleted val="0"/>
    <c:plotArea>
      <c:layout>
        <c:manualLayout>
          <c:layoutTarget val="inner"/>
          <c:xMode val="edge"/>
          <c:yMode val="edge"/>
          <c:x val="0.12863830454029065"/>
          <c:y val="0.15319369726556281"/>
          <c:w val="0.77257452893015233"/>
          <c:h val="0.82654697461705962"/>
        </c:manualLayout>
      </c:layout>
      <c:pieChart>
        <c:varyColors val="1"/>
        <c:ser>
          <c:idx val="0"/>
          <c:order val="0"/>
          <c:tx>
            <c:strRef>
              <c:f>'AKR-samantekt-spá'!$H$94</c:f>
              <c:strCache>
                <c:ptCount val="1"/>
                <c:pt idx="0">
                  <c:v>Akranes 2032</c:v>
                </c:pt>
              </c:strCache>
            </c:strRef>
          </c:tx>
          <c:dPt>
            <c:idx val="0"/>
            <c:bubble3D val="0"/>
            <c:spPr>
              <a:solidFill>
                <a:schemeClr val="tx2">
                  <a:lumMod val="20000"/>
                  <a:lumOff val="80000"/>
                </a:schemeClr>
              </a:solidFill>
            </c:spPr>
            <c:extLst>
              <c:ext xmlns:c16="http://schemas.microsoft.com/office/drawing/2014/chart" uri="{C3380CC4-5D6E-409C-BE32-E72D297353CC}">
                <c16:uniqueId val="{00000001-EF62-4F10-8493-EC86A7122339}"/>
              </c:ext>
            </c:extLst>
          </c:dPt>
          <c:dPt>
            <c:idx val="1"/>
            <c:bubble3D val="0"/>
            <c:spPr>
              <a:solidFill>
                <a:schemeClr val="accent1">
                  <a:lumMod val="40000"/>
                  <a:lumOff val="60000"/>
                </a:schemeClr>
              </a:solidFill>
            </c:spPr>
            <c:extLst>
              <c:ext xmlns:c16="http://schemas.microsoft.com/office/drawing/2014/chart" uri="{C3380CC4-5D6E-409C-BE32-E72D297353CC}">
                <c16:uniqueId val="{00000003-EF62-4F10-8493-EC86A7122339}"/>
              </c:ext>
            </c:extLst>
          </c:dPt>
          <c:dPt>
            <c:idx val="2"/>
            <c:bubble3D val="0"/>
            <c:spPr>
              <a:solidFill>
                <a:schemeClr val="accent1">
                  <a:lumMod val="60000"/>
                  <a:lumOff val="40000"/>
                </a:schemeClr>
              </a:solidFill>
            </c:spPr>
            <c:extLst>
              <c:ext xmlns:c16="http://schemas.microsoft.com/office/drawing/2014/chart" uri="{C3380CC4-5D6E-409C-BE32-E72D297353CC}">
                <c16:uniqueId val="{00000005-EF62-4F10-8493-EC86A7122339}"/>
              </c:ext>
            </c:extLst>
          </c:dPt>
          <c:dPt>
            <c:idx val="3"/>
            <c:bubble3D val="0"/>
            <c:spPr>
              <a:solidFill>
                <a:schemeClr val="accent1">
                  <a:lumMod val="75000"/>
                </a:schemeClr>
              </a:solidFill>
            </c:spPr>
            <c:extLst>
              <c:ext xmlns:c16="http://schemas.microsoft.com/office/drawing/2014/chart" uri="{C3380CC4-5D6E-409C-BE32-E72D297353CC}">
                <c16:uniqueId val="{00000007-EF62-4F10-8493-EC86A7122339}"/>
              </c:ext>
            </c:extLst>
          </c:dPt>
          <c:dPt>
            <c:idx val="4"/>
            <c:bubble3D val="0"/>
            <c:spPr>
              <a:solidFill>
                <a:schemeClr val="accent1">
                  <a:lumMod val="50000"/>
                </a:schemeClr>
              </a:solidFill>
            </c:spPr>
            <c:extLst>
              <c:ext xmlns:c16="http://schemas.microsoft.com/office/drawing/2014/chart" uri="{C3380CC4-5D6E-409C-BE32-E72D297353CC}">
                <c16:uniqueId val="{00000009-EF62-4F10-8493-EC86A7122339}"/>
              </c:ext>
            </c:extLst>
          </c:dPt>
          <c:dLbls>
            <c:dLbl>
              <c:idx val="0"/>
              <c:layout>
                <c:manualLayout>
                  <c:x val="-2.596035570180593E-2"/>
                  <c:y val="0.1486200569203115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F62-4F10-8493-EC86A7122339}"/>
                </c:ext>
              </c:extLst>
            </c:dLbl>
            <c:dLbl>
              <c:idx val="1"/>
              <c:layout>
                <c:manualLayout>
                  <c:x val="-0.14093273788537627"/>
                  <c:y val="0.1310353005791891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F62-4F10-8493-EC86A7122339}"/>
                </c:ext>
              </c:extLst>
            </c:dLbl>
            <c:dLbl>
              <c:idx val="2"/>
              <c:layout>
                <c:manualLayout>
                  <c:x val="-9.3827320092451136E-2"/>
                  <c:y val="-6.67890845673200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F62-4F10-8493-EC86A7122339}"/>
                </c:ext>
              </c:extLst>
            </c:dLbl>
            <c:dLbl>
              <c:idx val="3"/>
              <c:layout>
                <c:manualLayout>
                  <c:x val="9.7040388608140404E-2"/>
                  <c:y val="-0.13315465491169506"/>
                </c:manualLayout>
              </c:layout>
              <c:spPr/>
              <c:txPr>
                <a:bodyPr/>
                <a:lstStyle/>
                <a:p>
                  <a:pPr>
                    <a:defRPr>
                      <a:solidFill>
                        <a:schemeClr val="bg1"/>
                      </a:solidFill>
                    </a:defRPr>
                  </a:pPr>
                  <a:endParaRPr lang="is-I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F62-4F10-8493-EC86A7122339}"/>
                </c:ext>
              </c:extLst>
            </c:dLbl>
            <c:dLbl>
              <c:idx val="4"/>
              <c:layout>
                <c:manualLayout>
                  <c:x val="0.18038351549339915"/>
                  <c:y val="0.24305927059259894"/>
                </c:manualLayout>
              </c:layout>
              <c:spPr/>
              <c:txPr>
                <a:bodyPr/>
                <a:lstStyle/>
                <a:p>
                  <a:pPr>
                    <a:defRPr>
                      <a:solidFill>
                        <a:schemeClr val="bg1"/>
                      </a:solidFill>
                    </a:defRPr>
                  </a:pPr>
                  <a:endParaRPr lang="is-I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F62-4F10-8493-EC86A7122339}"/>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'AKR-samantekt-spá'!$A$95:$A$99</c:f>
              <c:strCache>
                <c:ptCount val="5"/>
                <c:pt idx="0">
                  <c:v>0-4 ára</c:v>
                </c:pt>
                <c:pt idx="1">
                  <c:v>5-19 ára</c:v>
                </c:pt>
                <c:pt idx="2">
                  <c:v>20-24 ára </c:v>
                </c:pt>
                <c:pt idx="3">
                  <c:v>25-69 ára</c:v>
                </c:pt>
                <c:pt idx="4">
                  <c:v>70 og eldri</c:v>
                </c:pt>
              </c:strCache>
            </c:strRef>
          </c:cat>
          <c:val>
            <c:numRef>
              <c:f>'AKR-samantekt-spá'!$H$95:$H$99</c:f>
              <c:numCache>
                <c:formatCode>0.00%</c:formatCode>
                <c:ptCount val="5"/>
                <c:pt idx="0">
                  <c:v>6.0880936440540982E-2</c:v>
                </c:pt>
                <c:pt idx="1">
                  <c:v>0.20834253381948301</c:v>
                </c:pt>
                <c:pt idx="2">
                  <c:v>5.8842816834284675E-2</c:v>
                </c:pt>
                <c:pt idx="3">
                  <c:v>0.52297961284896832</c:v>
                </c:pt>
                <c:pt idx="4">
                  <c:v>0.14895410005672291</c:v>
                </c:pt>
              </c:numCache>
            </c:numRef>
          </c:val>
          <c:extLst>
            <c:ext xmlns:c16="http://schemas.microsoft.com/office/drawing/2014/chart" uri="{C3380CC4-5D6E-409C-BE32-E72D297353CC}">
              <c16:uniqueId val="{0000000A-EF62-4F10-8493-EC86A7122339}"/>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0.54077</cdr:x>
      <cdr:y>0.19755</cdr:y>
    </cdr:from>
    <cdr:to>
      <cdr:x>0.59712</cdr:x>
      <cdr:y>0.86686</cdr:y>
    </cdr:to>
    <cdr:sp macro="" textlink="">
      <cdr:nvSpPr>
        <cdr:cNvPr id="9217" name="Text Box 1"/>
        <cdr:cNvSpPr txBox="1">
          <a:spLocks xmlns:a="http://schemas.openxmlformats.org/drawingml/2006/main" noChangeArrowheads="1"/>
        </cdr:cNvSpPr>
      </cdr:nvSpPr>
      <cdr:spPr bwMode="auto">
        <a:xfrm xmlns:a="http://schemas.openxmlformats.org/drawingml/2006/main">
          <a:off x="2863850" y="648563"/>
          <a:ext cx="298453" cy="219729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l" rtl="0">
            <a:defRPr sz="1000"/>
          </a:pPr>
          <a:r>
            <a:rPr lang="is-IS" sz="1600" b="0" i="0" u="none" strike="noStrike" baseline="0" dirty="0">
              <a:solidFill>
                <a:srgbClr val="000000"/>
              </a:solidFill>
              <a:latin typeface="Arial" pitchFamily="34" charset="0"/>
              <a:cs typeface="Arial" pitchFamily="34" charset="0"/>
            </a:rPr>
            <a:t>Sementsverksmiðjan 1958</a:t>
          </a:r>
          <a:endParaRPr lang="is-IS" sz="1600" b="0" dirty="0">
            <a:latin typeface="Arial" pitchFamily="34" charset="0"/>
            <a:cs typeface="Arial" pitchFamily="34" charset="0"/>
          </a:endParaRPr>
        </a:p>
      </cdr:txBody>
    </cdr:sp>
  </cdr:relSizeAnchor>
  <cdr:relSizeAnchor xmlns:cdr="http://schemas.openxmlformats.org/drawingml/2006/chartDrawing">
    <cdr:from>
      <cdr:x>0.7975</cdr:x>
      <cdr:y>0.1809</cdr:y>
    </cdr:from>
    <cdr:to>
      <cdr:x>0.83178</cdr:x>
      <cdr:y>0.87025</cdr:y>
    </cdr:to>
    <cdr:sp macro="" textlink="">
      <cdr:nvSpPr>
        <cdr:cNvPr id="9218" name="Text Box 2"/>
        <cdr:cNvSpPr txBox="1">
          <a:spLocks xmlns:a="http://schemas.openxmlformats.org/drawingml/2006/main" noChangeArrowheads="1"/>
        </cdr:cNvSpPr>
      </cdr:nvSpPr>
      <cdr:spPr bwMode="auto">
        <a:xfrm xmlns:a="http://schemas.openxmlformats.org/drawingml/2006/main">
          <a:off x="6563072" y="779139"/>
          <a:ext cx="282110" cy="296898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l" rtl="0">
            <a:defRPr sz="1000"/>
          </a:pPr>
          <a:r>
            <a:rPr lang="is-IS" sz="1600" b="0" i="0" u="none" strike="noStrike" baseline="0" dirty="0">
              <a:solidFill>
                <a:srgbClr val="000000"/>
              </a:solidFill>
              <a:latin typeface="Arial" pitchFamily="34" charset="0"/>
              <a:cs typeface="Arial" pitchFamily="34" charset="0"/>
            </a:rPr>
            <a:t>Norðurál, Hvalfjarðargöng 1998</a:t>
          </a:r>
          <a:endParaRPr lang="is-IS" sz="1600" b="0" dirty="0">
            <a:latin typeface="Arial" pitchFamily="34" charset="0"/>
            <a:cs typeface="Arial" pitchFamily="34" charset="0"/>
          </a:endParaRPr>
        </a:p>
      </cdr:txBody>
    </cdr:sp>
  </cdr:relSizeAnchor>
  <cdr:relSizeAnchor xmlns:cdr="http://schemas.openxmlformats.org/drawingml/2006/chartDrawing">
    <cdr:from>
      <cdr:x>0.6225</cdr:x>
      <cdr:y>0.1809</cdr:y>
    </cdr:from>
    <cdr:to>
      <cdr:x>0.74116</cdr:x>
      <cdr:y>0.86686</cdr:y>
    </cdr:to>
    <cdr:sp macro="" textlink="">
      <cdr:nvSpPr>
        <cdr:cNvPr id="9219" name="Text Box 3"/>
        <cdr:cNvSpPr txBox="1">
          <a:spLocks xmlns:a="http://schemas.openxmlformats.org/drawingml/2006/main" noChangeArrowheads="1"/>
        </cdr:cNvSpPr>
      </cdr:nvSpPr>
      <cdr:spPr bwMode="auto">
        <a:xfrm xmlns:a="http://schemas.openxmlformats.org/drawingml/2006/main">
          <a:off x="5122913" y="779139"/>
          <a:ext cx="976538" cy="29543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l" rtl="0">
            <a:defRPr sz="1000"/>
          </a:pPr>
          <a:r>
            <a:rPr lang="is-IS" sz="1600" b="0" i="0" u="none" strike="noStrike" baseline="0" dirty="0">
              <a:solidFill>
                <a:srgbClr val="000000"/>
              </a:solidFill>
              <a:latin typeface="Arial" pitchFamily="34" charset="0"/>
              <a:cs typeface="Arial" pitchFamily="34" charset="0"/>
            </a:rPr>
            <a:t>Framhaldsskóli 1978</a:t>
          </a:r>
          <a:br>
            <a:rPr lang="is-IS" sz="1600" b="0" i="0" u="none" strike="noStrike" baseline="0" dirty="0">
              <a:solidFill>
                <a:srgbClr val="000000"/>
              </a:solidFill>
              <a:latin typeface="Arial" pitchFamily="34" charset="0"/>
              <a:cs typeface="Arial" pitchFamily="34" charset="0"/>
            </a:rPr>
          </a:br>
          <a:r>
            <a:rPr lang="is-IS" sz="1600" b="0" i="0" u="none" strike="noStrike" baseline="0" dirty="0">
              <a:solidFill>
                <a:srgbClr val="000000"/>
              </a:solidFill>
              <a:latin typeface="Arial" pitchFamily="34" charset="0"/>
              <a:cs typeface="Arial" pitchFamily="34" charset="0"/>
            </a:rPr>
            <a:t>Járnblendiverksmiðjan 1979</a:t>
          </a:r>
          <a:br>
            <a:rPr lang="is-IS" sz="1600" b="0" i="0" u="none" strike="noStrike" baseline="0" dirty="0">
              <a:solidFill>
                <a:srgbClr val="000000"/>
              </a:solidFill>
              <a:latin typeface="Arial" pitchFamily="34" charset="0"/>
              <a:cs typeface="Arial" pitchFamily="34" charset="0"/>
            </a:rPr>
          </a:br>
          <a:r>
            <a:rPr lang="is-IS" sz="1600" b="0" i="0" u="none" strike="noStrike" baseline="0" dirty="0">
              <a:solidFill>
                <a:srgbClr val="000000"/>
              </a:solidFill>
              <a:latin typeface="Arial" pitchFamily="34" charset="0"/>
              <a:cs typeface="Arial" pitchFamily="34" charset="0"/>
            </a:rPr>
            <a:t>Borgarfjararðbrú 1980</a:t>
          </a:r>
          <a:endParaRPr lang="is-IS" sz="1600" b="0" dirty="0">
            <a:latin typeface="Arial" pitchFamily="34" charset="0"/>
            <a:cs typeface="Arial" pitchFamily="34" charset="0"/>
          </a:endParaRPr>
        </a:p>
      </cdr:txBody>
    </cdr:sp>
  </cdr:relSizeAnchor>
  <cdr:relSizeAnchor xmlns:cdr="http://schemas.openxmlformats.org/drawingml/2006/chartDrawing">
    <cdr:from>
      <cdr:x>0.08993</cdr:x>
      <cdr:y>0.21434</cdr:y>
    </cdr:from>
    <cdr:to>
      <cdr:x>0.14125</cdr:x>
      <cdr:y>0.89178</cdr:y>
    </cdr:to>
    <cdr:sp macro="" textlink="">
      <cdr:nvSpPr>
        <cdr:cNvPr id="9220" name="Text Box 4"/>
        <cdr:cNvSpPr txBox="1">
          <a:spLocks xmlns:a="http://schemas.openxmlformats.org/drawingml/2006/main" noChangeArrowheads="1"/>
        </cdr:cNvSpPr>
      </cdr:nvSpPr>
      <cdr:spPr bwMode="auto">
        <a:xfrm xmlns:a="http://schemas.openxmlformats.org/drawingml/2006/main">
          <a:off x="740088" y="923156"/>
          <a:ext cx="422384" cy="291768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ctr" rtl="0">
            <a:defRPr sz="1000"/>
          </a:pPr>
          <a:r>
            <a:rPr lang="is-IS" sz="1400" b="0" i="0" u="none" strike="noStrike" baseline="0" dirty="0">
              <a:solidFill>
                <a:srgbClr val="000000"/>
              </a:solidFill>
              <a:latin typeface="Arial" pitchFamily="34" charset="0"/>
              <a:cs typeface="Arial" pitchFamily="34" charset="0"/>
            </a:rPr>
            <a:t>Löggiltur </a:t>
          </a:r>
          <a:r>
            <a:rPr lang="is-IS" sz="1600" b="0" i="0" u="none" strike="noStrike" baseline="0" dirty="0">
              <a:solidFill>
                <a:srgbClr val="000000"/>
              </a:solidFill>
              <a:latin typeface="Arial" pitchFamily="34" charset="0"/>
              <a:cs typeface="Arial" pitchFamily="34" charset="0"/>
            </a:rPr>
            <a:t>verslunarstaður</a:t>
          </a:r>
          <a:r>
            <a:rPr lang="is-IS" sz="1400" b="0" i="0" u="none" strike="noStrike" baseline="0" dirty="0">
              <a:solidFill>
                <a:srgbClr val="000000"/>
              </a:solidFill>
              <a:latin typeface="Arial" pitchFamily="34" charset="0"/>
              <a:cs typeface="Arial" pitchFamily="34" charset="0"/>
            </a:rPr>
            <a:t> 1864</a:t>
          </a:r>
          <a:endParaRPr lang="is-IS" sz="1400" b="0" dirty="0">
            <a:latin typeface="Arial" pitchFamily="34" charset="0"/>
            <a:cs typeface="Arial" pitchFamily="34" charset="0"/>
          </a:endParaRPr>
        </a:p>
      </cdr:txBody>
    </cdr:sp>
  </cdr:relSizeAnchor>
  <cdr:relSizeAnchor xmlns:cdr="http://schemas.openxmlformats.org/drawingml/2006/chartDrawing">
    <cdr:from>
      <cdr:x>0.44329</cdr:x>
      <cdr:y>0.21273</cdr:y>
    </cdr:from>
    <cdr:to>
      <cdr:x>0.5</cdr:x>
      <cdr:y>0.86686</cdr:y>
    </cdr:to>
    <cdr:sp macro="" textlink="">
      <cdr:nvSpPr>
        <cdr:cNvPr id="9221" name="Text Box 5"/>
        <cdr:cNvSpPr txBox="1">
          <a:spLocks xmlns:a="http://schemas.openxmlformats.org/drawingml/2006/main" noChangeArrowheads="1"/>
        </cdr:cNvSpPr>
      </cdr:nvSpPr>
      <cdr:spPr bwMode="auto">
        <a:xfrm xmlns:a="http://schemas.openxmlformats.org/drawingml/2006/main">
          <a:off x="2347620" y="698377"/>
          <a:ext cx="300330" cy="214748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l" rtl="0">
            <a:defRPr sz="1000"/>
          </a:pPr>
          <a:r>
            <a:rPr lang="is-IS" sz="1600" b="0" i="0" u="none" strike="noStrike" baseline="0" dirty="0">
              <a:solidFill>
                <a:srgbClr val="000000"/>
              </a:solidFill>
              <a:latin typeface="Arial" pitchFamily="34" charset="0"/>
              <a:cs typeface="Arial" pitchFamily="34" charset="0"/>
            </a:rPr>
            <a:t>Kaupstaðarréttindi</a:t>
          </a:r>
          <a:r>
            <a:rPr lang="is-IS" sz="1600" b="0" i="0" u="none" strike="noStrike" baseline="0" dirty="0">
              <a:solidFill>
                <a:srgbClr val="000000"/>
              </a:solidFill>
              <a:latin typeface="Arial" pitchFamily="34" charset="0"/>
              <a:ea typeface="+mn-ea"/>
              <a:cs typeface="Arial" pitchFamily="34" charset="0"/>
            </a:rPr>
            <a:t> </a:t>
          </a:r>
          <a:r>
            <a:rPr lang="is-IS" sz="1600" b="0" i="0" u="none" strike="noStrike" baseline="0" dirty="0">
              <a:solidFill>
                <a:srgbClr val="000000"/>
              </a:solidFill>
              <a:latin typeface="Arial" pitchFamily="34" charset="0"/>
              <a:cs typeface="Arial" pitchFamily="34" charset="0"/>
            </a:rPr>
            <a:t>1942</a:t>
          </a:r>
          <a:endParaRPr lang="is-IS" sz="1600" b="0" dirty="0">
            <a:latin typeface="Arial" pitchFamily="34" charset="0"/>
            <a:cs typeface="Arial" pitchFamily="34" charset="0"/>
          </a:endParaRPr>
        </a:p>
      </cdr:txBody>
    </cdr:sp>
  </cdr:relSizeAnchor>
  <cdr:relSizeAnchor xmlns:cdr="http://schemas.openxmlformats.org/drawingml/2006/chartDrawing">
    <cdr:from>
      <cdr:x>0.72922</cdr:x>
      <cdr:y>0.35335</cdr:y>
    </cdr:from>
    <cdr:to>
      <cdr:x>0.75746</cdr:x>
      <cdr:y>0.86686</cdr:y>
    </cdr:to>
    <cdr:sp macro="" textlink="">
      <cdr:nvSpPr>
        <cdr:cNvPr id="7" name="Text Box 2"/>
        <cdr:cNvSpPr txBox="1">
          <a:spLocks xmlns:a="http://schemas.openxmlformats.org/drawingml/2006/main" noChangeArrowheads="1"/>
        </cdr:cNvSpPr>
      </cdr:nvSpPr>
      <cdr:spPr bwMode="auto">
        <a:xfrm xmlns:a="http://schemas.openxmlformats.org/drawingml/2006/main">
          <a:off x="4910680" y="1137593"/>
          <a:ext cx="190173" cy="16532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l" rtl="0">
            <a:defRPr sz="1000"/>
          </a:pPr>
          <a:r>
            <a:rPr lang="is-IS" sz="1600" b="0" i="0" u="none" strike="noStrike" baseline="0" dirty="0">
              <a:solidFill>
                <a:srgbClr val="000000"/>
              </a:solidFill>
              <a:latin typeface="Arial" pitchFamily="34" charset="0"/>
              <a:cs typeface="Arial" pitchFamily="34" charset="0"/>
            </a:rPr>
            <a:t>Kvótakerfið 1983</a:t>
          </a:r>
          <a:endParaRPr lang="is-IS" sz="1600" b="0" dirty="0">
            <a:latin typeface="Arial" pitchFamily="34" charset="0"/>
            <a:cs typeface="Arial" pitchFamily="34" charset="0"/>
          </a:endParaRPr>
        </a:p>
      </cdr:txBody>
    </cdr:sp>
  </cdr:relSizeAnchor>
  <cdr:relSizeAnchor xmlns:cdr="http://schemas.openxmlformats.org/drawingml/2006/chartDrawing">
    <cdr:from>
      <cdr:x>0.81835</cdr:x>
      <cdr:y>0.21301</cdr:y>
    </cdr:from>
    <cdr:to>
      <cdr:x>0.87133</cdr:x>
      <cdr:y>0.86686</cdr:y>
    </cdr:to>
    <cdr:sp macro="" textlink="">
      <cdr:nvSpPr>
        <cdr:cNvPr id="8" name="Text Box 2"/>
        <cdr:cNvSpPr txBox="1">
          <a:spLocks xmlns:a="http://schemas.openxmlformats.org/drawingml/2006/main" noChangeArrowheads="1"/>
        </cdr:cNvSpPr>
      </cdr:nvSpPr>
      <cdr:spPr bwMode="auto">
        <a:xfrm xmlns:a="http://schemas.openxmlformats.org/drawingml/2006/main">
          <a:off x="4333900" y="699301"/>
          <a:ext cx="280577" cy="214655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l" rtl="0">
            <a:defRPr sz="1000"/>
          </a:pPr>
          <a:r>
            <a:rPr lang="is-IS" sz="1600" b="0" i="0" u="none" strike="noStrike" baseline="0" dirty="0">
              <a:solidFill>
                <a:srgbClr val="000000"/>
              </a:solidFill>
              <a:latin typeface="Arial" pitchFamily="34" charset="0"/>
              <a:cs typeface="Arial" pitchFamily="34" charset="0"/>
            </a:rPr>
            <a:t>Stækkun álversins 2001</a:t>
          </a:r>
          <a:endParaRPr lang="is-IS" sz="1600" b="0" dirty="0">
            <a:latin typeface="Arial" pitchFamily="34" charset="0"/>
            <a:cs typeface="Arial" pitchFamily="34" charset="0"/>
          </a:endParaRPr>
        </a:p>
      </cdr:txBody>
    </cdr:sp>
  </cdr:relSizeAnchor>
  <cdr:relSizeAnchor xmlns:cdr="http://schemas.openxmlformats.org/drawingml/2006/chartDrawing">
    <cdr:from>
      <cdr:x>0.86422</cdr:x>
      <cdr:y>0.21301</cdr:y>
    </cdr:from>
    <cdr:to>
      <cdr:x>0.90249</cdr:x>
      <cdr:y>0.86686</cdr:y>
    </cdr:to>
    <cdr:sp macro="" textlink="">
      <cdr:nvSpPr>
        <cdr:cNvPr id="9" name="Text Box 2"/>
        <cdr:cNvSpPr txBox="1">
          <a:spLocks xmlns:a="http://schemas.openxmlformats.org/drawingml/2006/main" noChangeArrowheads="1"/>
        </cdr:cNvSpPr>
      </cdr:nvSpPr>
      <cdr:spPr bwMode="auto">
        <a:xfrm xmlns:a="http://schemas.openxmlformats.org/drawingml/2006/main">
          <a:off x="7112185" y="917420"/>
          <a:ext cx="314983" cy="281609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l" rtl="0">
            <a:defRPr sz="1000"/>
          </a:pPr>
          <a:r>
            <a:rPr lang="is-IS" sz="1600" b="0" i="0" u="none" strike="noStrike" baseline="0" dirty="0">
              <a:solidFill>
                <a:srgbClr val="000000"/>
              </a:solidFill>
              <a:latin typeface="Arial" pitchFamily="34" charset="0"/>
              <a:cs typeface="Arial" pitchFamily="34" charset="0"/>
            </a:rPr>
            <a:t>Fasteignabóla 2006-7</a:t>
          </a:r>
          <a:endParaRPr lang="is-IS" sz="1600" b="0" dirty="0">
            <a:latin typeface="Arial" pitchFamily="34" charset="0"/>
            <a:cs typeface="Arial" pitchFamily="34" charset="0"/>
          </a:endParaRPr>
        </a:p>
      </cdr:txBody>
    </cdr:sp>
  </cdr:relSizeAnchor>
  <cdr:relSizeAnchor xmlns:cdr="http://schemas.openxmlformats.org/drawingml/2006/chartDrawing">
    <cdr:from>
      <cdr:x>0.20478</cdr:x>
      <cdr:y>0.14747</cdr:y>
    </cdr:from>
    <cdr:to>
      <cdr:x>0.25899</cdr:x>
      <cdr:y>0.80007</cdr:y>
    </cdr:to>
    <cdr:sp macro="" textlink="">
      <cdr:nvSpPr>
        <cdr:cNvPr id="10" name="Text Box 4"/>
        <cdr:cNvSpPr txBox="1">
          <a:spLocks xmlns:a="http://schemas.openxmlformats.org/drawingml/2006/main" noChangeArrowheads="1"/>
        </cdr:cNvSpPr>
      </cdr:nvSpPr>
      <cdr:spPr bwMode="auto">
        <a:xfrm xmlns:a="http://schemas.openxmlformats.org/drawingml/2006/main">
          <a:off x="1685257" y="635123"/>
          <a:ext cx="446127" cy="281072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l" rtl="0">
            <a:defRPr sz="1000"/>
          </a:pPr>
          <a:r>
            <a:rPr lang="is-IS" sz="1600" b="0" i="0" u="none" strike="noStrike" baseline="0" dirty="0">
              <a:solidFill>
                <a:srgbClr val="000000"/>
              </a:solidFill>
              <a:latin typeface="Arial" pitchFamily="34" charset="0"/>
              <a:cs typeface="Arial" pitchFamily="34" charset="0"/>
            </a:rPr>
            <a:t>HB </a:t>
          </a:r>
          <a:r>
            <a:rPr lang="is-IS" sz="1800" b="0" i="0" u="none" strike="noStrike" baseline="0" dirty="0">
              <a:solidFill>
                <a:srgbClr val="000000"/>
              </a:solidFill>
              <a:latin typeface="Arial" pitchFamily="34" charset="0"/>
              <a:cs typeface="Arial" pitchFamily="34" charset="0"/>
            </a:rPr>
            <a:t>hefur</a:t>
          </a:r>
          <a:r>
            <a:rPr lang="is-IS" sz="1600" b="0" i="0" u="none" strike="noStrike" baseline="0" dirty="0">
              <a:solidFill>
                <a:srgbClr val="000000"/>
              </a:solidFill>
              <a:latin typeface="Arial" pitchFamily="34" charset="0"/>
              <a:cs typeface="Arial" pitchFamily="34" charset="0"/>
            </a:rPr>
            <a:t> útgerð 1906</a:t>
          </a:r>
          <a:endParaRPr lang="is-IS" sz="1600" b="0" dirty="0">
            <a:latin typeface="Arial" pitchFamily="34" charset="0"/>
            <a:cs typeface="Arial" pitchFamily="34" charset="0"/>
          </a:endParaRPr>
        </a:p>
      </cdr:txBody>
    </cdr:sp>
  </cdr:relSizeAnchor>
  <cdr:relSizeAnchor xmlns:cdr="http://schemas.openxmlformats.org/drawingml/2006/chartDrawing">
    <cdr:from>
      <cdr:x>0.92928</cdr:x>
      <cdr:y>0.13609</cdr:y>
    </cdr:from>
    <cdr:to>
      <cdr:x>0.96374</cdr:x>
      <cdr:y>0.86686</cdr:y>
    </cdr:to>
    <cdr:sp macro="" textlink="">
      <cdr:nvSpPr>
        <cdr:cNvPr id="11" name="Text Box 2"/>
        <cdr:cNvSpPr txBox="1">
          <a:spLocks xmlns:a="http://schemas.openxmlformats.org/drawingml/2006/main" noChangeArrowheads="1"/>
        </cdr:cNvSpPr>
      </cdr:nvSpPr>
      <cdr:spPr bwMode="auto">
        <a:xfrm xmlns:a="http://schemas.openxmlformats.org/drawingml/2006/main">
          <a:off x="7647603" y="586131"/>
          <a:ext cx="283621" cy="314738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l" rtl="0">
            <a:defRPr sz="1000"/>
          </a:pPr>
          <a:r>
            <a:rPr lang="is-IS" sz="1600" b="0" i="0" u="none" strike="noStrike" baseline="0" dirty="0">
              <a:solidFill>
                <a:srgbClr val="000000"/>
              </a:solidFill>
              <a:latin typeface="Arial" pitchFamily="34" charset="0"/>
              <a:cs typeface="Arial" pitchFamily="34" charset="0"/>
            </a:rPr>
            <a:t>Landvinnsla HB-Granda lögð af 2019</a:t>
          </a:r>
          <a:endParaRPr lang="is-IS" sz="1600" b="0" dirty="0">
            <a:latin typeface="Arial" pitchFamily="34" charset="0"/>
            <a:cs typeface="Arial" pitchFamily="34" charset="0"/>
          </a:endParaRPr>
        </a:p>
      </cdr:txBody>
    </cdr:sp>
  </cdr:relSizeAnchor>
  <cdr:relSizeAnchor xmlns:cdr="http://schemas.openxmlformats.org/drawingml/2006/chartDrawing">
    <cdr:from>
      <cdr:x>0.89675</cdr:x>
      <cdr:y>0.07988</cdr:y>
    </cdr:from>
    <cdr:to>
      <cdr:x>0.93749</cdr:x>
      <cdr:y>0.86686</cdr:y>
    </cdr:to>
    <cdr:sp macro="" textlink="">
      <cdr:nvSpPr>
        <cdr:cNvPr id="12" name="Text Box 2"/>
        <cdr:cNvSpPr txBox="1">
          <a:spLocks xmlns:a="http://schemas.openxmlformats.org/drawingml/2006/main" noChangeArrowheads="1"/>
        </cdr:cNvSpPr>
      </cdr:nvSpPr>
      <cdr:spPr bwMode="auto">
        <a:xfrm xmlns:a="http://schemas.openxmlformats.org/drawingml/2006/main">
          <a:off x="7379894" y="344038"/>
          <a:ext cx="335306" cy="338947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l" rtl="0">
            <a:defRPr sz="1000"/>
          </a:pPr>
          <a:r>
            <a:rPr lang="is-IS" sz="1600" b="0" i="0" u="none" strike="noStrike" baseline="0" dirty="0">
              <a:solidFill>
                <a:srgbClr val="000000"/>
              </a:solidFill>
              <a:latin typeface="Arial" pitchFamily="34" charset="0"/>
              <a:cs typeface="Arial" pitchFamily="34" charset="0"/>
            </a:rPr>
            <a:t>Sementsframleiðslu hætt 2012</a:t>
          </a:r>
          <a:endParaRPr lang="is-IS" sz="1600" b="0" dirty="0">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s-IS"/>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7A8DC159-BC96-46DC-94A7-A535D9A2516C}" type="datetimeFigureOut">
              <a:rPr lang="is-IS" smtClean="0"/>
              <a:t>11.3.2022</a:t>
            </a:fld>
            <a:endParaRPr lang="is-I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is-IS"/>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126D080A-BC30-43BF-A0B1-93B7064FD01C}" type="slidenum">
              <a:rPr lang="is-IS" smtClean="0"/>
              <a:t>‹#›</a:t>
            </a:fld>
            <a:endParaRPr lang="is-IS"/>
          </a:p>
        </p:txBody>
      </p:sp>
    </p:spTree>
    <p:extLst>
      <p:ext uri="{BB962C8B-B14F-4D97-AF65-F5344CB8AC3E}">
        <p14:creationId xmlns:p14="http://schemas.microsoft.com/office/powerpoint/2010/main" val="685106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s-I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D02F431-4256-449C-AF18-8DC683E8286F}" type="datetimeFigureOut">
              <a:rPr lang="is-IS" smtClean="0"/>
              <a:t>11.3.2022</a:t>
            </a:fld>
            <a:endParaRPr lang="is-I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s-I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s-I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3FA22BE0-EE9A-4256-AAA7-538D251A7B27}" type="slidenum">
              <a:rPr lang="is-IS" smtClean="0"/>
              <a:t>‹#›</a:t>
            </a:fld>
            <a:endParaRPr lang="is-IS"/>
          </a:p>
        </p:txBody>
      </p:sp>
    </p:spTree>
    <p:extLst>
      <p:ext uri="{BB962C8B-B14F-4D97-AF65-F5344CB8AC3E}">
        <p14:creationId xmlns:p14="http://schemas.microsoft.com/office/powerpoint/2010/main" val="1816111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1</a:t>
            </a:fld>
            <a:endParaRPr lang="is-IS"/>
          </a:p>
        </p:txBody>
      </p:sp>
    </p:spTree>
    <p:extLst>
      <p:ext uri="{BB962C8B-B14F-4D97-AF65-F5344CB8AC3E}">
        <p14:creationId xmlns:p14="http://schemas.microsoft.com/office/powerpoint/2010/main" val="1079519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1927 – skipulag Guðjóns Samúelssonar og Guðmundar Hannessonar. Byggt á gömlum götum og gisinni byggð. Evrópsk bæjarmynd með lokuðum og hlýlegum götumyndum. Umhverfisgæði í dag.</a:t>
            </a:r>
          </a:p>
          <a:p>
            <a:r>
              <a:rPr lang="is-IS" dirty="0"/>
              <a:t>1980 – nútímaskipulag með aðgreiningu flokkaðri umferð og aðgreindum íbúðarsvæðum. Unnið af Skipulagi ríkisins. </a:t>
            </a:r>
          </a:p>
          <a:p>
            <a:r>
              <a:rPr lang="is-IS" dirty="0"/>
              <a:t>1992 – Raunhæfari tök. Unnið af heimamönnum. </a:t>
            </a:r>
          </a:p>
        </p:txBody>
      </p:sp>
      <p:sp>
        <p:nvSpPr>
          <p:cNvPr id="4" name="Slide Number Placeholder 3"/>
          <p:cNvSpPr>
            <a:spLocks noGrp="1"/>
          </p:cNvSpPr>
          <p:nvPr>
            <p:ph type="sldNum" sz="quarter" idx="5"/>
          </p:nvPr>
        </p:nvSpPr>
        <p:spPr/>
        <p:txBody>
          <a:bodyPr/>
          <a:lstStyle/>
          <a:p>
            <a:fld id="{3FA22BE0-EE9A-4256-AAA7-538D251A7B27}" type="slidenum">
              <a:rPr lang="is-IS" smtClean="0"/>
              <a:t>20</a:t>
            </a:fld>
            <a:endParaRPr lang="is-IS"/>
          </a:p>
        </p:txBody>
      </p:sp>
    </p:spTree>
    <p:extLst>
      <p:ext uri="{BB962C8B-B14F-4D97-AF65-F5344CB8AC3E}">
        <p14:creationId xmlns:p14="http://schemas.microsoft.com/office/powerpoint/2010/main" val="2483513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1927 – skipulag Guðjóns Samúelssonar og Guðmundar Hannessonar. Byggt á gömlum götum og gisinni byggð. Evrópsk bæjarmynd með lokuðum og hlýlegum götumyndum. Umhverfisgæði í dag.</a:t>
            </a:r>
          </a:p>
          <a:p>
            <a:r>
              <a:rPr lang="is-IS" dirty="0"/>
              <a:t>1980 – nútímaskipulag með aðgreiningu flokkaðri umferð og aðgreindum íbúðarsvæðum. Unnið af Skipulagi ríkisins. </a:t>
            </a:r>
          </a:p>
          <a:p>
            <a:r>
              <a:rPr lang="is-IS" dirty="0"/>
              <a:t>1992 – Raunhæfari tök. Unnið af heimamönnum. </a:t>
            </a:r>
          </a:p>
        </p:txBody>
      </p:sp>
      <p:sp>
        <p:nvSpPr>
          <p:cNvPr id="4" name="Slide Number Placeholder 3"/>
          <p:cNvSpPr>
            <a:spLocks noGrp="1"/>
          </p:cNvSpPr>
          <p:nvPr>
            <p:ph type="sldNum" sz="quarter" idx="5"/>
          </p:nvPr>
        </p:nvSpPr>
        <p:spPr/>
        <p:txBody>
          <a:bodyPr/>
          <a:lstStyle/>
          <a:p>
            <a:fld id="{3FA22BE0-EE9A-4256-AAA7-538D251A7B27}" type="slidenum">
              <a:rPr lang="is-IS" smtClean="0"/>
              <a:t>21</a:t>
            </a:fld>
            <a:endParaRPr lang="is-IS"/>
          </a:p>
        </p:txBody>
      </p:sp>
    </p:spTree>
    <p:extLst>
      <p:ext uri="{BB962C8B-B14F-4D97-AF65-F5344CB8AC3E}">
        <p14:creationId xmlns:p14="http://schemas.microsoft.com/office/powerpoint/2010/main" val="3980883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ASAKRA 2005 byggðist á skipulaginu frá 1992.</a:t>
            </a:r>
          </a:p>
          <a:p>
            <a:r>
              <a:rPr lang="is-IS" dirty="0"/>
              <a:t>Náttúruvernd með hverfisvernd á allri strandlengjunni utan hafnarsvæða. </a:t>
            </a:r>
          </a:p>
        </p:txBody>
      </p:sp>
      <p:sp>
        <p:nvSpPr>
          <p:cNvPr id="4" name="Slide Number Placeholder 3"/>
          <p:cNvSpPr>
            <a:spLocks noGrp="1"/>
          </p:cNvSpPr>
          <p:nvPr>
            <p:ph type="sldNum" sz="quarter" idx="5"/>
          </p:nvPr>
        </p:nvSpPr>
        <p:spPr/>
        <p:txBody>
          <a:bodyPr/>
          <a:lstStyle/>
          <a:p>
            <a:fld id="{3FA22BE0-EE9A-4256-AAA7-538D251A7B27}" type="slidenum">
              <a:rPr lang="is-IS" smtClean="0"/>
              <a:t>22</a:t>
            </a:fld>
            <a:endParaRPr lang="is-IS"/>
          </a:p>
        </p:txBody>
      </p:sp>
    </p:spTree>
    <p:extLst>
      <p:ext uri="{BB962C8B-B14F-4D97-AF65-F5344CB8AC3E}">
        <p14:creationId xmlns:p14="http://schemas.microsoft.com/office/powerpoint/2010/main" val="1512560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Miðað er við 10.000 íbúa í lok skipulagstímabilsins.</a:t>
            </a:r>
          </a:p>
        </p:txBody>
      </p:sp>
      <p:sp>
        <p:nvSpPr>
          <p:cNvPr id="4" name="Slide Number Placeholder 3"/>
          <p:cNvSpPr>
            <a:spLocks noGrp="1"/>
          </p:cNvSpPr>
          <p:nvPr>
            <p:ph type="sldNum" sz="quarter" idx="5"/>
          </p:nvPr>
        </p:nvSpPr>
        <p:spPr/>
        <p:txBody>
          <a:bodyPr/>
          <a:lstStyle/>
          <a:p>
            <a:fld id="{3FA22BE0-EE9A-4256-AAA7-538D251A7B27}" type="slidenum">
              <a:rPr lang="is-IS" smtClean="0"/>
              <a:t>23</a:t>
            </a:fld>
            <a:endParaRPr lang="is-IS"/>
          </a:p>
        </p:txBody>
      </p:sp>
    </p:spTree>
    <p:extLst>
      <p:ext uri="{BB962C8B-B14F-4D97-AF65-F5344CB8AC3E}">
        <p14:creationId xmlns:p14="http://schemas.microsoft.com/office/powerpoint/2010/main" val="1316128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Margt getur haft áhrif á íbúafjölda og aldursskiptingu. Ef bærinn hefur aðdráttarafl gagnvart ungu fólki sem ekki fær húsnæði við hæfi á höfuðborgarsvæðinu gæti það breytt forsendum</a:t>
            </a:r>
          </a:p>
          <a:p>
            <a:r>
              <a:rPr lang="is-IS" dirty="0"/>
              <a:t>Fallegur bær með góðu og öruggu búsetuumhverfi ætti að höfða til atvinnurekenda – það er gott að reka fyrirtæki þar sem fólk vill búa.</a:t>
            </a:r>
          </a:p>
          <a:p>
            <a:r>
              <a:rPr lang="is-IS" dirty="0"/>
              <a:t>Umhverfisgæði, umhverfið, fjaran og fjallið eru einstök. </a:t>
            </a:r>
          </a:p>
        </p:txBody>
      </p:sp>
      <p:sp>
        <p:nvSpPr>
          <p:cNvPr id="4" name="Slide Number Placeholder 3"/>
          <p:cNvSpPr>
            <a:spLocks noGrp="1"/>
          </p:cNvSpPr>
          <p:nvPr>
            <p:ph type="sldNum" sz="quarter" idx="5"/>
          </p:nvPr>
        </p:nvSpPr>
        <p:spPr/>
        <p:txBody>
          <a:bodyPr/>
          <a:lstStyle/>
          <a:p>
            <a:fld id="{3FA22BE0-EE9A-4256-AAA7-538D251A7B27}" type="slidenum">
              <a:rPr lang="is-IS" smtClean="0"/>
              <a:t>24</a:t>
            </a:fld>
            <a:endParaRPr lang="is-IS"/>
          </a:p>
        </p:txBody>
      </p:sp>
    </p:spTree>
    <p:extLst>
      <p:ext uri="{BB962C8B-B14F-4D97-AF65-F5344CB8AC3E}">
        <p14:creationId xmlns:p14="http://schemas.microsoft.com/office/powerpoint/2010/main" val="978353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Hækkandi hlutfall aldraðra. ATH áherslur í húsnæðismálum. Aldraðir sækja ekki í algengustu smáíbúðagerðirnar nema annað sé ekki í boði. </a:t>
            </a:r>
          </a:p>
        </p:txBody>
      </p:sp>
      <p:sp>
        <p:nvSpPr>
          <p:cNvPr id="4" name="Slide Number Placeholder 3"/>
          <p:cNvSpPr>
            <a:spLocks noGrp="1"/>
          </p:cNvSpPr>
          <p:nvPr>
            <p:ph type="sldNum" sz="quarter" idx="5"/>
          </p:nvPr>
        </p:nvSpPr>
        <p:spPr/>
        <p:txBody>
          <a:bodyPr/>
          <a:lstStyle/>
          <a:p>
            <a:fld id="{3FA22BE0-EE9A-4256-AAA7-538D251A7B27}" type="slidenum">
              <a:rPr lang="is-IS" smtClean="0"/>
              <a:t>25</a:t>
            </a:fld>
            <a:endParaRPr lang="is-IS"/>
          </a:p>
        </p:txBody>
      </p:sp>
    </p:spTree>
    <p:extLst>
      <p:ext uri="{BB962C8B-B14F-4D97-AF65-F5344CB8AC3E}">
        <p14:creationId xmlns:p14="http://schemas.microsoft.com/office/powerpoint/2010/main" val="295753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Hausthúsahverfi og Vogahverfi eru afmörkuð sem opin svæði með sérákvæðum – þ.e. möguleg framtíðarbyggingarsvæði. </a:t>
            </a:r>
          </a:p>
          <a:p>
            <a:r>
              <a:rPr lang="is-IS" dirty="0"/>
              <a:t>Fullbyggt Akranes gæti miðað við þessa afmörkun hýst um </a:t>
            </a:r>
            <a:r>
              <a:rPr lang="is-IS" b="1" dirty="0"/>
              <a:t>16.000 íbúa.</a:t>
            </a:r>
          </a:p>
        </p:txBody>
      </p:sp>
      <p:sp>
        <p:nvSpPr>
          <p:cNvPr id="4" name="Slide Number Placeholder 3"/>
          <p:cNvSpPr>
            <a:spLocks noGrp="1"/>
          </p:cNvSpPr>
          <p:nvPr>
            <p:ph type="sldNum" sz="quarter" idx="5"/>
          </p:nvPr>
        </p:nvSpPr>
        <p:spPr/>
        <p:txBody>
          <a:bodyPr/>
          <a:lstStyle/>
          <a:p>
            <a:fld id="{3FA22BE0-EE9A-4256-AAA7-538D251A7B27}" type="slidenum">
              <a:rPr lang="is-IS" smtClean="0"/>
              <a:t>26</a:t>
            </a:fld>
            <a:endParaRPr lang="is-IS"/>
          </a:p>
        </p:txBody>
      </p:sp>
    </p:spTree>
    <p:extLst>
      <p:ext uri="{BB962C8B-B14F-4D97-AF65-F5344CB8AC3E}">
        <p14:creationId xmlns:p14="http://schemas.microsoft.com/office/powerpoint/2010/main" val="2077584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aðalskipulagið er sett fram á skipulagsuppdrætti, greinargerð og umhverfismatsskýrslu. Auk þess er gerð grein fyrir helstu forsendum í sérstöku forsenduhefti.</a:t>
            </a:r>
          </a:p>
        </p:txBody>
      </p:sp>
      <p:sp>
        <p:nvSpPr>
          <p:cNvPr id="4" name="Slide Number Placeholder 3"/>
          <p:cNvSpPr>
            <a:spLocks noGrp="1"/>
          </p:cNvSpPr>
          <p:nvPr>
            <p:ph type="sldNum" sz="quarter" idx="5"/>
          </p:nvPr>
        </p:nvSpPr>
        <p:spPr/>
        <p:txBody>
          <a:bodyPr/>
          <a:lstStyle/>
          <a:p>
            <a:fld id="{3FA22BE0-EE9A-4256-AAA7-538D251A7B27}" type="slidenum">
              <a:rPr lang="is-IS" smtClean="0"/>
              <a:t>27</a:t>
            </a:fld>
            <a:endParaRPr lang="is-IS"/>
          </a:p>
        </p:txBody>
      </p:sp>
    </p:spTree>
    <p:extLst>
      <p:ext uri="{BB962C8B-B14F-4D97-AF65-F5344CB8AC3E}">
        <p14:creationId xmlns:p14="http://schemas.microsoft.com/office/powerpoint/2010/main" val="2707530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Mörgum viðfangsefnum er lokið með breytingu á aðalskipulagi. </a:t>
            </a:r>
          </a:p>
          <a:p>
            <a:r>
              <a:rPr lang="is-IS" dirty="0"/>
              <a:t>Sérstakar breytingar á aðalskipulagi, lýsing, kynning og auglýsing. E.t.v. betri umfjöllun en ef viðkomandi viðfangsefni hefðu verið hluti heildarendurskoðunar. </a:t>
            </a:r>
          </a:p>
        </p:txBody>
      </p:sp>
      <p:sp>
        <p:nvSpPr>
          <p:cNvPr id="4" name="Slide Number Placeholder 3"/>
          <p:cNvSpPr>
            <a:spLocks noGrp="1"/>
          </p:cNvSpPr>
          <p:nvPr>
            <p:ph type="sldNum" sz="quarter" idx="5"/>
          </p:nvPr>
        </p:nvSpPr>
        <p:spPr/>
        <p:txBody>
          <a:bodyPr/>
          <a:lstStyle/>
          <a:p>
            <a:fld id="{3FA22BE0-EE9A-4256-AAA7-538D251A7B27}" type="slidenum">
              <a:rPr lang="is-IS" smtClean="0"/>
              <a:t>28</a:t>
            </a:fld>
            <a:endParaRPr lang="is-IS"/>
          </a:p>
        </p:txBody>
      </p:sp>
    </p:spTree>
    <p:extLst>
      <p:ext uri="{BB962C8B-B14F-4D97-AF65-F5344CB8AC3E}">
        <p14:creationId xmlns:p14="http://schemas.microsoft.com/office/powerpoint/2010/main" val="1341430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29</a:t>
            </a:fld>
            <a:endParaRPr lang="is-IS"/>
          </a:p>
        </p:txBody>
      </p:sp>
    </p:spTree>
    <p:extLst>
      <p:ext uri="{BB962C8B-B14F-4D97-AF65-F5344CB8AC3E}">
        <p14:creationId xmlns:p14="http://schemas.microsoft.com/office/powerpoint/2010/main" val="340637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Haldnir hafa verið tveir almennir kynningarfundir um aðalskipulagið – </a:t>
            </a:r>
            <a:r>
              <a:rPr lang="is-IS" dirty="0" err="1"/>
              <a:t>ímaí</a:t>
            </a:r>
            <a:r>
              <a:rPr lang="is-IS" dirty="0"/>
              <a:t> 2013 og janúar 2013.</a:t>
            </a:r>
          </a:p>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3</a:t>
            </a:fld>
            <a:endParaRPr lang="is-IS"/>
          </a:p>
        </p:txBody>
      </p:sp>
    </p:spTree>
    <p:extLst>
      <p:ext uri="{BB962C8B-B14F-4D97-AF65-F5344CB8AC3E}">
        <p14:creationId xmlns:p14="http://schemas.microsoft.com/office/powerpoint/2010/main" val="620870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Nýtt hverfisverndarsvæði á </a:t>
            </a:r>
            <a:r>
              <a:rPr lang="is-IS" dirty="0" err="1"/>
              <a:t>Vesturflös</a:t>
            </a:r>
            <a:r>
              <a:rPr lang="is-IS" dirty="0"/>
              <a:t> afmarkað með hliðsjón af tillögu Náttúrufræðistofnunar Íslands um samfellt verndarsvæði á </a:t>
            </a:r>
            <a:r>
              <a:rPr lang="is-IS" dirty="0" err="1"/>
              <a:t>Suðurflös</a:t>
            </a:r>
            <a:r>
              <a:rPr lang="is-IS" dirty="0"/>
              <a:t> og </a:t>
            </a:r>
            <a:r>
              <a:rPr lang="is-IS" dirty="0" err="1"/>
              <a:t>Vesturflös</a:t>
            </a:r>
            <a:r>
              <a:rPr lang="is-IS" dirty="0"/>
              <a:t>.</a:t>
            </a:r>
          </a:p>
        </p:txBody>
      </p:sp>
      <p:sp>
        <p:nvSpPr>
          <p:cNvPr id="4" name="Slide Number Placeholder 3"/>
          <p:cNvSpPr>
            <a:spLocks noGrp="1"/>
          </p:cNvSpPr>
          <p:nvPr>
            <p:ph type="sldNum" sz="quarter" idx="5"/>
          </p:nvPr>
        </p:nvSpPr>
        <p:spPr/>
        <p:txBody>
          <a:bodyPr/>
          <a:lstStyle/>
          <a:p>
            <a:fld id="{3FA22BE0-EE9A-4256-AAA7-538D251A7B27}" type="slidenum">
              <a:rPr lang="is-IS" smtClean="0"/>
              <a:t>30</a:t>
            </a:fld>
            <a:endParaRPr lang="is-IS"/>
          </a:p>
        </p:txBody>
      </p:sp>
    </p:spTree>
    <p:extLst>
      <p:ext uri="{BB962C8B-B14F-4D97-AF65-F5344CB8AC3E}">
        <p14:creationId xmlns:p14="http://schemas.microsoft.com/office/powerpoint/2010/main" val="3460796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31</a:t>
            </a:fld>
            <a:endParaRPr lang="is-IS"/>
          </a:p>
        </p:txBody>
      </p:sp>
    </p:spTree>
    <p:extLst>
      <p:ext uri="{BB962C8B-B14F-4D97-AF65-F5344CB8AC3E}">
        <p14:creationId xmlns:p14="http://schemas.microsoft.com/office/powerpoint/2010/main" val="310498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32</a:t>
            </a:fld>
            <a:endParaRPr lang="is-IS"/>
          </a:p>
        </p:txBody>
      </p:sp>
    </p:spTree>
    <p:extLst>
      <p:ext uri="{BB962C8B-B14F-4D97-AF65-F5344CB8AC3E}">
        <p14:creationId xmlns:p14="http://schemas.microsoft.com/office/powerpoint/2010/main" val="1447160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34</a:t>
            </a:fld>
            <a:endParaRPr lang="is-IS"/>
          </a:p>
        </p:txBody>
      </p:sp>
    </p:spTree>
    <p:extLst>
      <p:ext uri="{BB962C8B-B14F-4D97-AF65-F5344CB8AC3E}">
        <p14:creationId xmlns:p14="http://schemas.microsoft.com/office/powerpoint/2010/main" val="1908290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ATH: Blágrænar ofanvatnslausnir í Kirkjutungu. Græna slitna línan gefur það til kynna. </a:t>
            </a:r>
          </a:p>
        </p:txBody>
      </p:sp>
      <p:sp>
        <p:nvSpPr>
          <p:cNvPr id="4" name="Slide Number Placeholder 3"/>
          <p:cNvSpPr>
            <a:spLocks noGrp="1"/>
          </p:cNvSpPr>
          <p:nvPr>
            <p:ph type="sldNum" sz="quarter" idx="5"/>
          </p:nvPr>
        </p:nvSpPr>
        <p:spPr/>
        <p:txBody>
          <a:bodyPr/>
          <a:lstStyle/>
          <a:p>
            <a:fld id="{3FA22BE0-EE9A-4256-AAA7-538D251A7B27}" type="slidenum">
              <a:rPr lang="is-IS" smtClean="0"/>
              <a:t>35</a:t>
            </a:fld>
            <a:endParaRPr lang="is-IS"/>
          </a:p>
        </p:txBody>
      </p:sp>
    </p:spTree>
    <p:extLst>
      <p:ext uri="{BB962C8B-B14F-4D97-AF65-F5344CB8AC3E}">
        <p14:creationId xmlns:p14="http://schemas.microsoft.com/office/powerpoint/2010/main" val="1928596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36</a:t>
            </a:fld>
            <a:endParaRPr lang="is-IS"/>
          </a:p>
        </p:txBody>
      </p:sp>
    </p:spTree>
    <p:extLst>
      <p:ext uri="{BB962C8B-B14F-4D97-AF65-F5344CB8AC3E}">
        <p14:creationId xmlns:p14="http://schemas.microsoft.com/office/powerpoint/2010/main" val="2182258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800" b="1" dirty="0">
                <a:effectLst/>
                <a:latin typeface="Times New Roman" panose="02020603050405020304" pitchFamily="18" charset="0"/>
                <a:ea typeface="Calibri" panose="020F0502020204030204" pitchFamily="34" charset="0"/>
              </a:rPr>
              <a:t>Stofnstígar</a:t>
            </a:r>
            <a:r>
              <a:rPr lang="is-IS" sz="1800" dirty="0">
                <a:effectLst/>
                <a:latin typeface="Times New Roman" panose="02020603050405020304" pitchFamily="18" charset="0"/>
                <a:ea typeface="Calibri" panose="020F0502020204030204" pitchFamily="34" charset="0"/>
              </a:rPr>
              <a:t> bæjarins eru helstu göngu- og hjólreiðaleiðir um bæjarlandið. Þeir tengja saman hverfi og megin áfangastaði, taka mið af almennum ferðakröfum og tengjast nágrannasveitarfélagi bæjarins. Leitast skal við að stígarnir verði með bundnu slitlagi og aðskildum hjóla- og göngustígum að öllu leyti þar sem aðstæður leyfa</a:t>
            </a:r>
          </a:p>
          <a:p>
            <a:r>
              <a:rPr lang="is-IS" sz="1800" b="1" dirty="0">
                <a:effectLst/>
                <a:latin typeface="Times New Roman" panose="02020603050405020304" pitchFamily="18" charset="0"/>
                <a:ea typeface="Calibri" panose="020F0502020204030204" pitchFamily="34" charset="0"/>
              </a:rPr>
              <a:t>Tengistígar</a:t>
            </a:r>
            <a:r>
              <a:rPr lang="is-IS" sz="1800" dirty="0">
                <a:effectLst/>
                <a:latin typeface="Times New Roman" panose="02020603050405020304" pitchFamily="18" charset="0"/>
                <a:ea typeface="Calibri" panose="020F0502020204030204" pitchFamily="34" charset="0"/>
              </a:rPr>
              <a:t> eða minni stofnstígar tengjast stofnstígum og strandstígum. Þeir flétta saman byggð og útivistarsvæði og eru ætlaðir gangandi vegfarendum innan einstakra bæjarhluta. Þeir tengja saman ýmsa þjónustu, svo sem skóla, verslun og biðstöðvar almenningsvagna.</a:t>
            </a:r>
          </a:p>
          <a:p>
            <a:r>
              <a:rPr lang="is-IS" sz="1800" b="1" dirty="0">
                <a:effectLst/>
                <a:latin typeface="Times New Roman" panose="02020603050405020304" pitchFamily="18" charset="0"/>
                <a:ea typeface="Calibri" panose="020F0502020204030204" pitchFamily="34" charset="0"/>
              </a:rPr>
              <a:t>Strandstígur</a:t>
            </a:r>
            <a:r>
              <a:rPr lang="is-IS" sz="1800" dirty="0">
                <a:effectLst/>
                <a:latin typeface="Times New Roman" panose="02020603050405020304" pitchFamily="18" charset="0"/>
                <a:ea typeface="Calibri" panose="020F0502020204030204" pitchFamily="34" charset="0"/>
              </a:rPr>
              <a:t> er göngu- og hjólreiðaleið meðfram strandlínu og utan byggðar. Strandstígur gegnir einnig hlutverki útivistarstígs.</a:t>
            </a:r>
          </a:p>
          <a:p>
            <a:r>
              <a:rPr lang="is-IS" sz="1800" b="1" dirty="0">
                <a:effectLst/>
                <a:latin typeface="Times New Roman" panose="02020603050405020304" pitchFamily="18" charset="0"/>
                <a:ea typeface="Calibri" panose="020F0502020204030204" pitchFamily="34" charset="0"/>
              </a:rPr>
              <a:t>Reiðvegir</a:t>
            </a:r>
            <a:r>
              <a:rPr lang="is-IS" sz="1800" dirty="0">
                <a:effectLst/>
                <a:latin typeface="Times New Roman" panose="02020603050405020304" pitchFamily="18" charset="0"/>
                <a:ea typeface="Calibri" panose="020F0502020204030204" pitchFamily="34" charset="0"/>
              </a:rPr>
              <a:t> eru utan byggðar út frá hesthúsahverfinu í Æðarodda. Reiðvegir eru sértækar reiðgötur aðeins ætlaðar til útreiða en ekki almenningi til frjálsrar umferðar.</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800" dirty="0">
                <a:effectLst/>
                <a:latin typeface="Times New Roman" panose="02020603050405020304" pitchFamily="18" charset="0"/>
                <a:ea typeface="Calibri" panose="020F0502020204030204" pitchFamily="34" charset="0"/>
              </a:rPr>
              <a:t>Gert er ráð fyrir </a:t>
            </a:r>
            <a:r>
              <a:rPr lang="is-IS" sz="1800" b="1" dirty="0">
                <a:effectLst/>
                <a:latin typeface="Times New Roman" panose="02020603050405020304" pitchFamily="18" charset="0"/>
                <a:ea typeface="Calibri" panose="020F0502020204030204" pitchFamily="34" charset="0"/>
              </a:rPr>
              <a:t>landsbyggðarstíg</a:t>
            </a:r>
            <a:r>
              <a:rPr lang="is-IS" sz="1800" dirty="0">
                <a:effectLst/>
                <a:latin typeface="Times New Roman" panose="02020603050405020304" pitchFamily="18" charset="0"/>
                <a:ea typeface="Calibri" panose="020F0502020204030204" pitchFamily="34" charset="0"/>
              </a:rPr>
              <a:t> meðfram þjóðvegum utan byggðar. Stígnum er ætlað að koma til móts við aukna notkun reiðhjóla til ferðalaga. Útfærsla skal unnin í samvinnu við Vegagerðina. Stígurinn er sýndur á táknrænan hátt á uppdrætti.  </a:t>
            </a:r>
          </a:p>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37</a:t>
            </a:fld>
            <a:endParaRPr lang="is-IS"/>
          </a:p>
        </p:txBody>
      </p:sp>
    </p:spTree>
    <p:extLst>
      <p:ext uri="{BB962C8B-B14F-4D97-AF65-F5344CB8AC3E}">
        <p14:creationId xmlns:p14="http://schemas.microsoft.com/office/powerpoint/2010/main" val="2659181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40</a:t>
            </a:fld>
            <a:endParaRPr lang="is-IS"/>
          </a:p>
        </p:txBody>
      </p:sp>
    </p:spTree>
    <p:extLst>
      <p:ext uri="{BB962C8B-B14F-4D97-AF65-F5344CB8AC3E}">
        <p14:creationId xmlns:p14="http://schemas.microsoft.com/office/powerpoint/2010/main" val="962338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Í aðalskipulaginu er tekið mið af markmiðum umhverfisstefnunnar.</a:t>
            </a:r>
          </a:p>
          <a:p>
            <a:r>
              <a:rPr lang="is-IS" dirty="0"/>
              <a:t>Umhverfisstefnan er sjálfstætt og lifandi stefna, sem verður í stöðugri endurskoðun. </a:t>
            </a:r>
          </a:p>
          <a:p>
            <a:r>
              <a:rPr lang="is-IS" dirty="0"/>
              <a:t>Markmið hennar eru því ekki endurtekin í aðalskipulagi nema þar sem það á sérstaklega við (t.d. meginsjónarmið í umhverfismálum)</a:t>
            </a:r>
          </a:p>
          <a:p>
            <a:r>
              <a:rPr lang="is-IS" dirty="0"/>
              <a:t>Aðalskipulagið tekur einnig mið af heimsmarkmiðum Sameinuðu þjóðanna, landsskipulagsstefnu og áætlunum á landsvísu s.s. samgönguáætlun og kerfisáætlun Landsnets auk alþjóðasamninga um umhverfismál. </a:t>
            </a:r>
          </a:p>
        </p:txBody>
      </p:sp>
      <p:sp>
        <p:nvSpPr>
          <p:cNvPr id="4" name="Slide Number Placeholder 3"/>
          <p:cNvSpPr>
            <a:spLocks noGrp="1"/>
          </p:cNvSpPr>
          <p:nvPr>
            <p:ph type="sldNum" sz="quarter" idx="5"/>
          </p:nvPr>
        </p:nvSpPr>
        <p:spPr/>
        <p:txBody>
          <a:bodyPr/>
          <a:lstStyle/>
          <a:p>
            <a:fld id="{3FA22BE0-EE9A-4256-AAA7-538D251A7B27}" type="slidenum">
              <a:rPr lang="is-IS" smtClean="0"/>
              <a:t>41</a:t>
            </a:fld>
            <a:endParaRPr lang="is-IS"/>
          </a:p>
        </p:txBody>
      </p:sp>
    </p:spTree>
    <p:extLst>
      <p:ext uri="{BB962C8B-B14F-4D97-AF65-F5344CB8AC3E}">
        <p14:creationId xmlns:p14="http://schemas.microsoft.com/office/powerpoint/2010/main" val="3845230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45</a:t>
            </a:fld>
            <a:endParaRPr lang="is-IS"/>
          </a:p>
        </p:txBody>
      </p:sp>
    </p:spTree>
    <p:extLst>
      <p:ext uri="{BB962C8B-B14F-4D97-AF65-F5344CB8AC3E}">
        <p14:creationId xmlns:p14="http://schemas.microsoft.com/office/powerpoint/2010/main" val="1444094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E28D86E2-4BF9-409D-AB10-CBA77A0FBCDB}" type="slidenum">
              <a:rPr lang="is-IS" smtClean="0"/>
              <a:t>4</a:t>
            </a:fld>
            <a:endParaRPr lang="is-IS"/>
          </a:p>
        </p:txBody>
      </p:sp>
    </p:spTree>
    <p:extLst>
      <p:ext uri="{BB962C8B-B14F-4D97-AF65-F5344CB8AC3E}">
        <p14:creationId xmlns:p14="http://schemas.microsoft.com/office/powerpoint/2010/main" val="722732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47</a:t>
            </a:fld>
            <a:endParaRPr lang="is-IS"/>
          </a:p>
        </p:txBody>
      </p:sp>
    </p:spTree>
    <p:extLst>
      <p:ext uri="{BB962C8B-B14F-4D97-AF65-F5344CB8AC3E}">
        <p14:creationId xmlns:p14="http://schemas.microsoft.com/office/powerpoint/2010/main" val="419456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2800" dirty="0">
                <a:solidFill>
                  <a:srgbClr val="FF0000"/>
                </a:solidFill>
              </a:rPr>
              <a:t>Fletta fljótt á næstu glæru</a:t>
            </a:r>
          </a:p>
        </p:txBody>
      </p:sp>
      <p:sp>
        <p:nvSpPr>
          <p:cNvPr id="4" name="Slide Number Placeholder 3"/>
          <p:cNvSpPr>
            <a:spLocks noGrp="1"/>
          </p:cNvSpPr>
          <p:nvPr>
            <p:ph type="sldNum" sz="quarter" idx="5"/>
          </p:nvPr>
        </p:nvSpPr>
        <p:spPr/>
        <p:txBody>
          <a:bodyPr/>
          <a:lstStyle/>
          <a:p>
            <a:fld id="{3FA22BE0-EE9A-4256-AAA7-538D251A7B27}" type="slidenum">
              <a:rPr lang="is-IS" smtClean="0"/>
              <a:t>50</a:t>
            </a:fld>
            <a:endParaRPr lang="is-IS"/>
          </a:p>
        </p:txBody>
      </p:sp>
    </p:spTree>
    <p:extLst>
      <p:ext uri="{BB962C8B-B14F-4D97-AF65-F5344CB8AC3E}">
        <p14:creationId xmlns:p14="http://schemas.microsoft.com/office/powerpoint/2010/main" val="2031057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E28D86E2-4BF9-409D-AB10-CBA77A0FBCDB}" type="slidenum">
              <a:rPr lang="is-IS" smtClean="0"/>
              <a:t>51</a:t>
            </a:fld>
            <a:endParaRPr lang="is-IS"/>
          </a:p>
        </p:txBody>
      </p:sp>
    </p:spTree>
    <p:extLst>
      <p:ext uri="{BB962C8B-B14F-4D97-AF65-F5344CB8AC3E}">
        <p14:creationId xmlns:p14="http://schemas.microsoft.com/office/powerpoint/2010/main" val="2305563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52</a:t>
            </a:fld>
            <a:endParaRPr lang="is-IS"/>
          </a:p>
        </p:txBody>
      </p:sp>
    </p:spTree>
    <p:extLst>
      <p:ext uri="{BB962C8B-B14F-4D97-AF65-F5344CB8AC3E}">
        <p14:creationId xmlns:p14="http://schemas.microsoft.com/office/powerpoint/2010/main" val="385219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200" dirty="0">
                <a:solidFill>
                  <a:srgbClr val="414142"/>
                </a:solidFill>
                <a:effectLst/>
                <a:latin typeface="Gadugi" panose="020B0502040204020203" pitchFamily="34" charset="0"/>
                <a:ea typeface="Calibri" panose="020F0502020204030204" pitchFamily="34" charset="0"/>
                <a:cs typeface="Gadugi" panose="020B0502040204020203" pitchFamily="34" charset="0"/>
              </a:rPr>
              <a:t>Í aðalskipulagi felst ákveðið samkomulag um nýtingu lands og auðlinda. Aðalskipulag er einnig verkfæri sem nýtist við samráð og ákvarðanatöku um breytingar til þess að mæta breyttum forsendum, nýjum þróunarkostum og koma til móts við stefnu og markmið, sem sett hafa verið um byggð, mannlíf og umhverfi.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1200" dirty="0">
              <a:solidFill>
                <a:srgbClr val="414142"/>
              </a:solidFill>
              <a:effectLst/>
              <a:latin typeface="Gadugi" panose="020B0502040204020203" pitchFamily="34" charset="0"/>
              <a:ea typeface="Calibri" panose="020F0502020204030204" pitchFamily="34" charset="0"/>
              <a:cs typeface="Gadugi" panose="020B0502040204020203" pitchFamily="34" charset="0"/>
            </a:endParaRPr>
          </a:p>
          <a:p>
            <a:pPr>
              <a:spcAft>
                <a:spcPts val="400"/>
              </a:spcAft>
            </a:pPr>
            <a:r>
              <a:rPr lang="is-IS" sz="1200" b="1" dirty="0"/>
              <a:t>Stefna</a:t>
            </a:r>
            <a:r>
              <a:rPr lang="is-IS" sz="1200" dirty="0"/>
              <a:t> aðalskipulags byggir á markmiðum </a:t>
            </a:r>
            <a:r>
              <a:rPr lang="is-IS" sz="1200" b="1" dirty="0"/>
              <a:t>skipulagslaga</a:t>
            </a:r>
            <a:r>
              <a:rPr lang="is-IS" sz="1200" dirty="0"/>
              <a:t> og stefnu </a:t>
            </a:r>
            <a:r>
              <a:rPr lang="is-IS" sz="1200" b="1" dirty="0"/>
              <a:t>landskipulags</a:t>
            </a:r>
            <a:r>
              <a:rPr lang="is-IS" sz="1200" dirty="0"/>
              <a:t>. </a:t>
            </a:r>
          </a:p>
          <a:p>
            <a:pPr>
              <a:spcAft>
                <a:spcPts val="400"/>
              </a:spcAft>
            </a:pPr>
            <a:r>
              <a:rPr lang="is-IS" sz="1200" dirty="0"/>
              <a:t>Í aðalskipulagi skal marka stefnu til a.m.k. 12 ára en jafnframt skal litið til lengri tíma. </a:t>
            </a:r>
          </a:p>
          <a:p>
            <a:pPr>
              <a:spcAft>
                <a:spcPts val="400"/>
              </a:spcAft>
            </a:pPr>
            <a:r>
              <a:rPr lang="is-IS" sz="1200" dirty="0"/>
              <a:t>Aðalskipulagi er ætlað að stuðla að markvissri þróun þar sem tekið er tillit til </a:t>
            </a:r>
            <a:r>
              <a:rPr lang="is-IS" sz="1200" b="1" dirty="0"/>
              <a:t>heildarhagsmuna</a:t>
            </a:r>
            <a:r>
              <a:rPr lang="is-IS" sz="1200" dirty="0"/>
              <a:t>, miðla málum milli ólíkra hagsmuna þeirra sem búa og munu búa í sveitarfélaginu og </a:t>
            </a:r>
            <a:r>
              <a:rPr lang="is-IS" sz="1200" b="1" dirty="0"/>
              <a:t>stuðla að öryggi almennings og lífsgæðum</a:t>
            </a:r>
            <a:r>
              <a:rPr lang="is-IS" sz="1200" dirty="0"/>
              <a:t>.</a:t>
            </a:r>
          </a:p>
          <a:p>
            <a:pPr>
              <a:spcAft>
                <a:spcPts val="400"/>
              </a:spcAft>
            </a:pPr>
            <a:r>
              <a:rPr lang="is-IS" sz="1200" dirty="0"/>
              <a:t>Aðalskipulag </a:t>
            </a:r>
            <a:r>
              <a:rPr lang="is-IS" sz="1200" b="1" dirty="0"/>
              <a:t>tekur til alls lands, vatns og hafs </a:t>
            </a:r>
            <a:r>
              <a:rPr lang="is-IS" sz="1200" dirty="0"/>
              <a:t>innan marka sveitar­félagsins.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5</a:t>
            </a:fld>
            <a:endParaRPr lang="is-IS"/>
          </a:p>
        </p:txBody>
      </p:sp>
    </p:spTree>
    <p:extLst>
      <p:ext uri="{BB962C8B-B14F-4D97-AF65-F5344CB8AC3E}">
        <p14:creationId xmlns:p14="http://schemas.microsoft.com/office/powerpoint/2010/main" val="177587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dirty="0"/>
              <a:t>Tilgangur</a:t>
            </a:r>
            <a:r>
              <a:rPr lang="is-IS" dirty="0"/>
              <a:t>: Áhald fyrir byggingarfulltrúa og umhverfis- og skipulagsráð til þess að tryggja gæði – þ.e. að geta hafnað með rökum atriðum sem ekki uppfylla lágmarkskröfur að þessu leyti (t.d. augljósu hnoði og kauðaskap – auk þess að tryggja gæði íbúða með hagsmuni íbúa nútímans og framtíðar í huga.</a:t>
            </a:r>
          </a:p>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Vitnað er beint í grundvallarrit byggingarlistarinnar, sem enn er í gildi. </a:t>
            </a:r>
            <a:r>
              <a:rPr lang="is-IS" dirty="0" err="1"/>
              <a:t>Vitruvius</a:t>
            </a:r>
            <a:r>
              <a:rPr lang="is-IS" dirty="0"/>
              <a:t>: 10 bækur um byggingarlist. Ritað fyrir uppaf okkar tímatals (30-15 f.kr.).  </a:t>
            </a:r>
          </a:p>
          <a:p>
            <a:r>
              <a:rPr lang="is-IS" dirty="0"/>
              <a:t>Setja jafnvel í samhengi við </a:t>
            </a:r>
            <a:r>
              <a:rPr lang="is-IS" b="1" dirty="0"/>
              <a:t>umhverfisstefnu</a:t>
            </a:r>
            <a:r>
              <a:rPr lang="is-IS" dirty="0"/>
              <a:t> – tæknilega góð hús með gott notagildi endast og nýtast lengi án endurnýjunar.</a:t>
            </a:r>
          </a:p>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10</a:t>
            </a:fld>
            <a:endParaRPr lang="is-IS"/>
          </a:p>
        </p:txBody>
      </p:sp>
    </p:spTree>
    <p:extLst>
      <p:ext uri="{BB962C8B-B14F-4D97-AF65-F5344CB8AC3E}">
        <p14:creationId xmlns:p14="http://schemas.microsoft.com/office/powerpoint/2010/main" val="3112258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12</a:t>
            </a:fld>
            <a:endParaRPr lang="is-IS"/>
          </a:p>
        </p:txBody>
      </p:sp>
    </p:spTree>
    <p:extLst>
      <p:ext uri="{BB962C8B-B14F-4D97-AF65-F5344CB8AC3E}">
        <p14:creationId xmlns:p14="http://schemas.microsoft.com/office/powerpoint/2010/main" val="8169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Svæðið umhverfis Akratorg og upp eftir Kirkjubraut er skilgreint sem miðbær. Neðri hluti Skólabrautar, svæðið milli Akratorgs og Sementsbryggju og efri hluti Kirkjubrautar og Stillholt eru skilgreind sem miðsvæði. </a:t>
            </a:r>
          </a:p>
          <a:p>
            <a:r>
              <a:rPr lang="is-IS" dirty="0"/>
              <a:t>Áherslumunur. </a:t>
            </a:r>
          </a:p>
        </p:txBody>
      </p:sp>
      <p:sp>
        <p:nvSpPr>
          <p:cNvPr id="4" name="Slide Number Placeholder 3"/>
          <p:cNvSpPr>
            <a:spLocks noGrp="1"/>
          </p:cNvSpPr>
          <p:nvPr>
            <p:ph type="sldNum" sz="quarter" idx="5"/>
          </p:nvPr>
        </p:nvSpPr>
        <p:spPr/>
        <p:txBody>
          <a:bodyPr/>
          <a:lstStyle/>
          <a:p>
            <a:fld id="{3FA22BE0-EE9A-4256-AAA7-538D251A7B27}" type="slidenum">
              <a:rPr lang="is-IS" smtClean="0"/>
              <a:t>14</a:t>
            </a:fld>
            <a:endParaRPr lang="is-IS"/>
          </a:p>
        </p:txBody>
      </p:sp>
    </p:spTree>
    <p:extLst>
      <p:ext uri="{BB962C8B-B14F-4D97-AF65-F5344CB8AC3E}">
        <p14:creationId xmlns:p14="http://schemas.microsoft.com/office/powerpoint/2010/main" val="65143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Til fróðleiks – samhengi atvinnulífs og íbúafjölda. </a:t>
            </a:r>
          </a:p>
          <a:p>
            <a:r>
              <a:rPr lang="is-IS" dirty="0"/>
              <a:t>Áhrif stóriðju, sementsverksmiðjunnar og Grundartanga</a:t>
            </a:r>
          </a:p>
          <a:p>
            <a:r>
              <a:rPr lang="is-IS" dirty="0"/>
              <a:t>Árhrif samgöngubóta.</a:t>
            </a:r>
          </a:p>
          <a:p>
            <a:r>
              <a:rPr lang="is-IS" dirty="0"/>
              <a:t>Í dag eru íbúar Akraness rúmlega 7.800.</a:t>
            </a:r>
          </a:p>
          <a:p>
            <a:endParaRPr lang="is-IS" dirty="0"/>
          </a:p>
        </p:txBody>
      </p:sp>
      <p:sp>
        <p:nvSpPr>
          <p:cNvPr id="4" name="Slide Number Placeholder 3"/>
          <p:cNvSpPr>
            <a:spLocks noGrp="1"/>
          </p:cNvSpPr>
          <p:nvPr>
            <p:ph type="sldNum" sz="quarter" idx="5"/>
          </p:nvPr>
        </p:nvSpPr>
        <p:spPr/>
        <p:txBody>
          <a:bodyPr/>
          <a:lstStyle/>
          <a:p>
            <a:fld id="{3FA22BE0-EE9A-4256-AAA7-538D251A7B27}" type="slidenum">
              <a:rPr lang="is-IS" smtClean="0"/>
              <a:t>18</a:t>
            </a:fld>
            <a:endParaRPr lang="is-IS"/>
          </a:p>
        </p:txBody>
      </p:sp>
    </p:spTree>
    <p:extLst>
      <p:ext uri="{BB962C8B-B14F-4D97-AF65-F5344CB8AC3E}">
        <p14:creationId xmlns:p14="http://schemas.microsoft.com/office/powerpoint/2010/main" val="3382426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1927 – skipulag Guðjóns Samúelssonar og Guðmundar Hannessonar. Byggt á gömlum götum og gisinni byggð. Evrópsk bæjarmynd með lokuðum og hlýlegum götumyndum. Umhverfisgæði í dag.</a:t>
            </a:r>
          </a:p>
          <a:p>
            <a:r>
              <a:rPr lang="is-IS" dirty="0"/>
              <a:t>1980 – nútímaskipulag með aðgreiningu flokkaðri umferð og aðgreindum íbúðarsvæðum. Unnið af Skipulagi ríkisins. </a:t>
            </a:r>
          </a:p>
          <a:p>
            <a:r>
              <a:rPr lang="is-IS" dirty="0"/>
              <a:t>1992 – Raunhæfari tök. Unnið af heimamönnum. </a:t>
            </a:r>
          </a:p>
        </p:txBody>
      </p:sp>
      <p:sp>
        <p:nvSpPr>
          <p:cNvPr id="4" name="Slide Number Placeholder 3"/>
          <p:cNvSpPr>
            <a:spLocks noGrp="1"/>
          </p:cNvSpPr>
          <p:nvPr>
            <p:ph type="sldNum" sz="quarter" idx="5"/>
          </p:nvPr>
        </p:nvSpPr>
        <p:spPr/>
        <p:txBody>
          <a:bodyPr/>
          <a:lstStyle/>
          <a:p>
            <a:fld id="{3FA22BE0-EE9A-4256-AAA7-538D251A7B27}" type="slidenum">
              <a:rPr lang="is-IS" smtClean="0"/>
              <a:t>19</a:t>
            </a:fld>
            <a:endParaRPr lang="is-IS"/>
          </a:p>
        </p:txBody>
      </p:sp>
    </p:spTree>
    <p:extLst>
      <p:ext uri="{BB962C8B-B14F-4D97-AF65-F5344CB8AC3E}">
        <p14:creationId xmlns:p14="http://schemas.microsoft.com/office/powerpoint/2010/main" val="1704564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a:p>
        </p:txBody>
      </p:sp>
      <p:sp>
        <p:nvSpPr>
          <p:cNvPr id="4" name="Date Placeholder 3"/>
          <p:cNvSpPr>
            <a:spLocks noGrp="1"/>
          </p:cNvSpPr>
          <p:nvPr>
            <p:ph type="dt" sz="half" idx="10"/>
          </p:nvPr>
        </p:nvSpPr>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394632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9067426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C3D69-BC1A-4AD3-BB4D-50EC45D5244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is-IS"/>
          </a:p>
        </p:txBody>
      </p:sp>
      <p:sp>
        <p:nvSpPr>
          <p:cNvPr id="3" name="Subtitle 2">
            <a:extLst>
              <a:ext uri="{FF2B5EF4-FFF2-40B4-BE49-F238E27FC236}">
                <a16:creationId xmlns:a16="http://schemas.microsoft.com/office/drawing/2014/main" id="{4EDD32F9-55B8-4CCF-9133-729261F8BF1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s-IS"/>
          </a:p>
        </p:txBody>
      </p:sp>
      <p:sp>
        <p:nvSpPr>
          <p:cNvPr id="4" name="Date Placeholder 3">
            <a:extLst>
              <a:ext uri="{FF2B5EF4-FFF2-40B4-BE49-F238E27FC236}">
                <a16:creationId xmlns:a16="http://schemas.microsoft.com/office/drawing/2014/main" id="{D89507F8-653A-47B9-80EB-BF21B629D666}"/>
              </a:ext>
            </a:extLst>
          </p:cNvPr>
          <p:cNvSpPr>
            <a:spLocks noGrp="1"/>
          </p:cNvSpPr>
          <p:nvPr>
            <p:ph type="dt" sz="half" idx="10"/>
          </p:nvPr>
        </p:nvSpPr>
        <p:spPr/>
        <p:txBody>
          <a:bodyPr/>
          <a:lstStyle/>
          <a:p>
            <a:fld id="{F4F51826-9933-4C13-AF78-B6F50D8F1784}" type="datetimeFigureOut">
              <a:rPr lang="is-IS" smtClean="0"/>
              <a:t>11.3.2022</a:t>
            </a:fld>
            <a:endParaRPr lang="is-IS"/>
          </a:p>
        </p:txBody>
      </p:sp>
      <p:sp>
        <p:nvSpPr>
          <p:cNvPr id="5" name="Footer Placeholder 4">
            <a:extLst>
              <a:ext uri="{FF2B5EF4-FFF2-40B4-BE49-F238E27FC236}">
                <a16:creationId xmlns:a16="http://schemas.microsoft.com/office/drawing/2014/main" id="{AE5F8C91-5153-4661-96A2-C60F7F53EDE7}"/>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CEDF59F2-62C9-47F6-BE7A-9F69748A516F}"/>
              </a:ext>
            </a:extLst>
          </p:cNvPr>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0108414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4B44-2B4C-4974-B31A-A609038B09E9}"/>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11CC450E-B4F0-439B-9A5A-0D138962A0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C0BA965F-C5F9-45D2-B0B3-EABA25A9BD64}"/>
              </a:ext>
            </a:extLst>
          </p:cNvPr>
          <p:cNvSpPr>
            <a:spLocks noGrp="1"/>
          </p:cNvSpPr>
          <p:nvPr>
            <p:ph type="dt" sz="half" idx="10"/>
          </p:nvPr>
        </p:nvSpPr>
        <p:spPr/>
        <p:txBody>
          <a:bodyPr/>
          <a:lstStyle/>
          <a:p>
            <a:fld id="{F4F51826-9933-4C13-AF78-B6F50D8F1784}" type="datetimeFigureOut">
              <a:rPr lang="is-IS" smtClean="0"/>
              <a:t>11.3.2022</a:t>
            </a:fld>
            <a:endParaRPr lang="is-IS"/>
          </a:p>
        </p:txBody>
      </p:sp>
      <p:sp>
        <p:nvSpPr>
          <p:cNvPr id="5" name="Footer Placeholder 4">
            <a:extLst>
              <a:ext uri="{FF2B5EF4-FFF2-40B4-BE49-F238E27FC236}">
                <a16:creationId xmlns:a16="http://schemas.microsoft.com/office/drawing/2014/main" id="{F460FE04-F43C-4AF4-8CD7-055772D040BD}"/>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B8E5B119-6E14-49C2-BEE9-652DA5C06177}"/>
              </a:ext>
            </a:extLst>
          </p:cNvPr>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9023984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BA75-F9EF-4562-B02D-515956C000C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is-IS"/>
          </a:p>
        </p:txBody>
      </p:sp>
      <p:sp>
        <p:nvSpPr>
          <p:cNvPr id="3" name="Text Placeholder 2">
            <a:extLst>
              <a:ext uri="{FF2B5EF4-FFF2-40B4-BE49-F238E27FC236}">
                <a16:creationId xmlns:a16="http://schemas.microsoft.com/office/drawing/2014/main" id="{03812D9C-0153-4BC0-8F0E-9C693C237F5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FF4263-3BD8-4405-866D-E80328AAEF82}"/>
              </a:ext>
            </a:extLst>
          </p:cNvPr>
          <p:cNvSpPr>
            <a:spLocks noGrp="1"/>
          </p:cNvSpPr>
          <p:nvPr>
            <p:ph type="dt" sz="half" idx="10"/>
          </p:nvPr>
        </p:nvSpPr>
        <p:spPr/>
        <p:txBody>
          <a:bodyPr/>
          <a:lstStyle/>
          <a:p>
            <a:fld id="{F4F51826-9933-4C13-AF78-B6F50D8F1784}" type="datetimeFigureOut">
              <a:rPr lang="is-IS" smtClean="0"/>
              <a:t>11.3.2022</a:t>
            </a:fld>
            <a:endParaRPr lang="is-IS"/>
          </a:p>
        </p:txBody>
      </p:sp>
      <p:sp>
        <p:nvSpPr>
          <p:cNvPr id="5" name="Footer Placeholder 4">
            <a:extLst>
              <a:ext uri="{FF2B5EF4-FFF2-40B4-BE49-F238E27FC236}">
                <a16:creationId xmlns:a16="http://schemas.microsoft.com/office/drawing/2014/main" id="{DC44E0F7-68F7-4ED7-833C-7EB69FD73B1E}"/>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AC7475F3-7E24-4176-A5DD-73CCBFBFCAE7}"/>
              </a:ext>
            </a:extLst>
          </p:cNvPr>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5355425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EA2B-FED7-4CB7-9F58-45CED4FC9056}"/>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AA50B05C-4C16-4A15-84B1-9AB11C6CA00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a:extLst>
              <a:ext uri="{FF2B5EF4-FFF2-40B4-BE49-F238E27FC236}">
                <a16:creationId xmlns:a16="http://schemas.microsoft.com/office/drawing/2014/main" id="{100B9DCD-2EBA-4324-B89B-17735F61336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a:extLst>
              <a:ext uri="{FF2B5EF4-FFF2-40B4-BE49-F238E27FC236}">
                <a16:creationId xmlns:a16="http://schemas.microsoft.com/office/drawing/2014/main" id="{6B6784D0-9ED1-4F3E-974F-6A04322B4D71}"/>
              </a:ext>
            </a:extLst>
          </p:cNvPr>
          <p:cNvSpPr>
            <a:spLocks noGrp="1"/>
          </p:cNvSpPr>
          <p:nvPr>
            <p:ph type="dt" sz="half" idx="10"/>
          </p:nvPr>
        </p:nvSpPr>
        <p:spPr/>
        <p:txBody>
          <a:bodyPr/>
          <a:lstStyle/>
          <a:p>
            <a:fld id="{F4F51826-9933-4C13-AF78-B6F50D8F1784}" type="datetimeFigureOut">
              <a:rPr lang="is-IS" smtClean="0"/>
              <a:t>11.3.2022</a:t>
            </a:fld>
            <a:endParaRPr lang="is-IS"/>
          </a:p>
        </p:txBody>
      </p:sp>
      <p:sp>
        <p:nvSpPr>
          <p:cNvPr id="6" name="Footer Placeholder 5">
            <a:extLst>
              <a:ext uri="{FF2B5EF4-FFF2-40B4-BE49-F238E27FC236}">
                <a16:creationId xmlns:a16="http://schemas.microsoft.com/office/drawing/2014/main" id="{DE354BE8-7EA2-48B0-9EC1-F8464E908C3B}"/>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09681100-60CE-4763-B8C9-25465BE098CE}"/>
              </a:ext>
            </a:extLst>
          </p:cNvPr>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8095857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B68A-0CAB-4C10-A0BB-BB8FFB8B9386}"/>
              </a:ext>
            </a:extLst>
          </p:cNvPr>
          <p:cNvSpPr>
            <a:spLocks noGrp="1"/>
          </p:cNvSpPr>
          <p:nvPr>
            <p:ph type="title"/>
          </p:nvPr>
        </p:nvSpPr>
        <p:spPr>
          <a:xfrm>
            <a:off x="629841" y="365126"/>
            <a:ext cx="7886700" cy="1325563"/>
          </a:xfrm>
        </p:spPr>
        <p:txBody>
          <a:bodyPr/>
          <a:lstStyle/>
          <a:p>
            <a:r>
              <a:rPr lang="en-US"/>
              <a:t>Click to edit Master title style</a:t>
            </a:r>
            <a:endParaRPr lang="is-IS"/>
          </a:p>
        </p:txBody>
      </p:sp>
      <p:sp>
        <p:nvSpPr>
          <p:cNvPr id="3" name="Text Placeholder 2">
            <a:extLst>
              <a:ext uri="{FF2B5EF4-FFF2-40B4-BE49-F238E27FC236}">
                <a16:creationId xmlns:a16="http://schemas.microsoft.com/office/drawing/2014/main" id="{D9C38495-9114-48A0-8408-B87818BE6C9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21000AD-2141-4466-9A60-87B4DB176D1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a:extLst>
              <a:ext uri="{FF2B5EF4-FFF2-40B4-BE49-F238E27FC236}">
                <a16:creationId xmlns:a16="http://schemas.microsoft.com/office/drawing/2014/main" id="{CEEDB4B7-D28C-4A38-8A86-A61198E77A1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D2131-DE3E-4820-AAED-CBD3DD46118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a:extLst>
              <a:ext uri="{FF2B5EF4-FFF2-40B4-BE49-F238E27FC236}">
                <a16:creationId xmlns:a16="http://schemas.microsoft.com/office/drawing/2014/main" id="{F0DC4407-5607-4361-B8A8-FBEEEF20A73E}"/>
              </a:ext>
            </a:extLst>
          </p:cNvPr>
          <p:cNvSpPr>
            <a:spLocks noGrp="1"/>
          </p:cNvSpPr>
          <p:nvPr>
            <p:ph type="dt" sz="half" idx="10"/>
          </p:nvPr>
        </p:nvSpPr>
        <p:spPr/>
        <p:txBody>
          <a:bodyPr/>
          <a:lstStyle/>
          <a:p>
            <a:fld id="{F4F51826-9933-4C13-AF78-B6F50D8F1784}" type="datetimeFigureOut">
              <a:rPr lang="is-IS" smtClean="0"/>
              <a:t>11.3.2022</a:t>
            </a:fld>
            <a:endParaRPr lang="is-IS"/>
          </a:p>
        </p:txBody>
      </p:sp>
      <p:sp>
        <p:nvSpPr>
          <p:cNvPr id="8" name="Footer Placeholder 7">
            <a:extLst>
              <a:ext uri="{FF2B5EF4-FFF2-40B4-BE49-F238E27FC236}">
                <a16:creationId xmlns:a16="http://schemas.microsoft.com/office/drawing/2014/main" id="{6630936D-CF93-4D1B-BF9C-CECA726F9549}"/>
              </a:ext>
            </a:extLst>
          </p:cNvPr>
          <p:cNvSpPr>
            <a:spLocks noGrp="1"/>
          </p:cNvSpPr>
          <p:nvPr>
            <p:ph type="ftr" sz="quarter" idx="11"/>
          </p:nvPr>
        </p:nvSpPr>
        <p:spPr/>
        <p:txBody>
          <a:bodyPr/>
          <a:lstStyle/>
          <a:p>
            <a:endParaRPr lang="is-IS"/>
          </a:p>
        </p:txBody>
      </p:sp>
      <p:sp>
        <p:nvSpPr>
          <p:cNvPr id="9" name="Slide Number Placeholder 8">
            <a:extLst>
              <a:ext uri="{FF2B5EF4-FFF2-40B4-BE49-F238E27FC236}">
                <a16:creationId xmlns:a16="http://schemas.microsoft.com/office/drawing/2014/main" id="{A995AC57-5A17-4CD2-B68D-A9305BBC820A}"/>
              </a:ext>
            </a:extLst>
          </p:cNvPr>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1943731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CDB5-4F9E-4E0A-813E-E719133B3066}"/>
              </a:ext>
            </a:extLst>
          </p:cNvPr>
          <p:cNvSpPr>
            <a:spLocks noGrp="1"/>
          </p:cNvSpPr>
          <p:nvPr>
            <p:ph type="title"/>
          </p:nvPr>
        </p:nvSpPr>
        <p:spPr/>
        <p:txBody>
          <a:bodyPr/>
          <a:lstStyle/>
          <a:p>
            <a:r>
              <a:rPr lang="en-US"/>
              <a:t>Click to edit Master title style</a:t>
            </a:r>
            <a:endParaRPr lang="is-IS"/>
          </a:p>
        </p:txBody>
      </p:sp>
      <p:sp>
        <p:nvSpPr>
          <p:cNvPr id="3" name="Date Placeholder 2">
            <a:extLst>
              <a:ext uri="{FF2B5EF4-FFF2-40B4-BE49-F238E27FC236}">
                <a16:creationId xmlns:a16="http://schemas.microsoft.com/office/drawing/2014/main" id="{70DBDB2A-9283-47E4-A5A0-8E0BBB449128}"/>
              </a:ext>
            </a:extLst>
          </p:cNvPr>
          <p:cNvSpPr>
            <a:spLocks noGrp="1"/>
          </p:cNvSpPr>
          <p:nvPr>
            <p:ph type="dt" sz="half" idx="10"/>
          </p:nvPr>
        </p:nvSpPr>
        <p:spPr/>
        <p:txBody>
          <a:bodyPr/>
          <a:lstStyle/>
          <a:p>
            <a:fld id="{F4F51826-9933-4C13-AF78-B6F50D8F1784}" type="datetimeFigureOut">
              <a:rPr lang="is-IS" smtClean="0"/>
              <a:t>11.3.2022</a:t>
            </a:fld>
            <a:endParaRPr lang="is-IS"/>
          </a:p>
        </p:txBody>
      </p:sp>
      <p:sp>
        <p:nvSpPr>
          <p:cNvPr id="4" name="Footer Placeholder 3">
            <a:extLst>
              <a:ext uri="{FF2B5EF4-FFF2-40B4-BE49-F238E27FC236}">
                <a16:creationId xmlns:a16="http://schemas.microsoft.com/office/drawing/2014/main" id="{F7DB38E8-5B69-40BE-88BB-ECB8D461B713}"/>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050D6700-5877-4E62-A0B9-BE78057866CA}"/>
              </a:ext>
            </a:extLst>
          </p:cNvPr>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2854978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A8E3D-D9E5-4939-8E01-770D2F3AA3A2}"/>
              </a:ext>
            </a:extLst>
          </p:cNvPr>
          <p:cNvSpPr>
            <a:spLocks noGrp="1"/>
          </p:cNvSpPr>
          <p:nvPr>
            <p:ph type="dt" sz="half" idx="10"/>
          </p:nvPr>
        </p:nvSpPr>
        <p:spPr/>
        <p:txBody>
          <a:bodyPr/>
          <a:lstStyle/>
          <a:p>
            <a:fld id="{F4F51826-9933-4C13-AF78-B6F50D8F1784}" type="datetimeFigureOut">
              <a:rPr lang="is-IS" smtClean="0"/>
              <a:t>11.3.2022</a:t>
            </a:fld>
            <a:endParaRPr lang="is-IS"/>
          </a:p>
        </p:txBody>
      </p:sp>
      <p:sp>
        <p:nvSpPr>
          <p:cNvPr id="3" name="Footer Placeholder 2">
            <a:extLst>
              <a:ext uri="{FF2B5EF4-FFF2-40B4-BE49-F238E27FC236}">
                <a16:creationId xmlns:a16="http://schemas.microsoft.com/office/drawing/2014/main" id="{87203706-5D45-464D-8DAB-872319E90432}"/>
              </a:ext>
            </a:extLst>
          </p:cNvPr>
          <p:cNvSpPr>
            <a:spLocks noGrp="1"/>
          </p:cNvSpPr>
          <p:nvPr>
            <p:ph type="ftr" sz="quarter" idx="11"/>
          </p:nvPr>
        </p:nvSpPr>
        <p:spPr/>
        <p:txBody>
          <a:bodyPr/>
          <a:lstStyle/>
          <a:p>
            <a:endParaRPr lang="is-IS"/>
          </a:p>
        </p:txBody>
      </p:sp>
      <p:sp>
        <p:nvSpPr>
          <p:cNvPr id="4" name="Slide Number Placeholder 3">
            <a:extLst>
              <a:ext uri="{FF2B5EF4-FFF2-40B4-BE49-F238E27FC236}">
                <a16:creationId xmlns:a16="http://schemas.microsoft.com/office/drawing/2014/main" id="{F34A05B4-A71F-46A7-8C20-E95C7FA75147}"/>
              </a:ext>
            </a:extLst>
          </p:cNvPr>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0507034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CA6F3-B064-4106-9D57-0C391436DF5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is-IS"/>
          </a:p>
        </p:txBody>
      </p:sp>
      <p:sp>
        <p:nvSpPr>
          <p:cNvPr id="3" name="Content Placeholder 2">
            <a:extLst>
              <a:ext uri="{FF2B5EF4-FFF2-40B4-BE49-F238E27FC236}">
                <a16:creationId xmlns:a16="http://schemas.microsoft.com/office/drawing/2014/main" id="{6BDD3F45-BE12-4D81-A086-800F13BA3E3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a:extLst>
              <a:ext uri="{FF2B5EF4-FFF2-40B4-BE49-F238E27FC236}">
                <a16:creationId xmlns:a16="http://schemas.microsoft.com/office/drawing/2014/main" id="{BE10A499-5A1E-4625-B9FC-A1C29B8FEC6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384D0A-0FEC-40CE-9C1E-CFA711F559FD}"/>
              </a:ext>
            </a:extLst>
          </p:cNvPr>
          <p:cNvSpPr>
            <a:spLocks noGrp="1"/>
          </p:cNvSpPr>
          <p:nvPr>
            <p:ph type="dt" sz="half" idx="10"/>
          </p:nvPr>
        </p:nvSpPr>
        <p:spPr/>
        <p:txBody>
          <a:bodyPr/>
          <a:lstStyle/>
          <a:p>
            <a:fld id="{F4F51826-9933-4C13-AF78-B6F50D8F1784}" type="datetimeFigureOut">
              <a:rPr lang="is-IS" smtClean="0"/>
              <a:t>11.3.2022</a:t>
            </a:fld>
            <a:endParaRPr lang="is-IS"/>
          </a:p>
        </p:txBody>
      </p:sp>
      <p:sp>
        <p:nvSpPr>
          <p:cNvPr id="6" name="Footer Placeholder 5">
            <a:extLst>
              <a:ext uri="{FF2B5EF4-FFF2-40B4-BE49-F238E27FC236}">
                <a16:creationId xmlns:a16="http://schemas.microsoft.com/office/drawing/2014/main" id="{01675C45-4EF5-44C2-AB94-82F2E58895AB}"/>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E0FD89BD-33D0-45D3-8A59-77D12141C6D0}"/>
              </a:ext>
            </a:extLst>
          </p:cNvPr>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6817551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89B8-7D57-446D-A196-1CCAB032180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is-IS"/>
          </a:p>
        </p:txBody>
      </p:sp>
      <p:sp>
        <p:nvSpPr>
          <p:cNvPr id="3" name="Picture Placeholder 2">
            <a:extLst>
              <a:ext uri="{FF2B5EF4-FFF2-40B4-BE49-F238E27FC236}">
                <a16:creationId xmlns:a16="http://schemas.microsoft.com/office/drawing/2014/main" id="{C23E65AC-5BC9-404C-9FAB-1B7B94FDDC2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s-IS"/>
          </a:p>
        </p:txBody>
      </p:sp>
      <p:sp>
        <p:nvSpPr>
          <p:cNvPr id="4" name="Text Placeholder 3">
            <a:extLst>
              <a:ext uri="{FF2B5EF4-FFF2-40B4-BE49-F238E27FC236}">
                <a16:creationId xmlns:a16="http://schemas.microsoft.com/office/drawing/2014/main" id="{A59EB52A-5270-462F-9BA7-942B35F9A72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E1818C-044B-4E2A-863B-383BCF04D71A}"/>
              </a:ext>
            </a:extLst>
          </p:cNvPr>
          <p:cNvSpPr>
            <a:spLocks noGrp="1"/>
          </p:cNvSpPr>
          <p:nvPr>
            <p:ph type="dt" sz="half" idx="10"/>
          </p:nvPr>
        </p:nvSpPr>
        <p:spPr/>
        <p:txBody>
          <a:bodyPr/>
          <a:lstStyle/>
          <a:p>
            <a:fld id="{F4F51826-9933-4C13-AF78-B6F50D8F1784}" type="datetimeFigureOut">
              <a:rPr lang="is-IS" smtClean="0"/>
              <a:t>11.3.2022</a:t>
            </a:fld>
            <a:endParaRPr lang="is-IS"/>
          </a:p>
        </p:txBody>
      </p:sp>
      <p:sp>
        <p:nvSpPr>
          <p:cNvPr id="6" name="Footer Placeholder 5">
            <a:extLst>
              <a:ext uri="{FF2B5EF4-FFF2-40B4-BE49-F238E27FC236}">
                <a16:creationId xmlns:a16="http://schemas.microsoft.com/office/drawing/2014/main" id="{33D17AE2-1E1F-45FB-B8AE-F96D7724F457}"/>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B953CA91-16D5-4C0A-B4E9-19757F8C70F7}"/>
              </a:ext>
            </a:extLst>
          </p:cNvPr>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186976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E868-6356-4320-9B47-D5CD7CC38AA7}"/>
              </a:ext>
            </a:extLst>
          </p:cNvPr>
          <p:cNvSpPr>
            <a:spLocks noGrp="1"/>
          </p:cNvSpPr>
          <p:nvPr>
            <p:ph type="title"/>
          </p:nvPr>
        </p:nvSpPr>
        <p:spPr/>
        <p:txBody>
          <a:bodyPr/>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681A94C4-7AAA-450A-A30B-A1451C909D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FEC195D2-FA89-4C24-AFD3-FD30BB0ECCFF}"/>
              </a:ext>
            </a:extLst>
          </p:cNvPr>
          <p:cNvSpPr>
            <a:spLocks noGrp="1"/>
          </p:cNvSpPr>
          <p:nvPr>
            <p:ph type="dt" sz="half" idx="10"/>
          </p:nvPr>
        </p:nvSpPr>
        <p:spPr/>
        <p:txBody>
          <a:bodyPr/>
          <a:lstStyle/>
          <a:p>
            <a:fld id="{F4F51826-9933-4C13-AF78-B6F50D8F1784}" type="datetimeFigureOut">
              <a:rPr lang="is-IS" smtClean="0"/>
              <a:t>11.3.2022</a:t>
            </a:fld>
            <a:endParaRPr lang="is-IS"/>
          </a:p>
        </p:txBody>
      </p:sp>
      <p:sp>
        <p:nvSpPr>
          <p:cNvPr id="5" name="Footer Placeholder 4">
            <a:extLst>
              <a:ext uri="{FF2B5EF4-FFF2-40B4-BE49-F238E27FC236}">
                <a16:creationId xmlns:a16="http://schemas.microsoft.com/office/drawing/2014/main" id="{69C76D8E-FF36-4841-B5C3-F93E97EE871E}"/>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16388A64-FD6B-4524-B9F6-ABBF3F1BA528}"/>
              </a:ext>
            </a:extLst>
          </p:cNvPr>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604567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4334203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FCB489-DF49-4409-8001-1E7F97D4B01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D48198F9-CFD2-4230-9BD3-4FD2F17752D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451090C5-4B8E-47F3-9F47-F0900D046975}"/>
              </a:ext>
            </a:extLst>
          </p:cNvPr>
          <p:cNvSpPr>
            <a:spLocks noGrp="1"/>
          </p:cNvSpPr>
          <p:nvPr>
            <p:ph type="dt" sz="half" idx="10"/>
          </p:nvPr>
        </p:nvSpPr>
        <p:spPr/>
        <p:txBody>
          <a:bodyPr/>
          <a:lstStyle/>
          <a:p>
            <a:fld id="{F4F51826-9933-4C13-AF78-B6F50D8F1784}" type="datetimeFigureOut">
              <a:rPr lang="is-IS" smtClean="0"/>
              <a:t>11.3.2022</a:t>
            </a:fld>
            <a:endParaRPr lang="is-IS"/>
          </a:p>
        </p:txBody>
      </p:sp>
      <p:sp>
        <p:nvSpPr>
          <p:cNvPr id="5" name="Footer Placeholder 4">
            <a:extLst>
              <a:ext uri="{FF2B5EF4-FFF2-40B4-BE49-F238E27FC236}">
                <a16:creationId xmlns:a16="http://schemas.microsoft.com/office/drawing/2014/main" id="{AE179CF0-1D2C-448D-B5E8-2A8AFCBEA86E}"/>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786AB0CF-6C6F-4910-891C-BFB07FD1EEE3}"/>
              </a:ext>
            </a:extLst>
          </p:cNvPr>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969298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pic>
        <p:nvPicPr>
          <p:cNvPr id="8" name="Picture 2" descr="C:\Documents and Settings\runolfur.AKRANES\Desktop\logo Akranes.lit.jpg"/>
          <p:cNvPicPr>
            <a:picLocks noChangeAspect="1" noChangeArrowheads="1"/>
          </p:cNvPicPr>
          <p:nvPr userDrawn="1"/>
        </p:nvPicPr>
        <p:blipFill>
          <a:blip r:embed="rId2" cstate="print"/>
          <a:srcRect/>
          <a:stretch>
            <a:fillRect/>
          </a:stretch>
        </p:blipFill>
        <p:spPr bwMode="auto">
          <a:xfrm>
            <a:off x="8326724" y="5370060"/>
            <a:ext cx="655364" cy="877899"/>
          </a:xfrm>
          <a:prstGeom prst="rect">
            <a:avLst/>
          </a:prstGeom>
          <a:noFill/>
        </p:spPr>
      </p:pic>
    </p:spTree>
    <p:extLst>
      <p:ext uri="{BB962C8B-B14F-4D97-AF65-F5344CB8AC3E}">
        <p14:creationId xmlns:p14="http://schemas.microsoft.com/office/powerpoint/2010/main" val="3206588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349285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93150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414620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is-I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830673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is-I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35075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is-I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325522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782957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417050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88679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37389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509322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pic>
        <p:nvPicPr>
          <p:cNvPr id="8" name="Picture 2" descr="C:\Documents and Settings\runolfur.AKRANES\Desktop\logo Akranes.lit.jpg"/>
          <p:cNvPicPr>
            <a:picLocks noChangeAspect="1" noChangeArrowheads="1"/>
          </p:cNvPicPr>
          <p:nvPr userDrawn="1"/>
        </p:nvPicPr>
        <p:blipFill>
          <a:blip r:embed="rId2" cstate="print"/>
          <a:srcRect/>
          <a:stretch>
            <a:fillRect/>
          </a:stretch>
        </p:blipFill>
        <p:spPr bwMode="auto">
          <a:xfrm>
            <a:off x="8326724" y="5370060"/>
            <a:ext cx="655364" cy="877899"/>
          </a:xfrm>
          <a:prstGeom prst="rect">
            <a:avLst/>
          </a:prstGeom>
          <a:noFill/>
        </p:spPr>
      </p:pic>
    </p:spTree>
    <p:extLst>
      <p:ext uri="{BB962C8B-B14F-4D97-AF65-F5344CB8AC3E}">
        <p14:creationId xmlns:p14="http://schemas.microsoft.com/office/powerpoint/2010/main" val="4045536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087950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41923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568437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is-I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767251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is-I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845448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is-I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47274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181480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817391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856460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128751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328196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pic>
        <p:nvPicPr>
          <p:cNvPr id="8" name="Picture 2" descr="C:\Documents and Settings\runolfur.AKRANES\Desktop\logo Akranes.lit.jpg"/>
          <p:cNvPicPr>
            <a:picLocks noChangeAspect="1" noChangeArrowheads="1"/>
          </p:cNvPicPr>
          <p:nvPr userDrawn="1"/>
        </p:nvPicPr>
        <p:blipFill>
          <a:blip r:embed="rId2" cstate="print"/>
          <a:srcRect/>
          <a:stretch>
            <a:fillRect/>
          </a:stretch>
        </p:blipFill>
        <p:spPr bwMode="auto">
          <a:xfrm>
            <a:off x="8326724" y="5370060"/>
            <a:ext cx="655364" cy="877899"/>
          </a:xfrm>
          <a:prstGeom prst="rect">
            <a:avLst/>
          </a:prstGeom>
          <a:noFill/>
        </p:spPr>
      </p:pic>
    </p:spTree>
    <p:extLst>
      <p:ext uri="{BB962C8B-B14F-4D97-AF65-F5344CB8AC3E}">
        <p14:creationId xmlns:p14="http://schemas.microsoft.com/office/powerpoint/2010/main" val="2297362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76121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047027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94277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is-I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836223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is-I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560901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p:cNvSpPr>
            <a:spLocks noGrp="1"/>
          </p:cNvSpPr>
          <p:nvPr>
            <p:ph type="dt" sz="half" idx="10"/>
          </p:nvPr>
        </p:nvSpPr>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63989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is-I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225486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152934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948499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851370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792164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pic>
        <p:nvPicPr>
          <p:cNvPr id="8" name="Picture 2" descr="C:\Documents and Settings\runolfur.AKRANES\Desktop\logo Akranes.lit.jpg"/>
          <p:cNvPicPr>
            <a:picLocks noChangeAspect="1" noChangeArrowheads="1"/>
          </p:cNvPicPr>
          <p:nvPr userDrawn="1"/>
        </p:nvPicPr>
        <p:blipFill>
          <a:blip r:embed="rId2" cstate="print"/>
          <a:srcRect/>
          <a:stretch>
            <a:fillRect/>
          </a:stretch>
        </p:blipFill>
        <p:spPr bwMode="auto">
          <a:xfrm>
            <a:off x="8326724" y="5370060"/>
            <a:ext cx="655364" cy="877899"/>
          </a:xfrm>
          <a:prstGeom prst="rect">
            <a:avLst/>
          </a:prstGeom>
          <a:noFill/>
        </p:spPr>
      </p:pic>
    </p:spTree>
    <p:extLst>
      <p:ext uri="{BB962C8B-B14F-4D97-AF65-F5344CB8AC3E}">
        <p14:creationId xmlns:p14="http://schemas.microsoft.com/office/powerpoint/2010/main" val="494067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4207056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510907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1880938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is-I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068871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p:cNvSpPr>
            <a:spLocks noGrp="1"/>
          </p:cNvSpPr>
          <p:nvPr>
            <p:ph type="dt" sz="half" idx="10"/>
          </p:nvPr>
        </p:nvSpPr>
        <p:spPr/>
        <p:txBody>
          <a:bodyPr/>
          <a:lstStyle/>
          <a:p>
            <a:fld id="{F4F51826-9933-4C13-AF78-B6F50D8F1784}" type="datetimeFigureOut">
              <a:rPr lang="is-IS" smtClean="0"/>
              <a:t>11.3.2022</a:t>
            </a:fld>
            <a:endParaRPr lang="is-IS"/>
          </a:p>
        </p:txBody>
      </p:sp>
      <p:sp>
        <p:nvSpPr>
          <p:cNvPr id="8" name="Footer Placeholder 7"/>
          <p:cNvSpPr>
            <a:spLocks noGrp="1"/>
          </p:cNvSpPr>
          <p:nvPr>
            <p:ph type="ftr" sz="quarter" idx="11"/>
          </p:nvPr>
        </p:nvSpPr>
        <p:spPr/>
        <p:txBody>
          <a:bodyPr/>
          <a:lstStyle/>
          <a:p>
            <a:endParaRPr lang="is-IS"/>
          </a:p>
        </p:txBody>
      </p:sp>
      <p:sp>
        <p:nvSpPr>
          <p:cNvPr id="9" name="Slide Number Placeholder 8"/>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99748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is-I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863865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is-I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908367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906333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8728031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502647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41458799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pic>
        <p:nvPicPr>
          <p:cNvPr id="8" name="Picture 2" descr="C:\Documents and Settings\runolfur.AKRANES\Desktop\logo Akranes.lit.jpg"/>
          <p:cNvPicPr>
            <a:picLocks noChangeAspect="1" noChangeArrowheads="1"/>
          </p:cNvPicPr>
          <p:nvPr userDrawn="1"/>
        </p:nvPicPr>
        <p:blipFill>
          <a:blip r:embed="rId2" cstate="print"/>
          <a:srcRect/>
          <a:stretch>
            <a:fillRect/>
          </a:stretch>
        </p:blipFill>
        <p:spPr bwMode="auto">
          <a:xfrm>
            <a:off x="8326724" y="5370060"/>
            <a:ext cx="655364" cy="877899"/>
          </a:xfrm>
          <a:prstGeom prst="rect">
            <a:avLst/>
          </a:prstGeom>
          <a:noFill/>
        </p:spPr>
      </p:pic>
    </p:spTree>
    <p:extLst>
      <p:ext uri="{BB962C8B-B14F-4D97-AF65-F5344CB8AC3E}">
        <p14:creationId xmlns:p14="http://schemas.microsoft.com/office/powerpoint/2010/main" val="403544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773194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577640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5687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p:txBody>
          <a:bodyPr/>
          <a:lstStyle/>
          <a:p>
            <a:fld id="{F4F51826-9933-4C13-AF78-B6F50D8F1784}" type="datetimeFigureOut">
              <a:rPr lang="is-IS" smtClean="0"/>
              <a:t>11.3.2022</a:t>
            </a:fld>
            <a:endParaRPr lang="is-IS"/>
          </a:p>
        </p:txBody>
      </p:sp>
      <p:sp>
        <p:nvSpPr>
          <p:cNvPr id="4" name="Footer Placeholder 3"/>
          <p:cNvSpPr>
            <a:spLocks noGrp="1"/>
          </p:cNvSpPr>
          <p:nvPr>
            <p:ph type="ftr" sz="quarter" idx="11"/>
          </p:nvPr>
        </p:nvSpPr>
        <p:spPr/>
        <p:txBody>
          <a:bodyPr/>
          <a:lstStyle/>
          <a:p>
            <a:endParaRPr lang="is-IS"/>
          </a:p>
        </p:txBody>
      </p:sp>
      <p:sp>
        <p:nvSpPr>
          <p:cNvPr id="5" name="Slide Number Placeholder 4"/>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4577737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is-I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766298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is-I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224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is-I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6583489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137984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0588177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03223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4070617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pic>
        <p:nvPicPr>
          <p:cNvPr id="8" name="Picture 2" descr="C:\Documents and Settings\runolfur.AKRANES\Desktop\logo Akranes.lit.jpg"/>
          <p:cNvPicPr>
            <a:picLocks noChangeAspect="1" noChangeArrowheads="1"/>
          </p:cNvPicPr>
          <p:nvPr userDrawn="1"/>
        </p:nvPicPr>
        <p:blipFill>
          <a:blip r:embed="rId2" cstate="print"/>
          <a:srcRect/>
          <a:stretch>
            <a:fillRect/>
          </a:stretch>
        </p:blipFill>
        <p:spPr bwMode="auto">
          <a:xfrm>
            <a:off x="8326724" y="5370060"/>
            <a:ext cx="655364" cy="877899"/>
          </a:xfrm>
          <a:prstGeom prst="rect">
            <a:avLst/>
          </a:prstGeom>
          <a:noFill/>
        </p:spPr>
      </p:pic>
    </p:spTree>
    <p:extLst>
      <p:ext uri="{BB962C8B-B14F-4D97-AF65-F5344CB8AC3E}">
        <p14:creationId xmlns:p14="http://schemas.microsoft.com/office/powerpoint/2010/main" val="20873486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475785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57036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51826-9933-4C13-AF78-B6F50D8F1784}" type="datetimeFigureOut">
              <a:rPr lang="is-IS" smtClean="0"/>
              <a:t>11.3.2022</a:t>
            </a:fld>
            <a:endParaRPr lang="is-IS"/>
          </a:p>
        </p:txBody>
      </p:sp>
      <p:sp>
        <p:nvSpPr>
          <p:cNvPr id="3" name="Footer Placeholder 2"/>
          <p:cNvSpPr>
            <a:spLocks noGrp="1"/>
          </p:cNvSpPr>
          <p:nvPr>
            <p:ph type="ftr" sz="quarter" idx="11"/>
          </p:nvPr>
        </p:nvSpPr>
        <p:spPr/>
        <p:txBody>
          <a:bodyPr/>
          <a:lstStyle/>
          <a:p>
            <a:endParaRPr lang="is-IS"/>
          </a:p>
        </p:txBody>
      </p:sp>
      <p:sp>
        <p:nvSpPr>
          <p:cNvPr id="4" name="Slide Number Placeholder 3"/>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6691418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904977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is-I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4254360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is-I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1560345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is-I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596484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893236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4214257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850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5969104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pic>
        <p:nvPicPr>
          <p:cNvPr id="8" name="Picture 2" descr="C:\Documents and Settings\runolfur.AKRANES\Desktop\logo Akranes.lit.jpg"/>
          <p:cNvPicPr>
            <a:picLocks noChangeAspect="1" noChangeArrowheads="1"/>
          </p:cNvPicPr>
          <p:nvPr userDrawn="1"/>
        </p:nvPicPr>
        <p:blipFill>
          <a:blip r:embed="rId2" cstate="print"/>
          <a:srcRect/>
          <a:stretch>
            <a:fillRect/>
          </a:stretch>
        </p:blipFill>
        <p:spPr bwMode="auto">
          <a:xfrm>
            <a:off x="8326724" y="5370060"/>
            <a:ext cx="655364" cy="877899"/>
          </a:xfrm>
          <a:prstGeom prst="rect">
            <a:avLst/>
          </a:prstGeom>
          <a:noFill/>
        </p:spPr>
      </p:pic>
    </p:spTree>
    <p:extLst>
      <p:ext uri="{BB962C8B-B14F-4D97-AF65-F5344CB8AC3E}">
        <p14:creationId xmlns:p14="http://schemas.microsoft.com/office/powerpoint/2010/main" val="22502574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40487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081163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6142397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6082135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is-I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481617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is-I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793146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is-I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9663477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12693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5524466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629893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13563383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pic>
        <p:nvPicPr>
          <p:cNvPr id="8" name="Picture 2" descr="C:\Documents and Settings\runolfur.AKRANES\Desktop\logo Akranes.lit.jpg"/>
          <p:cNvPicPr>
            <a:picLocks noChangeAspect="1" noChangeArrowheads="1"/>
          </p:cNvPicPr>
          <p:nvPr userDrawn="1"/>
        </p:nvPicPr>
        <p:blipFill>
          <a:blip r:embed="rId2" cstate="print"/>
          <a:srcRect/>
          <a:stretch>
            <a:fillRect/>
          </a:stretch>
        </p:blipFill>
        <p:spPr bwMode="auto">
          <a:xfrm>
            <a:off x="8326724" y="5370060"/>
            <a:ext cx="655364" cy="877899"/>
          </a:xfrm>
          <a:prstGeom prst="rect">
            <a:avLst/>
          </a:prstGeom>
          <a:noFill/>
        </p:spPr>
      </p:pic>
    </p:spTree>
    <p:extLst>
      <p:ext uri="{BB962C8B-B14F-4D97-AF65-F5344CB8AC3E}">
        <p14:creationId xmlns:p14="http://schemas.microsoft.com/office/powerpoint/2010/main" val="824860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4533263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5992119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7241941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1370074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is-I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4769223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is-I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4018996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is-I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019692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32714376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is-I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9218453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5015078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F51826-9933-4C13-AF78-B6F50D8F1784}" type="datetimeFigureOut">
              <a:rPr lang="is-IS" smtClean="0"/>
              <a:t>11.3.2022</a:t>
            </a:fld>
            <a:endParaRPr lang="is-I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s-I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136073-2F33-4B0E-B5A5-07A2DDD2851D}" type="slidenum">
              <a:rPr lang="is-IS" smtClean="0"/>
              <a:t>‹#›</a:t>
            </a:fld>
            <a:endParaRPr lang="is-IS"/>
          </a:p>
        </p:txBody>
      </p:sp>
    </p:spTree>
    <p:extLst>
      <p:ext uri="{BB962C8B-B14F-4D97-AF65-F5344CB8AC3E}">
        <p14:creationId xmlns:p14="http://schemas.microsoft.com/office/powerpoint/2010/main" val="207690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gi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gif"/><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gi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gif"/><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gi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gi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0.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gif"/><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gi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75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51826-9933-4C13-AF78-B6F50D8F1784}" type="datetimeFigureOut">
              <a:rPr lang="is-IS" smtClean="0"/>
              <a:t>11.3.2022</a:t>
            </a:fld>
            <a:endParaRPr lang="is-IS"/>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589240"/>
            <a:ext cx="9144000" cy="1268760"/>
          </a:xfrm>
          <a:prstGeom prst="rect">
            <a:avLst/>
          </a:prstGeom>
        </p:spPr>
      </p:pic>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36073-2F33-4B0E-B5A5-07A2DDD2851D}" type="slidenum">
              <a:rPr lang="is-IS" smtClean="0"/>
              <a:t>‹#›</a:t>
            </a:fld>
            <a:endParaRPr lang="is-IS"/>
          </a:p>
        </p:txBody>
      </p:sp>
      <p:pic>
        <p:nvPicPr>
          <p:cNvPr id="10" name="Picture 2" descr="D:\Teiknistofa\Vinnustofa\Teiknistofa_GG\Logo-ehf\-Gylfi-LOGO-ehf_2cm.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8058" y="5877272"/>
            <a:ext cx="1440160" cy="875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A-verk\Akranes\Akranes-logo copy.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316416" y="5877272"/>
            <a:ext cx="698750"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348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61EE2A-404E-4EEF-B305-19170F60428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a:extLst>
              <a:ext uri="{FF2B5EF4-FFF2-40B4-BE49-F238E27FC236}">
                <a16:creationId xmlns:a16="http://schemas.microsoft.com/office/drawing/2014/main" id="{598B0176-8D1E-44B6-948E-495FE12CEE5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2C80051C-212F-4E0F-AB19-0CF84EFE749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4F51826-9933-4C13-AF78-B6F50D8F1784}" type="datetimeFigureOut">
              <a:rPr lang="is-IS" smtClean="0"/>
              <a:t>11.3.2022</a:t>
            </a:fld>
            <a:endParaRPr lang="is-IS"/>
          </a:p>
        </p:txBody>
      </p:sp>
      <p:sp>
        <p:nvSpPr>
          <p:cNvPr id="5" name="Footer Placeholder 4">
            <a:extLst>
              <a:ext uri="{FF2B5EF4-FFF2-40B4-BE49-F238E27FC236}">
                <a16:creationId xmlns:a16="http://schemas.microsoft.com/office/drawing/2014/main" id="{7FDB533D-3D6F-47C6-969A-D66D9B085B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s-IS"/>
          </a:p>
        </p:txBody>
      </p:sp>
      <p:sp>
        <p:nvSpPr>
          <p:cNvPr id="6" name="Slide Number Placeholder 5">
            <a:extLst>
              <a:ext uri="{FF2B5EF4-FFF2-40B4-BE49-F238E27FC236}">
                <a16:creationId xmlns:a16="http://schemas.microsoft.com/office/drawing/2014/main" id="{9E6E5AD0-FDC9-405A-9E68-E6D531A6F19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136073-2F33-4B0E-B5A5-07A2DDD2851D}" type="slidenum">
              <a:rPr lang="is-IS" smtClean="0"/>
              <a:t>‹#›</a:t>
            </a:fld>
            <a:endParaRPr lang="is-IS"/>
          </a:p>
        </p:txBody>
      </p:sp>
    </p:spTree>
    <p:extLst>
      <p:ext uri="{BB962C8B-B14F-4D97-AF65-F5344CB8AC3E}">
        <p14:creationId xmlns:p14="http://schemas.microsoft.com/office/powerpoint/2010/main" val="99423376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s-I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pic>
        <p:nvPicPr>
          <p:cNvPr id="10" name="Picture 2" descr="D:\Teiknistofa\Vinnustofa\Teiknistofa_GG\Logo-ehf\-Gylfi-LOGO-ehf_2cm.gi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8058" y="5877272"/>
            <a:ext cx="1440160" cy="875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A-verk\Akranes\Akranes-logo copy.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316416" y="5877272"/>
            <a:ext cx="698750"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529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482" name="Picture 2" descr="D:\A-verk\2011\11-975-ASAKRA-11\3-Vinnugogn\Skjol\02-Tillaga\Myndir _i_grg\IMG_2598_resize.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84584" y="-5705"/>
            <a:ext cx="1029826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20986" y="-19472"/>
            <a:ext cx="9273505" cy="68637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pic>
        <p:nvPicPr>
          <p:cNvPr id="10" name="Picture 2" descr="D:\Teiknistofa\Vinnustofa\Teiknistofa_GG\Logo-ehf\-Gylfi-LOGO-ehf_2cm.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8058" y="5877272"/>
            <a:ext cx="1440160" cy="875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A-verk\Akranes\Akranes-logo copy.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316416" y="5877272"/>
            <a:ext cx="698750"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4983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506" name="Picture 2" descr="D:\A-verk\2011\11-975-ASAKRA-11\3-Vinnugogn\Skjol\02-Tillaga\Myndir _i_grg\IMG_7426.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96552" y="-19472"/>
            <a:ext cx="10909274" cy="72648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20986" y="-19472"/>
            <a:ext cx="9273505" cy="68637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pic>
        <p:nvPicPr>
          <p:cNvPr id="10" name="Picture 2" descr="D:\Teiknistofa\Vinnustofa\Teiknistofa_GG\Logo-ehf\-Gylfi-LOGO-ehf_2cm.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8058" y="5877272"/>
            <a:ext cx="1440160" cy="875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A-verk\Akranes\Akranes-logo copy.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316416" y="5877272"/>
            <a:ext cx="698750"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1927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2" descr="D:\A-verk\2011\11-975-ASAKRA-11\3-Vinnugogn\Skjol\02-Tillaga\Myndir _i_grg\IMG_7427.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4983" y="-19472"/>
            <a:ext cx="10327502" cy="6877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20986" y="-19472"/>
            <a:ext cx="9273505" cy="68637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pic>
        <p:nvPicPr>
          <p:cNvPr id="10" name="Picture 2" descr="D:\Teiknistofa\Vinnustofa\Teiknistofa_GG\Logo-ehf\-Gylfi-LOGO-ehf_2cm.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8058" y="5877272"/>
            <a:ext cx="1440160" cy="875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A-verk\Akranes\Akranes-logo copy.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316416" y="5877272"/>
            <a:ext cx="698750"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2642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554" name="Picture 2" descr="D:\A-verk\2011\11-975-ASAKRA-11\3-Vinnugogn\Skjol\02-Tillaga\Myndir _i_grg\IMG_7431.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986" y="-470930"/>
            <a:ext cx="11005432" cy="73289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20986" y="-19472"/>
            <a:ext cx="9273505" cy="68637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pic>
        <p:nvPicPr>
          <p:cNvPr id="10" name="Picture 2" descr="D:\Teiknistofa\Vinnustofa\Teiknistofa_GG\Logo-ehf\-Gylfi-LOGO-ehf_2cm.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8058" y="5877272"/>
            <a:ext cx="1440160" cy="875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A-verk\Akranes\Akranes-logo copy.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316416" y="5877272"/>
            <a:ext cx="698750"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1764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627" name="Picture 3" descr="D:\A-verk\2011\11-975-ASAKRA-11\3-Vinnugogn\Skjol\02-Tillaga\Myndir _i_grg\IMG_0775.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56592" y="-36867"/>
            <a:ext cx="10353626" cy="68948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20986" y="-19472"/>
            <a:ext cx="9273505" cy="68637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pic>
        <p:nvPicPr>
          <p:cNvPr id="10" name="Picture 2" descr="D:\Teiknistofa\Vinnustofa\Teiknistofa_GG\Logo-ehf\-Gylfi-LOGO-ehf_2cm.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8058" y="5877272"/>
            <a:ext cx="1440160" cy="875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A-verk\Akranes\Akranes-logo copy.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316416" y="5877272"/>
            <a:ext cx="698750"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9479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650" name="Picture 2" descr="D:\A-verk\2011\11-975-ASAKRA-11\3-Vinnugogn\Skjol\02-Tillaga\Myndir _i_grg\IMG_8833-kl.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6870" y="-19472"/>
            <a:ext cx="10327502" cy="6877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20986" y="-19472"/>
            <a:ext cx="9273505" cy="68637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pic>
        <p:nvPicPr>
          <p:cNvPr id="10" name="Picture 2" descr="D:\Teiknistofa\Vinnustofa\Teiknistofa_GG\Logo-ehf\-Gylfi-LOGO-ehf_2cm.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8058" y="5877272"/>
            <a:ext cx="1440160" cy="875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A-verk\Akranes\Akranes-logo copy.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316416" y="5877272"/>
            <a:ext cx="698750"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3330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Tree>
    <p:extLst>
      <p:ext uri="{BB962C8B-B14F-4D97-AF65-F5344CB8AC3E}">
        <p14:creationId xmlns:p14="http://schemas.microsoft.com/office/powerpoint/2010/main" val="23269930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01.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68" Type="http://schemas.openxmlformats.org/officeDocument/2006/relationships/tags" Target="../tags/tag68.xml"/><Relationship Id="rId76" Type="http://schemas.openxmlformats.org/officeDocument/2006/relationships/tags" Target="../tags/tag76.xml"/><Relationship Id="rId84" Type="http://schemas.openxmlformats.org/officeDocument/2006/relationships/tags" Target="../tags/tag84.xml"/><Relationship Id="rId89" Type="http://schemas.openxmlformats.org/officeDocument/2006/relationships/tags" Target="../tags/tag89.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tags" Target="../tags/tag79.xml"/><Relationship Id="rId87" Type="http://schemas.openxmlformats.org/officeDocument/2006/relationships/tags" Target="../tags/tag87.xml"/><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tags" Target="../tags/tag82.xml"/><Relationship Id="rId90" Type="http://schemas.openxmlformats.org/officeDocument/2006/relationships/tags" Target="../tags/tag90.xml"/><Relationship Id="rId95" Type="http://schemas.openxmlformats.org/officeDocument/2006/relationships/notesSlide" Target="../notesSlides/notesSlide3.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93" Type="http://schemas.openxmlformats.org/officeDocument/2006/relationships/tags" Target="../tags/tag93.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tags" Target="../tags/tag9.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3" Type="http://schemas.openxmlformats.org/officeDocument/2006/relationships/tags" Target="../tags/tag106.xml"/><Relationship Id="rId18" Type="http://schemas.openxmlformats.org/officeDocument/2006/relationships/tags" Target="../tags/tag111.xml"/><Relationship Id="rId26" Type="http://schemas.openxmlformats.org/officeDocument/2006/relationships/tags" Target="../tags/tag119.xml"/><Relationship Id="rId39" Type="http://schemas.openxmlformats.org/officeDocument/2006/relationships/tags" Target="../tags/tag132.xml"/><Relationship Id="rId21" Type="http://schemas.openxmlformats.org/officeDocument/2006/relationships/tags" Target="../tags/tag114.xml"/><Relationship Id="rId34" Type="http://schemas.openxmlformats.org/officeDocument/2006/relationships/tags" Target="../tags/tag127.xml"/><Relationship Id="rId42" Type="http://schemas.openxmlformats.org/officeDocument/2006/relationships/tags" Target="../tags/tag135.xml"/><Relationship Id="rId47" Type="http://schemas.openxmlformats.org/officeDocument/2006/relationships/tags" Target="../tags/tag140.xml"/><Relationship Id="rId50" Type="http://schemas.openxmlformats.org/officeDocument/2006/relationships/tags" Target="../tags/tag143.xml"/><Relationship Id="rId55" Type="http://schemas.openxmlformats.org/officeDocument/2006/relationships/tags" Target="../tags/tag148.xml"/><Relationship Id="rId63" Type="http://schemas.openxmlformats.org/officeDocument/2006/relationships/tags" Target="../tags/tag156.xml"/><Relationship Id="rId68" Type="http://schemas.openxmlformats.org/officeDocument/2006/relationships/tags" Target="../tags/tag161.xml"/><Relationship Id="rId76" Type="http://schemas.openxmlformats.org/officeDocument/2006/relationships/tags" Target="../tags/tag169.xml"/><Relationship Id="rId84" Type="http://schemas.openxmlformats.org/officeDocument/2006/relationships/tags" Target="../tags/tag177.xml"/><Relationship Id="rId89" Type="http://schemas.openxmlformats.org/officeDocument/2006/relationships/tags" Target="../tags/tag182.xml"/><Relationship Id="rId7" Type="http://schemas.openxmlformats.org/officeDocument/2006/relationships/tags" Target="../tags/tag100.xml"/><Relationship Id="rId71" Type="http://schemas.openxmlformats.org/officeDocument/2006/relationships/tags" Target="../tags/tag164.xml"/><Relationship Id="rId92" Type="http://schemas.openxmlformats.org/officeDocument/2006/relationships/tags" Target="../tags/tag185.xml"/><Relationship Id="rId2" Type="http://schemas.openxmlformats.org/officeDocument/2006/relationships/tags" Target="../tags/tag95.xml"/><Relationship Id="rId16" Type="http://schemas.openxmlformats.org/officeDocument/2006/relationships/tags" Target="../tags/tag109.xml"/><Relationship Id="rId29" Type="http://schemas.openxmlformats.org/officeDocument/2006/relationships/tags" Target="../tags/tag122.xml"/><Relationship Id="rId11" Type="http://schemas.openxmlformats.org/officeDocument/2006/relationships/tags" Target="../tags/tag104.xml"/><Relationship Id="rId24" Type="http://schemas.openxmlformats.org/officeDocument/2006/relationships/tags" Target="../tags/tag117.xml"/><Relationship Id="rId32" Type="http://schemas.openxmlformats.org/officeDocument/2006/relationships/tags" Target="../tags/tag125.xml"/><Relationship Id="rId37" Type="http://schemas.openxmlformats.org/officeDocument/2006/relationships/tags" Target="../tags/tag130.xml"/><Relationship Id="rId40" Type="http://schemas.openxmlformats.org/officeDocument/2006/relationships/tags" Target="../tags/tag133.xml"/><Relationship Id="rId45" Type="http://schemas.openxmlformats.org/officeDocument/2006/relationships/tags" Target="../tags/tag138.xml"/><Relationship Id="rId53" Type="http://schemas.openxmlformats.org/officeDocument/2006/relationships/tags" Target="../tags/tag146.xml"/><Relationship Id="rId58" Type="http://schemas.openxmlformats.org/officeDocument/2006/relationships/tags" Target="../tags/tag151.xml"/><Relationship Id="rId66" Type="http://schemas.openxmlformats.org/officeDocument/2006/relationships/tags" Target="../tags/tag159.xml"/><Relationship Id="rId74" Type="http://schemas.openxmlformats.org/officeDocument/2006/relationships/tags" Target="../tags/tag167.xml"/><Relationship Id="rId79" Type="http://schemas.openxmlformats.org/officeDocument/2006/relationships/tags" Target="../tags/tag172.xml"/><Relationship Id="rId87" Type="http://schemas.openxmlformats.org/officeDocument/2006/relationships/tags" Target="../tags/tag180.xml"/><Relationship Id="rId5" Type="http://schemas.openxmlformats.org/officeDocument/2006/relationships/tags" Target="../tags/tag98.xml"/><Relationship Id="rId61" Type="http://schemas.openxmlformats.org/officeDocument/2006/relationships/tags" Target="../tags/tag154.xml"/><Relationship Id="rId82" Type="http://schemas.openxmlformats.org/officeDocument/2006/relationships/tags" Target="../tags/tag175.xml"/><Relationship Id="rId90" Type="http://schemas.openxmlformats.org/officeDocument/2006/relationships/tags" Target="../tags/tag183.xml"/><Relationship Id="rId95" Type="http://schemas.openxmlformats.org/officeDocument/2006/relationships/notesSlide" Target="../notesSlides/notesSlide32.xml"/><Relationship Id="rId19" Type="http://schemas.openxmlformats.org/officeDocument/2006/relationships/tags" Target="../tags/tag112.xml"/><Relationship Id="rId14" Type="http://schemas.openxmlformats.org/officeDocument/2006/relationships/tags" Target="../tags/tag107.xml"/><Relationship Id="rId22" Type="http://schemas.openxmlformats.org/officeDocument/2006/relationships/tags" Target="../tags/tag115.xml"/><Relationship Id="rId27" Type="http://schemas.openxmlformats.org/officeDocument/2006/relationships/tags" Target="../tags/tag120.xml"/><Relationship Id="rId30" Type="http://schemas.openxmlformats.org/officeDocument/2006/relationships/tags" Target="../tags/tag123.xml"/><Relationship Id="rId35" Type="http://schemas.openxmlformats.org/officeDocument/2006/relationships/tags" Target="../tags/tag128.xml"/><Relationship Id="rId43" Type="http://schemas.openxmlformats.org/officeDocument/2006/relationships/tags" Target="../tags/tag136.xml"/><Relationship Id="rId48" Type="http://schemas.openxmlformats.org/officeDocument/2006/relationships/tags" Target="../tags/tag141.xml"/><Relationship Id="rId56" Type="http://schemas.openxmlformats.org/officeDocument/2006/relationships/tags" Target="../tags/tag149.xml"/><Relationship Id="rId64" Type="http://schemas.openxmlformats.org/officeDocument/2006/relationships/tags" Target="../tags/tag157.xml"/><Relationship Id="rId69" Type="http://schemas.openxmlformats.org/officeDocument/2006/relationships/tags" Target="../tags/tag162.xml"/><Relationship Id="rId77" Type="http://schemas.openxmlformats.org/officeDocument/2006/relationships/tags" Target="../tags/tag170.xml"/><Relationship Id="rId8" Type="http://schemas.openxmlformats.org/officeDocument/2006/relationships/tags" Target="../tags/tag101.xml"/><Relationship Id="rId51" Type="http://schemas.openxmlformats.org/officeDocument/2006/relationships/tags" Target="../tags/tag144.xml"/><Relationship Id="rId72" Type="http://schemas.openxmlformats.org/officeDocument/2006/relationships/tags" Target="../tags/tag165.xml"/><Relationship Id="rId80" Type="http://schemas.openxmlformats.org/officeDocument/2006/relationships/tags" Target="../tags/tag173.xml"/><Relationship Id="rId85" Type="http://schemas.openxmlformats.org/officeDocument/2006/relationships/tags" Target="../tags/tag178.xml"/><Relationship Id="rId93" Type="http://schemas.openxmlformats.org/officeDocument/2006/relationships/tags" Target="../tags/tag186.xml"/><Relationship Id="rId3" Type="http://schemas.openxmlformats.org/officeDocument/2006/relationships/tags" Target="../tags/tag96.xml"/><Relationship Id="rId12" Type="http://schemas.openxmlformats.org/officeDocument/2006/relationships/tags" Target="../tags/tag105.xml"/><Relationship Id="rId17" Type="http://schemas.openxmlformats.org/officeDocument/2006/relationships/tags" Target="../tags/tag110.xml"/><Relationship Id="rId25" Type="http://schemas.openxmlformats.org/officeDocument/2006/relationships/tags" Target="../tags/tag118.xml"/><Relationship Id="rId33" Type="http://schemas.openxmlformats.org/officeDocument/2006/relationships/tags" Target="../tags/tag126.xml"/><Relationship Id="rId38" Type="http://schemas.openxmlformats.org/officeDocument/2006/relationships/tags" Target="../tags/tag131.xml"/><Relationship Id="rId46" Type="http://schemas.openxmlformats.org/officeDocument/2006/relationships/tags" Target="../tags/tag139.xml"/><Relationship Id="rId59" Type="http://schemas.openxmlformats.org/officeDocument/2006/relationships/tags" Target="../tags/tag152.xml"/><Relationship Id="rId67" Type="http://schemas.openxmlformats.org/officeDocument/2006/relationships/tags" Target="../tags/tag160.xml"/><Relationship Id="rId20" Type="http://schemas.openxmlformats.org/officeDocument/2006/relationships/tags" Target="../tags/tag113.xml"/><Relationship Id="rId41" Type="http://schemas.openxmlformats.org/officeDocument/2006/relationships/tags" Target="../tags/tag134.xml"/><Relationship Id="rId54" Type="http://schemas.openxmlformats.org/officeDocument/2006/relationships/tags" Target="../tags/tag147.xml"/><Relationship Id="rId62" Type="http://schemas.openxmlformats.org/officeDocument/2006/relationships/tags" Target="../tags/tag155.xml"/><Relationship Id="rId70" Type="http://schemas.openxmlformats.org/officeDocument/2006/relationships/tags" Target="../tags/tag163.xml"/><Relationship Id="rId75" Type="http://schemas.openxmlformats.org/officeDocument/2006/relationships/tags" Target="../tags/tag168.xml"/><Relationship Id="rId83" Type="http://schemas.openxmlformats.org/officeDocument/2006/relationships/tags" Target="../tags/tag176.xml"/><Relationship Id="rId88" Type="http://schemas.openxmlformats.org/officeDocument/2006/relationships/tags" Target="../tags/tag181.xml"/><Relationship Id="rId91" Type="http://schemas.openxmlformats.org/officeDocument/2006/relationships/tags" Target="../tags/tag184.xml"/><Relationship Id="rId1" Type="http://schemas.openxmlformats.org/officeDocument/2006/relationships/tags" Target="../tags/tag94.xml"/><Relationship Id="rId6" Type="http://schemas.openxmlformats.org/officeDocument/2006/relationships/tags" Target="../tags/tag99.xml"/><Relationship Id="rId15" Type="http://schemas.openxmlformats.org/officeDocument/2006/relationships/tags" Target="../tags/tag108.xml"/><Relationship Id="rId23" Type="http://schemas.openxmlformats.org/officeDocument/2006/relationships/tags" Target="../tags/tag116.xml"/><Relationship Id="rId28" Type="http://schemas.openxmlformats.org/officeDocument/2006/relationships/tags" Target="../tags/tag121.xml"/><Relationship Id="rId36" Type="http://schemas.openxmlformats.org/officeDocument/2006/relationships/tags" Target="../tags/tag129.xml"/><Relationship Id="rId49" Type="http://schemas.openxmlformats.org/officeDocument/2006/relationships/tags" Target="../tags/tag142.xml"/><Relationship Id="rId57" Type="http://schemas.openxmlformats.org/officeDocument/2006/relationships/tags" Target="../tags/tag150.xml"/><Relationship Id="rId10" Type="http://schemas.openxmlformats.org/officeDocument/2006/relationships/tags" Target="../tags/tag103.xml"/><Relationship Id="rId31" Type="http://schemas.openxmlformats.org/officeDocument/2006/relationships/tags" Target="../tags/tag124.xml"/><Relationship Id="rId44" Type="http://schemas.openxmlformats.org/officeDocument/2006/relationships/tags" Target="../tags/tag137.xml"/><Relationship Id="rId52" Type="http://schemas.openxmlformats.org/officeDocument/2006/relationships/tags" Target="../tags/tag145.xml"/><Relationship Id="rId60" Type="http://schemas.openxmlformats.org/officeDocument/2006/relationships/tags" Target="../tags/tag153.xml"/><Relationship Id="rId65" Type="http://schemas.openxmlformats.org/officeDocument/2006/relationships/tags" Target="../tags/tag158.xml"/><Relationship Id="rId73" Type="http://schemas.openxmlformats.org/officeDocument/2006/relationships/tags" Target="../tags/tag166.xml"/><Relationship Id="rId78" Type="http://schemas.openxmlformats.org/officeDocument/2006/relationships/tags" Target="../tags/tag171.xml"/><Relationship Id="rId81" Type="http://schemas.openxmlformats.org/officeDocument/2006/relationships/tags" Target="../tags/tag174.xml"/><Relationship Id="rId86" Type="http://schemas.openxmlformats.org/officeDocument/2006/relationships/tags" Target="../tags/tag179.xml"/><Relationship Id="rId94" Type="http://schemas.openxmlformats.org/officeDocument/2006/relationships/slideLayout" Target="../slideLayouts/slideLayout7.xml"/><Relationship Id="rId4" Type="http://schemas.openxmlformats.org/officeDocument/2006/relationships/tags" Target="../tags/tag97.xml"/><Relationship Id="rId9" Type="http://schemas.openxmlformats.org/officeDocument/2006/relationships/tags" Target="../tags/tag10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3"/>
          <p:cNvSpPr>
            <a:spLocks noGrp="1" noChangeArrowheads="1"/>
          </p:cNvSpPr>
          <p:nvPr>
            <p:ph type="subTitle" idx="1"/>
          </p:nvPr>
        </p:nvSpPr>
        <p:spPr>
          <a:xfrm>
            <a:off x="1219200" y="4293096"/>
            <a:ext cx="6400800" cy="2260104"/>
          </a:xfrm>
        </p:spPr>
        <p:txBody>
          <a:bodyPr/>
          <a:lstStyle/>
          <a:p>
            <a:pPr algn="l" eaLnBrk="1" hangingPunct="1"/>
            <a:endParaRPr lang="is-IS" sz="2600" dirty="0">
              <a:solidFill>
                <a:schemeClr val="tx1">
                  <a:lumMod val="75000"/>
                  <a:lumOff val="25000"/>
                </a:schemeClr>
              </a:solidFill>
            </a:endParaRPr>
          </a:p>
          <a:p>
            <a:pPr algn="l" eaLnBrk="1" hangingPunct="1"/>
            <a:endParaRPr lang="is-IS" sz="2600" dirty="0"/>
          </a:p>
          <a:p>
            <a:pPr algn="l" eaLnBrk="1" hangingPunct="1"/>
            <a:endParaRPr lang="is-IS" sz="2600" dirty="0"/>
          </a:p>
          <a:p>
            <a:pPr algn="l" eaLnBrk="1" hangingPunct="1"/>
            <a:endParaRPr lang="is-IS" sz="2600" dirty="0"/>
          </a:p>
        </p:txBody>
      </p:sp>
      <p:sp>
        <p:nvSpPr>
          <p:cNvPr id="9" name="Rectangle 2"/>
          <p:cNvSpPr>
            <a:spLocks noGrp="1" noChangeArrowheads="1"/>
          </p:cNvSpPr>
          <p:nvPr>
            <p:ph type="ctrTitle"/>
          </p:nvPr>
        </p:nvSpPr>
        <p:spPr>
          <a:xfrm>
            <a:off x="0" y="1124744"/>
            <a:ext cx="9144000" cy="1143000"/>
          </a:xfrm>
        </p:spPr>
        <p:txBody>
          <a:bodyPr>
            <a:normAutofit fontScale="90000"/>
          </a:bodyPr>
          <a:lstStyle/>
          <a:p>
            <a:pPr eaLnBrk="1" hangingPunct="1"/>
            <a:r>
              <a:rPr lang="is-IS" dirty="0"/>
              <a:t>Endurskoðun aðalskipulags Akraness</a:t>
            </a:r>
            <a:br>
              <a:rPr lang="is-IS" dirty="0"/>
            </a:br>
            <a:r>
              <a:rPr lang="is-IS" sz="3100" dirty="0"/>
              <a:t>Tillaga að Aðalskipulagi Akraness 2021-2033</a:t>
            </a:r>
            <a:endParaRPr lang="en-GB" sz="3100" dirty="0"/>
          </a:p>
        </p:txBody>
      </p:sp>
      <p:sp>
        <p:nvSpPr>
          <p:cNvPr id="10" name="Rectangle 3"/>
          <p:cNvSpPr txBox="1">
            <a:spLocks noChangeArrowheads="1"/>
          </p:cNvSpPr>
          <p:nvPr/>
        </p:nvSpPr>
        <p:spPr>
          <a:xfrm>
            <a:off x="1835696" y="2420888"/>
            <a:ext cx="6120680" cy="33843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s-IS" sz="3600" dirty="0">
                <a:solidFill>
                  <a:schemeClr val="tx1">
                    <a:lumMod val="75000"/>
                    <a:lumOff val="25000"/>
                  </a:schemeClr>
                </a:solidFill>
              </a:rPr>
              <a:t>Kynning</a:t>
            </a:r>
            <a:br>
              <a:rPr lang="is-IS" sz="3600" dirty="0">
                <a:solidFill>
                  <a:schemeClr val="tx1">
                    <a:lumMod val="75000"/>
                    <a:lumOff val="25000"/>
                  </a:schemeClr>
                </a:solidFill>
              </a:rPr>
            </a:br>
            <a:r>
              <a:rPr lang="is-IS" sz="3600" dirty="0">
                <a:solidFill>
                  <a:schemeClr val="tx1">
                    <a:lumMod val="75000"/>
                    <a:lumOff val="25000"/>
                  </a:schemeClr>
                </a:solidFill>
              </a:rPr>
              <a:t>14. mars 2022</a:t>
            </a:r>
          </a:p>
          <a:p>
            <a:endParaRPr lang="is-IS" sz="3600" dirty="0">
              <a:solidFill>
                <a:schemeClr val="tx1">
                  <a:lumMod val="75000"/>
                  <a:lumOff val="25000"/>
                </a:schemeClr>
              </a:solidFill>
            </a:endParaRPr>
          </a:p>
          <a:p>
            <a:pPr algn="l"/>
            <a:endParaRPr lang="is-IS" sz="3600" dirty="0">
              <a:solidFill>
                <a:schemeClr val="tx1">
                  <a:lumMod val="75000"/>
                  <a:lumOff val="25000"/>
                </a:schemeClr>
              </a:solidFill>
            </a:endParaRPr>
          </a:p>
          <a:p>
            <a:pPr algn="l"/>
            <a:endParaRPr lang="is-IS" sz="3600" dirty="0"/>
          </a:p>
          <a:p>
            <a:pPr algn="l"/>
            <a:endParaRPr lang="is-IS" sz="3600" dirty="0"/>
          </a:p>
          <a:p>
            <a:pPr algn="l"/>
            <a:endParaRPr lang="is-IS" sz="3600" dirty="0"/>
          </a:p>
        </p:txBody>
      </p:sp>
    </p:spTree>
    <p:extLst>
      <p:ext uri="{BB962C8B-B14F-4D97-AF65-F5344CB8AC3E}">
        <p14:creationId xmlns:p14="http://schemas.microsoft.com/office/powerpoint/2010/main" val="2750045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Gæði bygginga</a:t>
            </a:r>
          </a:p>
        </p:txBody>
      </p:sp>
      <p:sp>
        <p:nvSpPr>
          <p:cNvPr id="3" name="Content Placeholder 2"/>
          <p:cNvSpPr>
            <a:spLocks noGrp="1"/>
          </p:cNvSpPr>
          <p:nvPr>
            <p:ph idx="1"/>
          </p:nvPr>
        </p:nvSpPr>
        <p:spPr>
          <a:xfrm>
            <a:off x="457200" y="1340768"/>
            <a:ext cx="8229600" cy="4785395"/>
          </a:xfrm>
        </p:spPr>
        <p:txBody>
          <a:bodyPr>
            <a:noAutofit/>
          </a:bodyPr>
          <a:lstStyle/>
          <a:p>
            <a:pPr marL="0" indent="0">
              <a:spcAft>
                <a:spcPts val="600"/>
              </a:spcAft>
              <a:buNone/>
            </a:pPr>
            <a:r>
              <a:rPr lang="is-IS" sz="2400" dirty="0"/>
              <a:t>Sett eru almenn markmið um gæði bygginga m.t.t. byggingarlistar þannig að notagildi, tæknileg gæði og ásýnd verði metin við veitingu byggingarleyfa. </a:t>
            </a:r>
          </a:p>
          <a:p>
            <a:pPr>
              <a:spcAft>
                <a:spcPts val="600"/>
              </a:spcAft>
            </a:pPr>
            <a:r>
              <a:rPr lang="is-IS" sz="2400" dirty="0"/>
              <a:t>Í samræmi við áherslu á vandað bæjarumhverfi og fallega bæjarmynd skal stefnt að því að byggingar á Akranesi geti talist góð byggingarlist hvað snertir notagildi, tæknileg gæði og ásýnd </a:t>
            </a:r>
            <a:r>
              <a:rPr lang="is-IS" sz="1600" i="1" dirty="0"/>
              <a:t>(</a:t>
            </a:r>
            <a:r>
              <a:rPr lang="is-IS" sz="1600" i="1" dirty="0" err="1"/>
              <a:t>utilitas</a:t>
            </a:r>
            <a:r>
              <a:rPr lang="is-IS" sz="1600" i="1" dirty="0"/>
              <a:t>, </a:t>
            </a:r>
            <a:r>
              <a:rPr lang="is-IS" sz="1600" i="1" dirty="0" err="1"/>
              <a:t>firmitas</a:t>
            </a:r>
            <a:r>
              <a:rPr lang="is-IS" sz="1600" i="1" dirty="0"/>
              <a:t>, </a:t>
            </a:r>
            <a:r>
              <a:rPr lang="is-IS" sz="1600" i="1" dirty="0" err="1"/>
              <a:t>venustas</a:t>
            </a:r>
            <a:r>
              <a:rPr lang="is-IS" sz="1600" i="1" dirty="0"/>
              <a:t>, </a:t>
            </a:r>
            <a:r>
              <a:rPr lang="is-IS" sz="1600" i="1" dirty="0" err="1"/>
              <a:t>Vitruvius</a:t>
            </a:r>
            <a:r>
              <a:rPr lang="is-IS" sz="1600" i="1" dirty="0"/>
              <a:t> 30-15 fyrir Krist)</a:t>
            </a:r>
            <a:endParaRPr lang="is-IS" sz="2400" i="1" dirty="0"/>
          </a:p>
          <a:p>
            <a:pPr lvl="1">
              <a:spcAft>
                <a:spcPts val="600"/>
              </a:spcAft>
            </a:pPr>
            <a:r>
              <a:rPr lang="is-IS" sz="2000" dirty="0"/>
              <a:t>Hús skulu felld vel að landi og taka mið af umhverfi og staðháttum. </a:t>
            </a:r>
          </a:p>
          <a:p>
            <a:pPr lvl="1">
              <a:spcAft>
                <a:spcPts val="600"/>
              </a:spcAft>
            </a:pPr>
            <a:r>
              <a:rPr lang="is-IS" sz="2000" dirty="0"/>
              <a:t>Gæðamarkmið eiga við allar byggingar og skulu þessir þættir metnir við afgreiðslu byggingarleyfa.</a:t>
            </a:r>
          </a:p>
          <a:p>
            <a:pPr marL="0" indent="0">
              <a:buNone/>
            </a:pPr>
            <a:endParaRPr lang="is-IS" sz="2400" b="1" dirty="0"/>
          </a:p>
          <a:p>
            <a:endParaRPr lang="is-IS" sz="2400" dirty="0"/>
          </a:p>
        </p:txBody>
      </p:sp>
    </p:spTree>
    <p:extLst>
      <p:ext uri="{BB962C8B-B14F-4D97-AF65-F5344CB8AC3E}">
        <p14:creationId xmlns:p14="http://schemas.microsoft.com/office/powerpoint/2010/main" val="3671316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F4373AC2-42BC-4C6C-BD25-727ABDFA770F}"/>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94AD6846-8B7B-48E1-AD92-FA1B0A3B3053}"/>
              </a:ext>
            </a:extLst>
          </p:cNvPr>
          <p:cNvSpPr>
            <a:spLocks noGrp="1"/>
          </p:cNvSpPr>
          <p:nvPr>
            <p:ph idx="1"/>
          </p:nvPr>
        </p:nvSpPr>
        <p:spPr>
          <a:xfrm>
            <a:off x="457200" y="587821"/>
            <a:ext cx="8291264" cy="5217443"/>
          </a:xfrm>
        </p:spPr>
        <p:txBody>
          <a:bodyPr>
            <a:normAutofit/>
          </a:bodyPr>
          <a:lstStyle/>
          <a:p>
            <a:pPr marL="444500" indent="0">
              <a:buNone/>
            </a:pPr>
            <a:r>
              <a:rPr lang="is-IS" dirty="0"/>
              <a:t>Stuðla skal að bættri lýðheilsu m.a. með áherslu á:</a:t>
            </a:r>
          </a:p>
          <a:p>
            <a:pPr lvl="1">
              <a:spcAft>
                <a:spcPts val="600"/>
              </a:spcAft>
            </a:pPr>
            <a:r>
              <a:rPr lang="is-IS" dirty="0"/>
              <a:t>vistvæna og virka fararmáta innanbæjar (20 mínútna bærinn).</a:t>
            </a:r>
          </a:p>
          <a:p>
            <a:pPr lvl="1">
              <a:spcAft>
                <a:spcPts val="600"/>
              </a:spcAft>
            </a:pPr>
            <a:r>
              <a:rPr lang="is-IS" dirty="0"/>
              <a:t>endurbætur og uppbyggingu vandaðs stígakerfis fyrir gangandi og hjólandi vegfarendur og strandstíg með allri ströndinni. </a:t>
            </a:r>
          </a:p>
          <a:p>
            <a:pPr lvl="1">
              <a:spcAft>
                <a:spcPts val="600"/>
              </a:spcAft>
            </a:pPr>
            <a:r>
              <a:rPr lang="is-IS" dirty="0"/>
              <a:t>fjölbreytt útivistar- og íþróttasvæði. </a:t>
            </a:r>
          </a:p>
          <a:p>
            <a:pPr lvl="1">
              <a:spcAft>
                <a:spcPts val="600"/>
              </a:spcAft>
            </a:pPr>
            <a:r>
              <a:rPr lang="is-IS" dirty="0"/>
              <a:t>fjölbreytt samgöngukerfi fyrir almenning á láði og legi (s.s. almenningssamgöngur og ferjusiglingar). </a:t>
            </a:r>
          </a:p>
          <a:p>
            <a:endParaRPr lang="is-IS" dirty="0"/>
          </a:p>
        </p:txBody>
      </p:sp>
    </p:spTree>
    <p:extLst>
      <p:ext uri="{BB962C8B-B14F-4D97-AF65-F5344CB8AC3E}">
        <p14:creationId xmlns:p14="http://schemas.microsoft.com/office/powerpoint/2010/main" val="370595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CBCD9E3-35AB-40CA-B40A-7753B0AA87A3}"/>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8F69780B-84D0-4F2E-891E-384641936022}"/>
              </a:ext>
            </a:extLst>
          </p:cNvPr>
          <p:cNvSpPr>
            <a:spLocks noGrp="1"/>
          </p:cNvSpPr>
          <p:nvPr>
            <p:ph idx="1"/>
          </p:nvPr>
        </p:nvSpPr>
        <p:spPr>
          <a:xfrm>
            <a:off x="457200" y="764704"/>
            <a:ext cx="8229600" cy="5760640"/>
          </a:xfrm>
        </p:spPr>
        <p:txBody>
          <a:bodyPr>
            <a:normAutofit/>
          </a:bodyPr>
          <a:lstStyle/>
          <a:p>
            <a:pPr marL="444500" indent="0">
              <a:spcAft>
                <a:spcPts val="600"/>
              </a:spcAft>
              <a:buNone/>
            </a:pPr>
            <a:r>
              <a:rPr lang="is-IS" dirty="0"/>
              <a:t>Stefnt er á að vöxtur íbúðarbyggðar verði innan þjóðvegar á skipulagstímabilinu og taki mið af „20 mínútna bænum“. </a:t>
            </a:r>
          </a:p>
          <a:p>
            <a:pPr lvl="1">
              <a:spcAft>
                <a:spcPts val="600"/>
              </a:spcAft>
            </a:pPr>
            <a:r>
              <a:rPr lang="is-IS" dirty="0"/>
              <a:t>Þéttleiki nýrrar byggðar a.m.k. 18-25 íbúðir á hverjum hektara lands (</a:t>
            </a:r>
            <a:r>
              <a:rPr lang="is-IS" dirty="0" err="1"/>
              <a:t>íb</a:t>
            </a:r>
            <a:r>
              <a:rPr lang="is-IS" dirty="0"/>
              <a:t>/ha)  </a:t>
            </a:r>
          </a:p>
          <a:p>
            <a:pPr lvl="1">
              <a:spcAft>
                <a:spcPts val="600"/>
              </a:spcAft>
            </a:pPr>
            <a:r>
              <a:rPr lang="is-IS" dirty="0"/>
              <a:t>Áfram verði unnið að þéttingu byggðar með endurnýjun og endurnýtingu lands með þéttri  blandaðri byggð. Með því verða nýttir betur þeir innviðir, sem fyrir eru. </a:t>
            </a:r>
          </a:p>
          <a:p>
            <a:pPr>
              <a:spcAft>
                <a:spcPts val="600"/>
              </a:spcAft>
            </a:pPr>
            <a:endParaRPr lang="is-IS" dirty="0"/>
          </a:p>
        </p:txBody>
      </p:sp>
    </p:spTree>
    <p:extLst>
      <p:ext uri="{BB962C8B-B14F-4D97-AF65-F5344CB8AC3E}">
        <p14:creationId xmlns:p14="http://schemas.microsoft.com/office/powerpoint/2010/main" val="824985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BB68-65ED-4E81-B08F-9B1AEF85B019}"/>
              </a:ext>
            </a:extLst>
          </p:cNvPr>
          <p:cNvSpPr>
            <a:spLocks noGrp="1"/>
          </p:cNvSpPr>
          <p:nvPr>
            <p:ph type="title"/>
          </p:nvPr>
        </p:nvSpPr>
        <p:spPr/>
        <p:txBody>
          <a:bodyPr/>
          <a:lstStyle/>
          <a:p>
            <a:endParaRPr lang="is-IS"/>
          </a:p>
        </p:txBody>
      </p:sp>
      <p:pic>
        <p:nvPicPr>
          <p:cNvPr id="5" name="Content Placeholder 4" descr="Diagram&#10;&#10;Description automatically generated">
            <a:extLst>
              <a:ext uri="{FF2B5EF4-FFF2-40B4-BE49-F238E27FC236}">
                <a16:creationId xmlns:a16="http://schemas.microsoft.com/office/drawing/2014/main" id="{798D6A5E-FCFE-43B2-A1FD-0947B7831E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578274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CB0DB-81B4-4DF1-AD63-A6AD6D7068C1}"/>
              </a:ext>
            </a:extLst>
          </p:cNvPr>
          <p:cNvSpPr>
            <a:spLocks noGrp="1"/>
          </p:cNvSpPr>
          <p:nvPr>
            <p:ph idx="1"/>
          </p:nvPr>
        </p:nvSpPr>
        <p:spPr>
          <a:xfrm>
            <a:off x="457200" y="188640"/>
            <a:ext cx="8229600" cy="4525963"/>
          </a:xfrm>
        </p:spPr>
        <p:txBody>
          <a:bodyPr/>
          <a:lstStyle/>
          <a:p>
            <a:r>
              <a:rPr lang="is-IS" dirty="0"/>
              <a:t>Afmörkun miðbæjar og miðsvæða er breytt til þess að auka vægi gamla miðbæjarins og vegna tengingar hans við uppbyggingu á Sementsreit.  </a:t>
            </a:r>
          </a:p>
          <a:p>
            <a:pPr lvl="1"/>
            <a:r>
              <a:rPr lang="is-IS" dirty="0"/>
              <a:t>Lögð verður áhersla á endurlífgun og </a:t>
            </a:r>
            <a:br>
              <a:rPr lang="is-IS" dirty="0"/>
            </a:br>
            <a:r>
              <a:rPr lang="is-IS" dirty="0"/>
              <a:t>uppbyggingu gamla miðbæjarins. </a:t>
            </a:r>
          </a:p>
          <a:p>
            <a:endParaRPr lang="is-IS" dirty="0"/>
          </a:p>
        </p:txBody>
      </p:sp>
      <p:pic>
        <p:nvPicPr>
          <p:cNvPr id="5" name="Picture 4" descr="Diagram&#10;&#10;Description automatically generated">
            <a:extLst>
              <a:ext uri="{FF2B5EF4-FFF2-40B4-BE49-F238E27FC236}">
                <a16:creationId xmlns:a16="http://schemas.microsoft.com/office/drawing/2014/main" id="{BB007291-3C97-4A60-8AE8-A5BBBB6D1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8010" y="3294000"/>
            <a:ext cx="4752000" cy="3564000"/>
          </a:xfrm>
          <a:prstGeom prst="rect">
            <a:avLst/>
          </a:prstGeom>
        </p:spPr>
      </p:pic>
    </p:spTree>
    <p:extLst>
      <p:ext uri="{BB962C8B-B14F-4D97-AF65-F5344CB8AC3E}">
        <p14:creationId xmlns:p14="http://schemas.microsoft.com/office/powerpoint/2010/main" val="3968939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61C4BF-779B-4627-9340-1BE8DE8F5587}"/>
              </a:ext>
            </a:extLst>
          </p:cNvPr>
          <p:cNvSpPr>
            <a:spLocks noGrp="1"/>
          </p:cNvSpPr>
          <p:nvPr>
            <p:ph idx="1"/>
          </p:nvPr>
        </p:nvSpPr>
        <p:spPr>
          <a:xfrm>
            <a:off x="395536" y="332656"/>
            <a:ext cx="8229600" cy="4968552"/>
          </a:xfrm>
        </p:spPr>
        <p:txBody>
          <a:bodyPr>
            <a:normAutofit/>
          </a:bodyPr>
          <a:lstStyle/>
          <a:p>
            <a:pPr>
              <a:spcAft>
                <a:spcPts val="600"/>
              </a:spcAft>
            </a:pPr>
            <a:r>
              <a:rPr lang="is-IS" dirty="0"/>
              <a:t>Kostur gefst á flutningi fyrirferðarmikillar starfsemi eða fyrirtækja, sem hafa áhrif á umhverfi sitt, á athafna- og iðnaðarsvæði í Flóahverfi og Kirkjutungu.</a:t>
            </a:r>
          </a:p>
          <a:p>
            <a:pPr lvl="1">
              <a:spcAft>
                <a:spcPts val="600"/>
              </a:spcAft>
            </a:pPr>
            <a:r>
              <a:rPr lang="is-IS" dirty="0"/>
              <a:t>Möguleikar á endurnýtingu lands innan þjóðvegar með blandaðri íbúðarbyggð. </a:t>
            </a:r>
          </a:p>
          <a:p>
            <a:pPr lvl="1">
              <a:spcAft>
                <a:spcPts val="600"/>
              </a:spcAft>
            </a:pPr>
            <a:r>
              <a:rPr lang="is-IS" dirty="0"/>
              <a:t>Stefnt er að </a:t>
            </a:r>
            <a:br>
              <a:rPr lang="is-IS" dirty="0"/>
            </a:br>
            <a:r>
              <a:rPr lang="is-IS" dirty="0"/>
              <a:t>uppbyggingu </a:t>
            </a:r>
            <a:br>
              <a:rPr lang="is-IS" dirty="0"/>
            </a:br>
            <a:r>
              <a:rPr lang="is-IS" dirty="0"/>
              <a:t>grænna iðngarða</a:t>
            </a:r>
            <a:br>
              <a:rPr lang="is-IS" dirty="0"/>
            </a:br>
            <a:r>
              <a:rPr lang="is-IS" dirty="0"/>
              <a:t>í Flóahverfi.</a:t>
            </a:r>
          </a:p>
        </p:txBody>
      </p:sp>
      <p:pic>
        <p:nvPicPr>
          <p:cNvPr id="4" name="Picture 3" descr="Diagram&#10;&#10;Description automatically generated">
            <a:extLst>
              <a:ext uri="{FF2B5EF4-FFF2-40B4-BE49-F238E27FC236}">
                <a16:creationId xmlns:a16="http://schemas.microsoft.com/office/drawing/2014/main" id="{CB149556-3D90-4D6F-95CB-0F9311BE54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3483000"/>
            <a:ext cx="4500000" cy="3375000"/>
          </a:xfrm>
          <a:prstGeom prst="rect">
            <a:avLst/>
          </a:prstGeom>
        </p:spPr>
      </p:pic>
      <p:cxnSp>
        <p:nvCxnSpPr>
          <p:cNvPr id="6" name="Straight Arrow Connector 5">
            <a:extLst>
              <a:ext uri="{FF2B5EF4-FFF2-40B4-BE49-F238E27FC236}">
                <a16:creationId xmlns:a16="http://schemas.microsoft.com/office/drawing/2014/main" id="{2257F102-1A73-41E5-A877-77C9FC976B20}"/>
              </a:ext>
            </a:extLst>
          </p:cNvPr>
          <p:cNvCxnSpPr>
            <a:cxnSpLocks/>
          </p:cNvCxnSpPr>
          <p:nvPr/>
        </p:nvCxnSpPr>
        <p:spPr>
          <a:xfrm flipV="1">
            <a:off x="4211960" y="4581128"/>
            <a:ext cx="2802778" cy="180020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E844DB4-6E15-4F4D-BC16-BBDE34699090}"/>
              </a:ext>
            </a:extLst>
          </p:cNvPr>
          <p:cNvCxnSpPr>
            <a:cxnSpLocks/>
          </p:cNvCxnSpPr>
          <p:nvPr/>
        </p:nvCxnSpPr>
        <p:spPr>
          <a:xfrm flipV="1">
            <a:off x="5436096" y="4675448"/>
            <a:ext cx="1325534" cy="64376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DAAE639-624B-45AD-8B19-4084441788E0}"/>
              </a:ext>
            </a:extLst>
          </p:cNvPr>
          <p:cNvCxnSpPr>
            <a:cxnSpLocks/>
          </p:cNvCxnSpPr>
          <p:nvPr/>
        </p:nvCxnSpPr>
        <p:spPr>
          <a:xfrm flipV="1">
            <a:off x="4786436" y="4581128"/>
            <a:ext cx="2017812" cy="684064"/>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F2A77E-3608-484C-9836-ACBE6FE78CBB}"/>
              </a:ext>
            </a:extLst>
          </p:cNvPr>
          <p:cNvCxnSpPr>
            <a:cxnSpLocks/>
          </p:cNvCxnSpPr>
          <p:nvPr/>
        </p:nvCxnSpPr>
        <p:spPr>
          <a:xfrm flipV="1">
            <a:off x="7236296" y="4104456"/>
            <a:ext cx="649825" cy="26064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98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5616624"/>
          </a:xfrm>
        </p:spPr>
        <p:txBody>
          <a:bodyPr>
            <a:normAutofit/>
          </a:bodyPr>
          <a:lstStyle/>
          <a:p>
            <a:pPr marL="0" indent="0">
              <a:buNone/>
            </a:pPr>
            <a:r>
              <a:rPr lang="is-IS" sz="4400" dirty="0"/>
              <a:t>Gerð er grein fyrir skipulagstillögunni á kortavef bæjarins</a:t>
            </a:r>
            <a:br>
              <a:rPr lang="is-IS" sz="4400" dirty="0"/>
            </a:br>
            <a:r>
              <a:rPr lang="is-IS" sz="4400" dirty="0">
                <a:solidFill>
                  <a:srgbClr val="0070C0"/>
                </a:solidFill>
              </a:rPr>
              <a:t>https://www.map.is/akranes/</a:t>
            </a:r>
            <a:br>
              <a:rPr lang="is-IS" sz="4400" dirty="0">
                <a:solidFill>
                  <a:srgbClr val="0070C0"/>
                </a:solidFill>
              </a:rPr>
            </a:br>
            <a:r>
              <a:rPr lang="is-IS" sz="4400" dirty="0">
                <a:solidFill>
                  <a:srgbClr val="0070C0"/>
                </a:solidFill>
              </a:rPr>
              <a:t>skipulagskynning/</a:t>
            </a:r>
            <a:br>
              <a:rPr lang="is-IS" sz="4400" dirty="0">
                <a:solidFill>
                  <a:srgbClr val="0070C0"/>
                </a:solidFill>
              </a:rPr>
            </a:br>
            <a:r>
              <a:rPr lang="is-IS" sz="2400" dirty="0"/>
              <a:t>(í vinnslu)</a:t>
            </a:r>
            <a:endParaRPr lang="is-IS" dirty="0"/>
          </a:p>
        </p:txBody>
      </p:sp>
    </p:spTree>
    <p:extLst>
      <p:ext uri="{BB962C8B-B14F-4D97-AF65-F5344CB8AC3E}">
        <p14:creationId xmlns:p14="http://schemas.microsoft.com/office/powerpoint/2010/main" val="2832040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a:t>Helstu forsendur</a:t>
            </a:r>
          </a:p>
        </p:txBody>
      </p:sp>
      <p:sp>
        <p:nvSpPr>
          <p:cNvPr id="3" name="Content Placeholder 2"/>
          <p:cNvSpPr>
            <a:spLocks noGrp="1"/>
          </p:cNvSpPr>
          <p:nvPr>
            <p:ph idx="1"/>
          </p:nvPr>
        </p:nvSpPr>
        <p:spPr/>
        <p:txBody>
          <a:bodyPr/>
          <a:lstStyle/>
          <a:p>
            <a:r>
              <a:rPr lang="is-IS" dirty="0"/>
              <a:t>Sögulegt yfirlit</a:t>
            </a:r>
          </a:p>
          <a:p>
            <a:r>
              <a:rPr lang="is-IS" dirty="0"/>
              <a:t>Mannfjöldi</a:t>
            </a:r>
          </a:p>
          <a:p>
            <a:r>
              <a:rPr lang="is-IS" dirty="0"/>
              <a:t>Landþörf fyrir nýja byggð</a:t>
            </a:r>
          </a:p>
          <a:p>
            <a:r>
              <a:rPr lang="is-IS" dirty="0"/>
              <a:t>Samræmi við aðrar áætlanir</a:t>
            </a:r>
          </a:p>
        </p:txBody>
      </p:sp>
    </p:spTree>
    <p:extLst>
      <p:ext uri="{BB962C8B-B14F-4D97-AF65-F5344CB8AC3E}">
        <p14:creationId xmlns:p14="http://schemas.microsoft.com/office/powerpoint/2010/main" val="4077472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is-IS" dirty="0"/>
              <a:t>Fólksfjöldi og atburðir í atvinnusögu Akraness 1889-2020.</a:t>
            </a:r>
          </a:p>
        </p:txBody>
      </p:sp>
      <p:graphicFrame>
        <p:nvGraphicFramePr>
          <p:cNvPr id="5" name="Chart 4">
            <a:extLst>
              <a:ext uri="{FF2B5EF4-FFF2-40B4-BE49-F238E27FC236}">
                <a16:creationId xmlns:a16="http://schemas.microsoft.com/office/drawing/2014/main" id="{493CBB12-1CC4-4A55-960A-71C5FF04FF23}"/>
              </a:ext>
            </a:extLst>
          </p:cNvPr>
          <p:cNvGraphicFramePr/>
          <p:nvPr>
            <p:extLst>
              <p:ext uri="{D42A27DB-BD31-4B8C-83A1-F6EECF244321}">
                <p14:modId xmlns:p14="http://schemas.microsoft.com/office/powerpoint/2010/main" val="1017387550"/>
              </p:ext>
            </p:extLst>
          </p:nvPr>
        </p:nvGraphicFramePr>
        <p:xfrm>
          <a:off x="539552" y="1417638"/>
          <a:ext cx="8229600" cy="43069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9598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8AC619-26D1-490B-9AC6-B76C06A090B0}"/>
              </a:ext>
            </a:extLst>
          </p:cNvPr>
          <p:cNvSpPr>
            <a:spLocks noGrp="1"/>
          </p:cNvSpPr>
          <p:nvPr>
            <p:ph idx="1"/>
          </p:nvPr>
        </p:nvSpPr>
        <p:spPr>
          <a:xfrm>
            <a:off x="457200" y="1600200"/>
            <a:ext cx="4633802" cy="2358025"/>
          </a:xfrm>
        </p:spPr>
        <p:txBody>
          <a:bodyPr/>
          <a:lstStyle/>
          <a:p>
            <a:endParaRPr lang="is-IS"/>
          </a:p>
        </p:txBody>
      </p:sp>
      <p:pic>
        <p:nvPicPr>
          <p:cNvPr id="6" name="Picture 5">
            <a:extLst>
              <a:ext uri="{FF2B5EF4-FFF2-40B4-BE49-F238E27FC236}">
                <a16:creationId xmlns:a16="http://schemas.microsoft.com/office/drawing/2014/main" id="{E2235470-409A-47DF-BB0D-D1A7DF9A8CC5}"/>
              </a:ext>
            </a:extLst>
          </p:cNvPr>
          <p:cNvPicPr>
            <a:picLocks noChangeAspect="1"/>
          </p:cNvPicPr>
          <p:nvPr/>
        </p:nvPicPr>
        <p:blipFill>
          <a:blip r:embed="rId3"/>
          <a:stretch>
            <a:fillRect/>
          </a:stretch>
        </p:blipFill>
        <p:spPr>
          <a:xfrm>
            <a:off x="179991" y="116631"/>
            <a:ext cx="5945731" cy="4460229"/>
          </a:xfrm>
          <a:prstGeom prst="rect">
            <a:avLst/>
          </a:prstGeom>
        </p:spPr>
      </p:pic>
    </p:spTree>
    <p:extLst>
      <p:ext uri="{BB962C8B-B14F-4D97-AF65-F5344CB8AC3E}">
        <p14:creationId xmlns:p14="http://schemas.microsoft.com/office/powerpoint/2010/main" val="3822378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a:t>Efni fundarins</a:t>
            </a:r>
          </a:p>
        </p:txBody>
      </p:sp>
      <p:sp>
        <p:nvSpPr>
          <p:cNvPr id="3" name="Content Placeholder 2"/>
          <p:cNvSpPr>
            <a:spLocks noGrp="1"/>
          </p:cNvSpPr>
          <p:nvPr>
            <p:ph idx="1"/>
          </p:nvPr>
        </p:nvSpPr>
        <p:spPr>
          <a:xfrm>
            <a:off x="2771800" y="1600200"/>
            <a:ext cx="5915000" cy="4525963"/>
          </a:xfrm>
        </p:spPr>
        <p:txBody>
          <a:bodyPr/>
          <a:lstStyle/>
          <a:p>
            <a:r>
              <a:rPr lang="is-IS" dirty="0"/>
              <a:t>Um aðalskipulag</a:t>
            </a:r>
          </a:p>
          <a:p>
            <a:r>
              <a:rPr lang="is-IS" dirty="0"/>
              <a:t>Stefna</a:t>
            </a:r>
          </a:p>
          <a:p>
            <a:r>
              <a:rPr lang="is-IS" dirty="0"/>
              <a:t>Helstu forsendur</a:t>
            </a:r>
          </a:p>
          <a:p>
            <a:r>
              <a:rPr lang="is-IS" dirty="0"/>
              <a:t>Skipulagstillaga</a:t>
            </a:r>
          </a:p>
          <a:p>
            <a:r>
              <a:rPr lang="is-IS" dirty="0"/>
              <a:t>Umhverfisskýrsla</a:t>
            </a:r>
          </a:p>
          <a:p>
            <a:r>
              <a:rPr lang="is-IS" dirty="0"/>
              <a:t>Málsmeðferð</a:t>
            </a:r>
          </a:p>
          <a:p>
            <a:endParaRPr lang="is-IS" dirty="0"/>
          </a:p>
        </p:txBody>
      </p:sp>
    </p:spTree>
    <p:extLst>
      <p:ext uri="{BB962C8B-B14F-4D97-AF65-F5344CB8AC3E}">
        <p14:creationId xmlns:p14="http://schemas.microsoft.com/office/powerpoint/2010/main" val="41653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8AC619-26D1-490B-9AC6-B76C06A090B0}"/>
              </a:ext>
            </a:extLst>
          </p:cNvPr>
          <p:cNvSpPr>
            <a:spLocks noGrp="1"/>
          </p:cNvSpPr>
          <p:nvPr>
            <p:ph idx="1"/>
          </p:nvPr>
        </p:nvSpPr>
        <p:spPr>
          <a:xfrm>
            <a:off x="457200" y="1600200"/>
            <a:ext cx="4633802" cy="2358025"/>
          </a:xfrm>
        </p:spPr>
        <p:txBody>
          <a:bodyPr/>
          <a:lstStyle/>
          <a:p>
            <a:endParaRPr lang="is-IS"/>
          </a:p>
        </p:txBody>
      </p:sp>
      <p:pic>
        <p:nvPicPr>
          <p:cNvPr id="6" name="Picture 5">
            <a:extLst>
              <a:ext uri="{FF2B5EF4-FFF2-40B4-BE49-F238E27FC236}">
                <a16:creationId xmlns:a16="http://schemas.microsoft.com/office/drawing/2014/main" id="{E2235470-409A-47DF-BB0D-D1A7DF9A8CC5}"/>
              </a:ext>
            </a:extLst>
          </p:cNvPr>
          <p:cNvPicPr>
            <a:picLocks noChangeAspect="1"/>
          </p:cNvPicPr>
          <p:nvPr/>
        </p:nvPicPr>
        <p:blipFill>
          <a:blip r:embed="rId3"/>
          <a:stretch>
            <a:fillRect/>
          </a:stretch>
        </p:blipFill>
        <p:spPr>
          <a:xfrm>
            <a:off x="179991" y="116631"/>
            <a:ext cx="5945731" cy="4460229"/>
          </a:xfrm>
          <a:prstGeom prst="rect">
            <a:avLst/>
          </a:prstGeom>
        </p:spPr>
      </p:pic>
      <p:pic>
        <p:nvPicPr>
          <p:cNvPr id="10" name="Picture 9">
            <a:extLst>
              <a:ext uri="{FF2B5EF4-FFF2-40B4-BE49-F238E27FC236}">
                <a16:creationId xmlns:a16="http://schemas.microsoft.com/office/drawing/2014/main" id="{2B99DA91-3A50-40FC-B536-41D4BFCA0133}"/>
              </a:ext>
            </a:extLst>
          </p:cNvPr>
          <p:cNvPicPr>
            <a:picLocks noChangeAspect="1"/>
          </p:cNvPicPr>
          <p:nvPr/>
        </p:nvPicPr>
        <p:blipFill>
          <a:blip r:embed="rId4"/>
          <a:stretch>
            <a:fillRect/>
          </a:stretch>
        </p:blipFill>
        <p:spPr>
          <a:xfrm>
            <a:off x="1187624" y="980728"/>
            <a:ext cx="5945730" cy="4463976"/>
          </a:xfrm>
          <a:prstGeom prst="rect">
            <a:avLst/>
          </a:prstGeom>
        </p:spPr>
      </p:pic>
    </p:spTree>
    <p:extLst>
      <p:ext uri="{BB962C8B-B14F-4D97-AF65-F5344CB8AC3E}">
        <p14:creationId xmlns:p14="http://schemas.microsoft.com/office/powerpoint/2010/main" val="2191162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8AC619-26D1-490B-9AC6-B76C06A090B0}"/>
              </a:ext>
            </a:extLst>
          </p:cNvPr>
          <p:cNvSpPr>
            <a:spLocks noGrp="1"/>
          </p:cNvSpPr>
          <p:nvPr>
            <p:ph idx="1"/>
          </p:nvPr>
        </p:nvSpPr>
        <p:spPr>
          <a:xfrm>
            <a:off x="457200" y="1600200"/>
            <a:ext cx="4633802" cy="2358025"/>
          </a:xfrm>
        </p:spPr>
        <p:txBody>
          <a:bodyPr/>
          <a:lstStyle/>
          <a:p>
            <a:endParaRPr lang="is-IS"/>
          </a:p>
        </p:txBody>
      </p:sp>
      <p:pic>
        <p:nvPicPr>
          <p:cNvPr id="6" name="Picture 5">
            <a:extLst>
              <a:ext uri="{FF2B5EF4-FFF2-40B4-BE49-F238E27FC236}">
                <a16:creationId xmlns:a16="http://schemas.microsoft.com/office/drawing/2014/main" id="{E2235470-409A-47DF-BB0D-D1A7DF9A8CC5}"/>
              </a:ext>
            </a:extLst>
          </p:cNvPr>
          <p:cNvPicPr>
            <a:picLocks noChangeAspect="1"/>
          </p:cNvPicPr>
          <p:nvPr/>
        </p:nvPicPr>
        <p:blipFill>
          <a:blip r:embed="rId3"/>
          <a:stretch>
            <a:fillRect/>
          </a:stretch>
        </p:blipFill>
        <p:spPr>
          <a:xfrm>
            <a:off x="179991" y="116631"/>
            <a:ext cx="5945731" cy="4460229"/>
          </a:xfrm>
          <a:prstGeom prst="rect">
            <a:avLst/>
          </a:prstGeom>
        </p:spPr>
      </p:pic>
      <p:pic>
        <p:nvPicPr>
          <p:cNvPr id="10" name="Picture 9">
            <a:extLst>
              <a:ext uri="{FF2B5EF4-FFF2-40B4-BE49-F238E27FC236}">
                <a16:creationId xmlns:a16="http://schemas.microsoft.com/office/drawing/2014/main" id="{2B99DA91-3A50-40FC-B536-41D4BFCA0133}"/>
              </a:ext>
            </a:extLst>
          </p:cNvPr>
          <p:cNvPicPr>
            <a:picLocks noChangeAspect="1"/>
          </p:cNvPicPr>
          <p:nvPr/>
        </p:nvPicPr>
        <p:blipFill>
          <a:blip r:embed="rId4"/>
          <a:stretch>
            <a:fillRect/>
          </a:stretch>
        </p:blipFill>
        <p:spPr>
          <a:xfrm>
            <a:off x="1187624" y="980728"/>
            <a:ext cx="5945730" cy="4463976"/>
          </a:xfrm>
          <a:prstGeom prst="rect">
            <a:avLst/>
          </a:prstGeom>
        </p:spPr>
      </p:pic>
      <p:pic>
        <p:nvPicPr>
          <p:cNvPr id="8" name="Picture 7">
            <a:extLst>
              <a:ext uri="{FF2B5EF4-FFF2-40B4-BE49-F238E27FC236}">
                <a16:creationId xmlns:a16="http://schemas.microsoft.com/office/drawing/2014/main" id="{E7504109-1E53-4DD7-9600-1D3F9EB837FC}"/>
              </a:ext>
            </a:extLst>
          </p:cNvPr>
          <p:cNvPicPr>
            <a:picLocks noChangeAspect="1"/>
          </p:cNvPicPr>
          <p:nvPr/>
        </p:nvPicPr>
        <p:blipFill>
          <a:blip r:embed="rId5"/>
          <a:stretch>
            <a:fillRect/>
          </a:stretch>
        </p:blipFill>
        <p:spPr>
          <a:xfrm>
            <a:off x="2931001" y="2074432"/>
            <a:ext cx="5945731" cy="4450911"/>
          </a:xfrm>
          <a:prstGeom prst="rect">
            <a:avLst/>
          </a:prstGeom>
        </p:spPr>
      </p:pic>
    </p:spTree>
    <p:extLst>
      <p:ext uri="{BB962C8B-B14F-4D97-AF65-F5344CB8AC3E}">
        <p14:creationId xmlns:p14="http://schemas.microsoft.com/office/powerpoint/2010/main" val="438139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79B4-7151-4D3A-9478-F21251F39E78}"/>
              </a:ext>
            </a:extLst>
          </p:cNvPr>
          <p:cNvSpPr>
            <a:spLocks noGrp="1"/>
          </p:cNvSpPr>
          <p:nvPr>
            <p:ph type="title"/>
          </p:nvPr>
        </p:nvSpPr>
        <p:spPr>
          <a:xfrm>
            <a:off x="0" y="0"/>
            <a:ext cx="9144000" cy="527068"/>
          </a:xfrm>
        </p:spPr>
        <p:txBody>
          <a:bodyPr>
            <a:noAutofit/>
          </a:bodyPr>
          <a:lstStyle/>
          <a:p>
            <a:r>
              <a:rPr lang="is-IS" sz="2800" dirty="0"/>
              <a:t>GILDANDI AÐALSKIPULAG með áorðnum breytingum</a:t>
            </a:r>
          </a:p>
        </p:txBody>
      </p:sp>
      <p:pic>
        <p:nvPicPr>
          <p:cNvPr id="7" name="Content Placeholder 6" descr="Map&#10;&#10;Description automatically generated">
            <a:extLst>
              <a:ext uri="{FF2B5EF4-FFF2-40B4-BE49-F238E27FC236}">
                <a16:creationId xmlns:a16="http://schemas.microsoft.com/office/drawing/2014/main" id="{66C0B59D-B0D9-4489-802E-B943545F9F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12" y="476672"/>
            <a:ext cx="9180512" cy="6486032"/>
          </a:xfrm>
        </p:spPr>
      </p:pic>
    </p:spTree>
    <p:extLst>
      <p:ext uri="{BB962C8B-B14F-4D97-AF65-F5344CB8AC3E}">
        <p14:creationId xmlns:p14="http://schemas.microsoft.com/office/powerpoint/2010/main" val="2237115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pPr>
              <a:spcAft>
                <a:spcPts val="600"/>
              </a:spcAft>
              <a:tabLst>
                <a:tab pos="572770" algn="l"/>
              </a:tabLst>
            </a:pPr>
            <a:r>
              <a:rPr lang="is-IS" sz="2800" dirty="0"/>
              <a:t>Framreikningur mannfjölda á Akranesi til 2032, tilgáta.   </a:t>
            </a:r>
          </a:p>
        </p:txBody>
      </p:sp>
      <p:graphicFrame>
        <p:nvGraphicFramePr>
          <p:cNvPr id="5" name="Chart 4">
            <a:extLst>
              <a:ext uri="{FF2B5EF4-FFF2-40B4-BE49-F238E27FC236}">
                <a16:creationId xmlns:a16="http://schemas.microsoft.com/office/drawing/2014/main" id="{00000000-0008-0000-0100-00000B000000}"/>
              </a:ext>
            </a:extLst>
          </p:cNvPr>
          <p:cNvGraphicFramePr>
            <a:graphicFrameLocks/>
          </p:cNvGraphicFramePr>
          <p:nvPr>
            <p:extLst>
              <p:ext uri="{D42A27DB-BD31-4B8C-83A1-F6EECF244321}">
                <p14:modId xmlns:p14="http://schemas.microsoft.com/office/powerpoint/2010/main" val="1237618341"/>
              </p:ext>
            </p:extLst>
          </p:nvPr>
        </p:nvGraphicFramePr>
        <p:xfrm>
          <a:off x="201789" y="1484784"/>
          <a:ext cx="8740422" cy="37126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4408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Aldursskipting</a:t>
            </a:r>
          </a:p>
        </p:txBody>
      </p:sp>
      <p:graphicFrame>
        <p:nvGraphicFramePr>
          <p:cNvPr id="6" name="Chart 5">
            <a:extLst>
              <a:ext uri="{FF2B5EF4-FFF2-40B4-BE49-F238E27FC236}">
                <a16:creationId xmlns:a16="http://schemas.microsoft.com/office/drawing/2014/main" id="{00000000-0008-0000-0100-000011000000}"/>
              </a:ext>
            </a:extLst>
          </p:cNvPr>
          <p:cNvGraphicFramePr>
            <a:graphicFrameLocks/>
          </p:cNvGraphicFramePr>
          <p:nvPr>
            <p:extLst>
              <p:ext uri="{D42A27DB-BD31-4B8C-83A1-F6EECF244321}">
                <p14:modId xmlns:p14="http://schemas.microsoft.com/office/powerpoint/2010/main" val="315927094"/>
              </p:ext>
            </p:extLst>
          </p:nvPr>
        </p:nvGraphicFramePr>
        <p:xfrm>
          <a:off x="978856" y="2307432"/>
          <a:ext cx="3161096" cy="27777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00000000-0008-0000-0100-000012000000}"/>
              </a:ext>
            </a:extLst>
          </p:cNvPr>
          <p:cNvGraphicFramePr>
            <a:graphicFrameLocks/>
          </p:cNvGraphicFramePr>
          <p:nvPr>
            <p:extLst>
              <p:ext uri="{D42A27DB-BD31-4B8C-83A1-F6EECF244321}">
                <p14:modId xmlns:p14="http://schemas.microsoft.com/office/powerpoint/2010/main" val="3572330042"/>
              </p:ext>
            </p:extLst>
          </p:nvPr>
        </p:nvGraphicFramePr>
        <p:xfrm>
          <a:off x="5011304" y="2307432"/>
          <a:ext cx="3161096" cy="27777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49543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sz="3600" dirty="0"/>
              <a:t>Viðmiðun 2033</a:t>
            </a:r>
          </a:p>
        </p:txBody>
      </p:sp>
      <p:sp>
        <p:nvSpPr>
          <p:cNvPr id="5" name="Content Placeholder 4">
            <a:extLst>
              <a:ext uri="{FF2B5EF4-FFF2-40B4-BE49-F238E27FC236}">
                <a16:creationId xmlns:a16="http://schemas.microsoft.com/office/drawing/2014/main" id="{19AAB589-BF50-4DA3-A14F-07C90C8325F5}"/>
              </a:ext>
            </a:extLst>
          </p:cNvPr>
          <p:cNvSpPr>
            <a:spLocks noGrp="1"/>
          </p:cNvSpPr>
          <p:nvPr>
            <p:ph idx="1"/>
          </p:nvPr>
        </p:nvSpPr>
        <p:spPr>
          <a:xfrm>
            <a:off x="457200" y="1340768"/>
            <a:ext cx="8229600" cy="4525963"/>
          </a:xfrm>
        </p:spPr>
        <p:txBody>
          <a:bodyPr>
            <a:normAutofit lnSpcReduction="10000"/>
          </a:bodyPr>
          <a:lstStyle/>
          <a:p>
            <a:r>
              <a:rPr lang="is-IS" dirty="0"/>
              <a:t>9.000 – 10.000 íbúar í lok skipulagstímabilsins</a:t>
            </a:r>
          </a:p>
          <a:p>
            <a:r>
              <a:rPr lang="is-IS" dirty="0"/>
              <a:t>Breytt aldursskipting</a:t>
            </a:r>
          </a:p>
          <a:p>
            <a:r>
              <a:rPr lang="is-IS" dirty="0"/>
              <a:t>Líklega þörf fyrir 840 – 1.100 nýjar íbúðir á skipulagstímabilinu</a:t>
            </a:r>
          </a:p>
          <a:p>
            <a:pPr lvl="1"/>
            <a:r>
              <a:rPr lang="is-IS" dirty="0"/>
              <a:t>Miðað er við að meðalheimili verði  um 2,5 íbúar – er nú 2,68 íbúar/íbúð. </a:t>
            </a:r>
          </a:p>
          <a:p>
            <a:r>
              <a:rPr lang="is-IS" dirty="0"/>
              <a:t>Með þéttingu byggðar og endurnýtingu lands verður rými fyrir 11-12.000 íbúa innan þjóðvegar</a:t>
            </a:r>
          </a:p>
          <a:p>
            <a:endParaRPr lang="is-IS" dirty="0"/>
          </a:p>
        </p:txBody>
      </p:sp>
    </p:spTree>
    <p:extLst>
      <p:ext uri="{BB962C8B-B14F-4D97-AF65-F5344CB8AC3E}">
        <p14:creationId xmlns:p14="http://schemas.microsoft.com/office/powerpoint/2010/main" val="1102889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lstStyle/>
          <a:p>
            <a:r>
              <a:rPr lang="is-IS" dirty="0"/>
              <a:t>Landþörf</a:t>
            </a:r>
          </a:p>
        </p:txBody>
      </p:sp>
      <p:sp>
        <p:nvSpPr>
          <p:cNvPr id="3" name="Content Placeholder 2"/>
          <p:cNvSpPr>
            <a:spLocks noGrp="1"/>
          </p:cNvSpPr>
          <p:nvPr>
            <p:ph idx="1"/>
          </p:nvPr>
        </p:nvSpPr>
        <p:spPr>
          <a:xfrm>
            <a:off x="131507" y="1124744"/>
            <a:ext cx="4800533" cy="5001419"/>
          </a:xfrm>
        </p:spPr>
        <p:txBody>
          <a:bodyPr>
            <a:normAutofit fontScale="92500" lnSpcReduction="10000"/>
          </a:bodyPr>
          <a:lstStyle/>
          <a:p>
            <a:r>
              <a:rPr lang="is-IS" sz="2800" dirty="0"/>
              <a:t>v/atvinnu: 12-16 ha</a:t>
            </a:r>
          </a:p>
          <a:p>
            <a:pPr lvl="1"/>
            <a:r>
              <a:rPr lang="is-IS" sz="2400" dirty="0"/>
              <a:t>Grundartangi</a:t>
            </a:r>
          </a:p>
          <a:p>
            <a:pPr lvl="1"/>
            <a:r>
              <a:rPr lang="is-IS" sz="2400" dirty="0"/>
              <a:t>Innan núverandi byggðar</a:t>
            </a:r>
          </a:p>
          <a:p>
            <a:pPr lvl="1"/>
            <a:r>
              <a:rPr lang="is-IS" sz="2400" dirty="0"/>
              <a:t>Flóahverfi, Kirkjutunga, 37+76 ha</a:t>
            </a:r>
          </a:p>
          <a:p>
            <a:r>
              <a:rPr lang="is-IS" sz="2800" dirty="0"/>
              <a:t>Íbúðir: Reiknuð þörf 840-1.100    </a:t>
            </a:r>
          </a:p>
          <a:p>
            <a:pPr lvl="1">
              <a:tabLst>
                <a:tab pos="3048000" algn="l"/>
              </a:tabLst>
            </a:pPr>
            <a:r>
              <a:rPr lang="is-IS" sz="2400" dirty="0"/>
              <a:t>Sementsreitur	350 íbúðir</a:t>
            </a:r>
          </a:p>
          <a:p>
            <a:pPr lvl="1">
              <a:tabLst>
                <a:tab pos="3048000" algn="l"/>
              </a:tabLst>
            </a:pPr>
            <a:r>
              <a:rPr lang="is-IS" sz="2400" dirty="0"/>
              <a:t>Dalbrautarreitur	200 íbúðir</a:t>
            </a:r>
          </a:p>
          <a:p>
            <a:pPr lvl="1">
              <a:tabLst>
                <a:tab pos="3048000" algn="l"/>
              </a:tabLst>
            </a:pPr>
            <a:r>
              <a:rPr lang="is-IS" sz="2400" dirty="0"/>
              <a:t>Skógahverfi – 40 ha	800 íbúðir  (20 </a:t>
            </a:r>
            <a:r>
              <a:rPr lang="is-IS" sz="2400" dirty="0" err="1"/>
              <a:t>íb</a:t>
            </a:r>
            <a:r>
              <a:rPr lang="is-IS" sz="2400" dirty="0"/>
              <a:t>/ha)</a:t>
            </a:r>
          </a:p>
          <a:p>
            <a:pPr lvl="1">
              <a:tabLst>
                <a:tab pos="3048000" algn="l"/>
              </a:tabLst>
            </a:pPr>
            <a:r>
              <a:rPr lang="is-IS" sz="2400" b="1" dirty="0"/>
              <a:t>Samtals	1.350 íbúðir</a:t>
            </a:r>
          </a:p>
          <a:p>
            <a:pPr>
              <a:tabLst>
                <a:tab pos="3048000" algn="l"/>
              </a:tabLst>
            </a:pPr>
            <a:endParaRPr lang="is-IS" sz="2200" dirty="0"/>
          </a:p>
          <a:p>
            <a:pPr>
              <a:tabLst>
                <a:tab pos="3048000" algn="l"/>
              </a:tabLst>
            </a:pPr>
            <a:r>
              <a:rPr lang="is-IS" sz="2200" dirty="0"/>
              <a:t>Í Hausthúsa- og Vogahverfum gætu rúmast um 1.100-1.550 íbúðir til viðbótar</a:t>
            </a:r>
          </a:p>
          <a:p>
            <a:pPr marL="457200" lvl="1" indent="0">
              <a:buNone/>
            </a:pPr>
            <a:endParaRPr lang="is-IS" dirty="0"/>
          </a:p>
        </p:txBody>
      </p:sp>
      <p:pic>
        <p:nvPicPr>
          <p:cNvPr id="6" name="Picture 5" descr="Diagram, map&#10;&#10;Description automatically generated">
            <a:extLst>
              <a:ext uri="{FF2B5EF4-FFF2-40B4-BE49-F238E27FC236}">
                <a16:creationId xmlns:a16="http://schemas.microsoft.com/office/drawing/2014/main" id="{F52C5B9C-F6D1-45CA-9E8D-B606DF1298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3864" y="1251909"/>
            <a:ext cx="5664630" cy="4248473"/>
          </a:xfrm>
          <a:prstGeom prst="rect">
            <a:avLst/>
          </a:prstGeom>
        </p:spPr>
      </p:pic>
    </p:spTree>
    <p:extLst>
      <p:ext uri="{BB962C8B-B14F-4D97-AF65-F5344CB8AC3E}">
        <p14:creationId xmlns:p14="http://schemas.microsoft.com/office/powerpoint/2010/main" val="3523800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E22E858-3701-40BB-81F6-C9C1A3FAF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23" y="1288780"/>
            <a:ext cx="6096000" cy="429768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is-IS" dirty="0"/>
              <a:t>Skipulagstillagan</a:t>
            </a:r>
          </a:p>
        </p:txBody>
      </p:sp>
      <p:pic>
        <p:nvPicPr>
          <p:cNvPr id="7" name="Picture 6">
            <a:extLst>
              <a:ext uri="{FF2B5EF4-FFF2-40B4-BE49-F238E27FC236}">
                <a16:creationId xmlns:a16="http://schemas.microsoft.com/office/drawing/2014/main" id="{B1A3072E-2173-41B0-A05D-490E25CA8117}"/>
              </a:ext>
            </a:extLst>
          </p:cNvPr>
          <p:cNvPicPr>
            <a:picLocks noChangeAspect="1"/>
          </p:cNvPicPr>
          <p:nvPr/>
        </p:nvPicPr>
        <p:blipFill>
          <a:blip r:embed="rId4"/>
          <a:stretch>
            <a:fillRect/>
          </a:stretch>
        </p:blipFill>
        <p:spPr>
          <a:xfrm rot="377535">
            <a:off x="6162074" y="1916368"/>
            <a:ext cx="2654182" cy="3761656"/>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DCB5DE5B-016E-4D33-9EBC-8FC471755B2D}"/>
              </a:ext>
            </a:extLst>
          </p:cNvPr>
          <p:cNvPicPr>
            <a:picLocks noChangeAspect="1"/>
          </p:cNvPicPr>
          <p:nvPr/>
        </p:nvPicPr>
        <p:blipFill>
          <a:blip r:embed="rId5"/>
          <a:stretch>
            <a:fillRect/>
          </a:stretch>
        </p:blipFill>
        <p:spPr>
          <a:xfrm>
            <a:off x="4360843" y="1556792"/>
            <a:ext cx="2797534" cy="3761656"/>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1DE9829C-6E03-4530-A83F-EF342CD889A6}"/>
              </a:ext>
            </a:extLst>
          </p:cNvPr>
          <p:cNvPicPr>
            <a:picLocks noChangeAspect="1"/>
          </p:cNvPicPr>
          <p:nvPr/>
        </p:nvPicPr>
        <p:blipFill>
          <a:blip r:embed="rId6"/>
          <a:stretch>
            <a:fillRect/>
          </a:stretch>
        </p:blipFill>
        <p:spPr>
          <a:xfrm rot="20974979">
            <a:off x="2842922" y="2336840"/>
            <a:ext cx="2628000" cy="37482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98265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is-IS" dirty="0"/>
              <a:t>Viðfangsefni endurskoðunar</a:t>
            </a:r>
          </a:p>
        </p:txBody>
      </p:sp>
      <p:sp>
        <p:nvSpPr>
          <p:cNvPr id="3" name="Content Placeholder 2"/>
          <p:cNvSpPr>
            <a:spLocks noGrp="1"/>
          </p:cNvSpPr>
          <p:nvPr>
            <p:ph idx="1"/>
          </p:nvPr>
        </p:nvSpPr>
        <p:spPr>
          <a:xfrm>
            <a:off x="1043608" y="1124744"/>
            <a:ext cx="6912768" cy="4752528"/>
          </a:xfrm>
        </p:spPr>
        <p:txBody>
          <a:bodyPr>
            <a:normAutofit fontScale="55000" lnSpcReduction="20000"/>
          </a:bodyPr>
          <a:lstStyle/>
          <a:p>
            <a:pPr>
              <a:tabLst>
                <a:tab pos="8069263" algn="r"/>
              </a:tabLst>
            </a:pPr>
            <a:r>
              <a:rPr lang="is-IS" dirty="0"/>
              <a:t>Íbúaþróun, endurmat á íbúðaþörf og landþörf</a:t>
            </a:r>
          </a:p>
          <a:p>
            <a:pPr>
              <a:tabLst>
                <a:tab pos="8069263" algn="r"/>
              </a:tabLst>
            </a:pPr>
            <a:r>
              <a:rPr lang="is-IS" dirty="0">
                <a:solidFill>
                  <a:srgbClr val="C00000"/>
                </a:solidFill>
              </a:rPr>
              <a:t>Svæði fyrir garðyrkjustöð austan Miðvogs	(lokið 2015)</a:t>
            </a:r>
          </a:p>
          <a:p>
            <a:pPr>
              <a:tabLst>
                <a:tab pos="8069263" algn="r"/>
              </a:tabLst>
            </a:pPr>
            <a:r>
              <a:rPr lang="is-IS" dirty="0">
                <a:solidFill>
                  <a:srgbClr val="C00000"/>
                </a:solidFill>
              </a:rPr>
              <a:t>Sementsreitur 	(lokið 2017)</a:t>
            </a:r>
          </a:p>
          <a:p>
            <a:pPr>
              <a:tabLst>
                <a:tab pos="8069263" algn="r"/>
              </a:tabLst>
            </a:pPr>
            <a:r>
              <a:rPr lang="is-IS" dirty="0">
                <a:solidFill>
                  <a:srgbClr val="C00000"/>
                </a:solidFill>
              </a:rPr>
              <a:t>Stækkun miðsvæðis á Dalbrautarreit 	(lokið 2017)</a:t>
            </a:r>
          </a:p>
          <a:p>
            <a:pPr>
              <a:spcBef>
                <a:spcPts val="600"/>
              </a:spcBef>
              <a:tabLst>
                <a:tab pos="8069263" algn="r"/>
              </a:tabLst>
            </a:pPr>
            <a:r>
              <a:rPr lang="is-IS" dirty="0">
                <a:solidFill>
                  <a:srgbClr val="C00000"/>
                </a:solidFill>
              </a:rPr>
              <a:t>Stækkun athafnasvæðis í Flóahverfi	(lokið 2019)</a:t>
            </a:r>
          </a:p>
          <a:p>
            <a:pPr>
              <a:tabLst>
                <a:tab pos="8069263" algn="r"/>
              </a:tabLst>
            </a:pPr>
            <a:r>
              <a:rPr lang="is-IS" dirty="0">
                <a:solidFill>
                  <a:srgbClr val="C00000"/>
                </a:solidFill>
              </a:rPr>
              <a:t>Breytingar á hafnarsvæði (Skarfatangahöfn felld út) 	(lokið 2019)</a:t>
            </a:r>
          </a:p>
          <a:p>
            <a:pPr>
              <a:tabLst>
                <a:tab pos="8069263" algn="r"/>
              </a:tabLst>
            </a:pPr>
            <a:r>
              <a:rPr lang="is-IS" dirty="0">
                <a:solidFill>
                  <a:srgbClr val="C00000"/>
                </a:solidFill>
              </a:rPr>
              <a:t>Endurskoðun á afmörkun framtíðaríbúðarsvæða</a:t>
            </a:r>
          </a:p>
          <a:p>
            <a:pPr marL="804863" lvl="1" indent="-261938">
              <a:tabLst>
                <a:tab pos="8069263" algn="r"/>
              </a:tabLst>
            </a:pPr>
            <a:r>
              <a:rPr lang="is-IS" dirty="0">
                <a:solidFill>
                  <a:srgbClr val="C00000"/>
                </a:solidFill>
              </a:rPr>
              <a:t>Stækkun Skógahverfis	</a:t>
            </a:r>
            <a:r>
              <a:rPr lang="is-IS" sz="3300" dirty="0">
                <a:solidFill>
                  <a:srgbClr val="C00000"/>
                </a:solidFill>
              </a:rPr>
              <a:t>(lokið 2020)</a:t>
            </a:r>
          </a:p>
          <a:p>
            <a:pPr>
              <a:tabLst>
                <a:tab pos="8069263" algn="r"/>
              </a:tabLst>
            </a:pPr>
            <a:r>
              <a:rPr lang="is-IS" dirty="0">
                <a:solidFill>
                  <a:srgbClr val="C00000"/>
                </a:solidFill>
              </a:rPr>
              <a:t>Endurskoðun göngu-, hjóla- og reiðstígakerfis</a:t>
            </a:r>
          </a:p>
          <a:p>
            <a:pPr>
              <a:tabLst>
                <a:tab pos="8069263" algn="r"/>
              </a:tabLst>
            </a:pPr>
            <a:r>
              <a:rPr lang="is-IS" dirty="0">
                <a:solidFill>
                  <a:srgbClr val="C00000"/>
                </a:solidFill>
              </a:rPr>
              <a:t>Kirkjugarður 	(falið frá áformum um nýjan garð)</a:t>
            </a:r>
          </a:p>
          <a:p>
            <a:pPr>
              <a:spcBef>
                <a:spcPts val="600"/>
              </a:spcBef>
              <a:tabLst>
                <a:tab pos="8069263" algn="r"/>
              </a:tabLst>
            </a:pPr>
            <a:r>
              <a:rPr lang="is-IS" sz="3200" dirty="0">
                <a:solidFill>
                  <a:srgbClr val="C00000"/>
                </a:solidFill>
              </a:rPr>
              <a:t>Stækkun tjaldsvæðis í Kalmansvík	(lokið 2020)</a:t>
            </a:r>
          </a:p>
          <a:p>
            <a:pPr>
              <a:spcBef>
                <a:spcPts val="600"/>
              </a:spcBef>
              <a:tabLst>
                <a:tab pos="8069263" algn="r"/>
              </a:tabLst>
            </a:pPr>
            <a:r>
              <a:rPr lang="is-I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Stækkun skipulagssvæðis sem nemur Óslandi – Kirkjutungu</a:t>
            </a:r>
          </a:p>
          <a:p>
            <a:pPr>
              <a:tabLst>
                <a:tab pos="8069263" algn="r"/>
              </a:tabLst>
            </a:pPr>
            <a:r>
              <a:rPr lang="is-I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Afmörkun nýs athafnasvæðis í Óslandi – Kirkjutungu</a:t>
            </a:r>
          </a:p>
          <a:p>
            <a:pPr>
              <a:tabLst>
                <a:tab pos="8069263" algn="r"/>
              </a:tabLst>
            </a:pPr>
            <a:r>
              <a:rPr lang="is-I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Blönduð íbúðarbyggð með atvinnustarfsemi á Ægisbraut</a:t>
            </a:r>
          </a:p>
          <a:p>
            <a:pPr>
              <a:tabLst>
                <a:tab pos="8069263" algn="r"/>
              </a:tabLst>
            </a:pPr>
            <a:r>
              <a:rPr lang="is-I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Afmörkun þróunarsvæða á Breið, Langasandi og Smiðjuvöllum</a:t>
            </a:r>
          </a:p>
          <a:p>
            <a:pPr>
              <a:spcAft>
                <a:spcPts val="600"/>
              </a:spcAft>
              <a:tabLst>
                <a:tab pos="8069263" algn="r"/>
              </a:tabLst>
            </a:pPr>
            <a:r>
              <a:rPr lang="is-I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Hótel á golfvallarsvæði</a:t>
            </a:r>
          </a:p>
          <a:p>
            <a:pPr>
              <a:tabLst>
                <a:tab pos="8069263" algn="r"/>
              </a:tabLst>
            </a:pPr>
            <a:endParaRPr lang="is-IS" dirty="0">
              <a:solidFill>
                <a:srgbClr val="C00000"/>
              </a:solidFill>
            </a:endParaRPr>
          </a:p>
          <a:p>
            <a:pPr marL="514350" indent="-514350">
              <a:buFont typeface="+mj-lt"/>
              <a:buAutoNum type="alphaLcParenR"/>
              <a:tabLst>
                <a:tab pos="8069263" algn="r"/>
              </a:tabLst>
            </a:pPr>
            <a:endParaRPr lang="is-IS" dirty="0"/>
          </a:p>
        </p:txBody>
      </p:sp>
    </p:spTree>
    <p:extLst>
      <p:ext uri="{BB962C8B-B14F-4D97-AF65-F5344CB8AC3E}">
        <p14:creationId xmlns:p14="http://schemas.microsoft.com/office/powerpoint/2010/main" val="1698142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27D3-7810-45DF-9E25-DA8BDB2EDB10}"/>
              </a:ext>
            </a:extLst>
          </p:cNvPr>
          <p:cNvSpPr>
            <a:spLocks noGrp="1"/>
          </p:cNvSpPr>
          <p:nvPr>
            <p:ph type="title"/>
          </p:nvPr>
        </p:nvSpPr>
        <p:spPr/>
        <p:txBody>
          <a:bodyPr/>
          <a:lstStyle/>
          <a:p>
            <a:endParaRPr lang="is-IS"/>
          </a:p>
        </p:txBody>
      </p:sp>
      <p:pic>
        <p:nvPicPr>
          <p:cNvPr id="5" name="Content Placeholder 4" descr="Diagram, map&#10;&#10;Description automatically generated">
            <a:extLst>
              <a:ext uri="{FF2B5EF4-FFF2-40B4-BE49-F238E27FC236}">
                <a16:creationId xmlns:a16="http://schemas.microsoft.com/office/drawing/2014/main" id="{72B1AFCD-BF94-4630-83C4-7CE5411667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Title 1">
            <a:extLst>
              <a:ext uri="{FF2B5EF4-FFF2-40B4-BE49-F238E27FC236}">
                <a16:creationId xmlns:a16="http://schemas.microsoft.com/office/drawing/2014/main" id="{4DDF7267-D2F0-4A04-A5F2-0D2D3A16EE27}"/>
              </a:ext>
            </a:extLst>
          </p:cNvPr>
          <p:cNvSpPr txBox="1">
            <a:spLocks/>
          </p:cNvSpPr>
          <p:nvPr/>
        </p:nvSpPr>
        <p:spPr>
          <a:xfrm>
            <a:off x="0" y="0"/>
            <a:ext cx="4211960" cy="90872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s-IS" sz="2800" dirty="0"/>
              <a:t>AÐALSKIPULAG AKRANESS</a:t>
            </a:r>
          </a:p>
          <a:p>
            <a:pPr algn="l"/>
            <a:r>
              <a:rPr lang="is-IS" sz="2800" dirty="0"/>
              <a:t>2005-2017</a:t>
            </a:r>
          </a:p>
        </p:txBody>
      </p:sp>
      <p:sp>
        <p:nvSpPr>
          <p:cNvPr id="6" name="Title 1">
            <a:extLst>
              <a:ext uri="{FF2B5EF4-FFF2-40B4-BE49-F238E27FC236}">
                <a16:creationId xmlns:a16="http://schemas.microsoft.com/office/drawing/2014/main" id="{193B5191-C825-4544-8C45-A51176055D62}"/>
              </a:ext>
            </a:extLst>
          </p:cNvPr>
          <p:cNvSpPr txBox="1">
            <a:spLocks/>
          </p:cNvSpPr>
          <p:nvPr/>
        </p:nvSpPr>
        <p:spPr>
          <a:xfrm>
            <a:off x="6640892" y="1568935"/>
            <a:ext cx="2471332" cy="5289066"/>
          </a:xfrm>
          <a:prstGeom prst="rect">
            <a:avLst/>
          </a:prstGeom>
          <a:solidFill>
            <a:schemeClr val="bg1">
              <a:alpha val="52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s-IS" sz="2000" b="1" dirty="0">
                <a:solidFill>
                  <a:schemeClr val="accent2">
                    <a:lumMod val="75000"/>
                  </a:schemeClr>
                </a:solidFill>
              </a:rPr>
              <a:t>Helstu breytingar</a:t>
            </a:r>
          </a:p>
          <a:p>
            <a:pPr algn="l"/>
            <a:r>
              <a:rPr lang="is-IS" sz="2000" i="1" dirty="0">
                <a:solidFill>
                  <a:schemeClr val="accent2">
                    <a:lumMod val="75000"/>
                  </a:schemeClr>
                </a:solidFill>
              </a:rPr>
              <a:t>Stækkun skipulags-svæðisins í Óslandi – Kirkjutungu</a:t>
            </a:r>
          </a:p>
          <a:p>
            <a:pPr algn="l"/>
            <a:r>
              <a:rPr lang="is-IS" sz="2000" i="1" dirty="0">
                <a:solidFill>
                  <a:schemeClr val="accent2">
                    <a:lumMod val="75000"/>
                  </a:schemeClr>
                </a:solidFill>
              </a:rPr>
              <a:t>Stækkað iðnaðar-svæði í Höfðaseli</a:t>
            </a:r>
          </a:p>
          <a:p>
            <a:pPr algn="l"/>
            <a:r>
              <a:rPr lang="is-IS" sz="2000" i="1" dirty="0">
                <a:solidFill>
                  <a:schemeClr val="accent2">
                    <a:lumMod val="75000"/>
                  </a:schemeClr>
                </a:solidFill>
              </a:rPr>
              <a:t>Blönduð byggð við Ægisbraut</a:t>
            </a:r>
          </a:p>
          <a:p>
            <a:pPr algn="l"/>
            <a:r>
              <a:rPr lang="is-IS" sz="2000" i="1" dirty="0">
                <a:solidFill>
                  <a:schemeClr val="accent2">
                    <a:lumMod val="75000"/>
                  </a:schemeClr>
                </a:solidFill>
              </a:rPr>
              <a:t>Afmörkun þróunarsvæða</a:t>
            </a:r>
          </a:p>
          <a:p>
            <a:pPr algn="l"/>
            <a:r>
              <a:rPr lang="is-IS" sz="2000" i="1" dirty="0">
                <a:solidFill>
                  <a:schemeClr val="accent2">
                    <a:lumMod val="75000"/>
                  </a:schemeClr>
                </a:solidFill>
              </a:rPr>
              <a:t>Breytt afmörkun miðbæjar</a:t>
            </a:r>
          </a:p>
          <a:p>
            <a:pPr algn="l"/>
            <a:r>
              <a:rPr lang="is-IS" sz="2000" i="1" dirty="0">
                <a:solidFill>
                  <a:schemeClr val="accent2">
                    <a:lumMod val="75000"/>
                  </a:schemeClr>
                </a:solidFill>
              </a:rPr>
              <a:t>Hótel á golfvelli</a:t>
            </a:r>
          </a:p>
          <a:p>
            <a:pPr algn="l"/>
            <a:r>
              <a:rPr lang="is-IS" sz="2000" i="1" dirty="0">
                <a:solidFill>
                  <a:schemeClr val="accent2">
                    <a:lumMod val="75000"/>
                  </a:schemeClr>
                </a:solidFill>
              </a:rPr>
              <a:t>Breyttar landfyllingar á hafnarsvæði</a:t>
            </a:r>
          </a:p>
          <a:p>
            <a:pPr algn="l"/>
            <a:r>
              <a:rPr lang="is-IS" sz="2000" i="1" dirty="0">
                <a:solidFill>
                  <a:schemeClr val="accent2">
                    <a:lumMod val="75000"/>
                  </a:schemeClr>
                </a:solidFill>
              </a:rPr>
              <a:t>Ferðaþjónustusvæði á </a:t>
            </a:r>
            <a:r>
              <a:rPr lang="is-IS" sz="2000" i="1" dirty="0" err="1">
                <a:solidFill>
                  <a:schemeClr val="accent2">
                    <a:lumMod val="75000"/>
                  </a:schemeClr>
                </a:solidFill>
              </a:rPr>
              <a:t>Breiðinni</a:t>
            </a:r>
            <a:endParaRPr lang="is-IS" sz="2000" i="1" dirty="0">
              <a:solidFill>
                <a:schemeClr val="accent2">
                  <a:lumMod val="75000"/>
                </a:schemeClr>
              </a:solidFill>
            </a:endParaRPr>
          </a:p>
          <a:p>
            <a:pPr marL="342900" indent="-342900" algn="l">
              <a:buFont typeface="Arial" pitchFamily="34" charset="0"/>
              <a:buChar char="•"/>
            </a:pPr>
            <a:endParaRPr lang="is-IS" sz="2000" i="1" dirty="0">
              <a:solidFill>
                <a:schemeClr val="accent2">
                  <a:lumMod val="75000"/>
                </a:schemeClr>
              </a:solidFill>
            </a:endParaRPr>
          </a:p>
        </p:txBody>
      </p:sp>
      <p:cxnSp>
        <p:nvCxnSpPr>
          <p:cNvPr id="7" name="Straight Arrow Connector 6">
            <a:extLst>
              <a:ext uri="{FF2B5EF4-FFF2-40B4-BE49-F238E27FC236}">
                <a16:creationId xmlns:a16="http://schemas.microsoft.com/office/drawing/2014/main" id="{46200C57-E6E1-4F5B-839D-603C55CE3BD0}"/>
              </a:ext>
            </a:extLst>
          </p:cNvPr>
          <p:cNvCxnSpPr>
            <a:cxnSpLocks/>
          </p:cNvCxnSpPr>
          <p:nvPr/>
        </p:nvCxnSpPr>
        <p:spPr>
          <a:xfrm flipH="1">
            <a:off x="1979712" y="3607979"/>
            <a:ext cx="4661179" cy="325077"/>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F93F76E-3D98-4472-A139-957609C619FB}"/>
              </a:ext>
            </a:extLst>
          </p:cNvPr>
          <p:cNvCxnSpPr>
            <a:cxnSpLocks/>
          </p:cNvCxnSpPr>
          <p:nvPr/>
        </p:nvCxnSpPr>
        <p:spPr>
          <a:xfrm flipH="1" flipV="1">
            <a:off x="6084168" y="2060849"/>
            <a:ext cx="572612" cy="925724"/>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60A9843-ECFB-4E72-9412-83A1B595FB69}"/>
              </a:ext>
            </a:extLst>
          </p:cNvPr>
          <p:cNvCxnSpPr>
            <a:cxnSpLocks/>
          </p:cNvCxnSpPr>
          <p:nvPr/>
        </p:nvCxnSpPr>
        <p:spPr>
          <a:xfrm flipH="1">
            <a:off x="6372200" y="4163212"/>
            <a:ext cx="284881"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770B98-5A09-4AF3-B47E-4E3FE8F23ACA}"/>
              </a:ext>
            </a:extLst>
          </p:cNvPr>
          <p:cNvCxnSpPr>
            <a:cxnSpLocks/>
          </p:cNvCxnSpPr>
          <p:nvPr/>
        </p:nvCxnSpPr>
        <p:spPr>
          <a:xfrm flipH="1" flipV="1">
            <a:off x="4716017" y="4797152"/>
            <a:ext cx="1940763" cy="576064"/>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ED8DECE-2EA5-4C65-A56B-066523DD69F0}"/>
              </a:ext>
            </a:extLst>
          </p:cNvPr>
          <p:cNvCxnSpPr>
            <a:cxnSpLocks/>
          </p:cNvCxnSpPr>
          <p:nvPr/>
        </p:nvCxnSpPr>
        <p:spPr>
          <a:xfrm flipH="1" flipV="1">
            <a:off x="2503109" y="4552166"/>
            <a:ext cx="4153671" cy="210962"/>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404CFD5-B7D3-4E54-93DF-71B138CEDA4B}"/>
              </a:ext>
            </a:extLst>
          </p:cNvPr>
          <p:cNvCxnSpPr>
            <a:cxnSpLocks/>
          </p:cNvCxnSpPr>
          <p:nvPr/>
        </p:nvCxnSpPr>
        <p:spPr>
          <a:xfrm flipH="1" flipV="1">
            <a:off x="1979713" y="5445224"/>
            <a:ext cx="4661179" cy="288031"/>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D0F89A2-CBA1-47F7-95E6-496C8CD6265F}"/>
              </a:ext>
            </a:extLst>
          </p:cNvPr>
          <p:cNvCxnSpPr>
            <a:cxnSpLocks/>
          </p:cNvCxnSpPr>
          <p:nvPr/>
        </p:nvCxnSpPr>
        <p:spPr>
          <a:xfrm flipH="1">
            <a:off x="1331640" y="5733255"/>
            <a:ext cx="5309253" cy="322057"/>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9E42C14-01FB-423C-94F0-64F6C8CAF14D}"/>
              </a:ext>
            </a:extLst>
          </p:cNvPr>
          <p:cNvCxnSpPr>
            <a:cxnSpLocks/>
          </p:cNvCxnSpPr>
          <p:nvPr/>
        </p:nvCxnSpPr>
        <p:spPr>
          <a:xfrm flipH="1" flipV="1">
            <a:off x="827584" y="6293840"/>
            <a:ext cx="5781533" cy="4493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BC5C76F-99A1-4DBA-8C21-E566F7B3734D}"/>
              </a:ext>
            </a:extLst>
          </p:cNvPr>
          <p:cNvCxnSpPr>
            <a:cxnSpLocks/>
          </p:cNvCxnSpPr>
          <p:nvPr/>
        </p:nvCxnSpPr>
        <p:spPr>
          <a:xfrm flipH="1" flipV="1">
            <a:off x="6640892" y="1784877"/>
            <a:ext cx="15888" cy="310934"/>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9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is-IS" dirty="0"/>
              <a:t>SKIPULAGSFERILLINN</a:t>
            </a:r>
          </a:p>
        </p:txBody>
      </p:sp>
      <p:sp>
        <p:nvSpPr>
          <p:cNvPr id="3" name="Content Placeholder 2"/>
          <p:cNvSpPr>
            <a:spLocks noGrp="1"/>
          </p:cNvSpPr>
          <p:nvPr>
            <p:ph idx="1"/>
          </p:nvPr>
        </p:nvSpPr>
        <p:spPr/>
        <p:txBody>
          <a:bodyPr/>
          <a:lstStyle/>
          <a:p>
            <a:endParaRPr lang="is-IS" dirty="0"/>
          </a:p>
        </p:txBody>
      </p:sp>
      <p:pic>
        <p:nvPicPr>
          <p:cNvPr id="8" name="Picture 7">
            <a:extLst>
              <a:ext uri="{FF2B5EF4-FFF2-40B4-BE49-F238E27FC236}">
                <a16:creationId xmlns:a16="http://schemas.microsoft.com/office/drawing/2014/main" id="{CD105175-32D1-4CF6-A59A-55945AE2C5BF}"/>
              </a:ext>
            </a:extLst>
          </p:cNvPr>
          <p:cNvPicPr>
            <a:picLocks noChangeAspect="1"/>
          </p:cNvPicPr>
          <p:nvPr/>
        </p:nvPicPr>
        <p:blipFill>
          <a:blip r:embed="rId3"/>
          <a:stretch>
            <a:fillRect/>
          </a:stretch>
        </p:blipFill>
        <p:spPr>
          <a:xfrm>
            <a:off x="2618728" y="962166"/>
            <a:ext cx="3906544" cy="4933668"/>
          </a:xfrm>
          <a:prstGeom prst="rect">
            <a:avLst/>
          </a:prstGeom>
        </p:spPr>
      </p:pic>
      <p:sp>
        <p:nvSpPr>
          <p:cNvPr id="5" name="Arrow: Right 4">
            <a:extLst>
              <a:ext uri="{FF2B5EF4-FFF2-40B4-BE49-F238E27FC236}">
                <a16:creationId xmlns:a16="http://schemas.microsoft.com/office/drawing/2014/main" id="{5C253E59-56FE-4176-88FD-981693F4E80F}"/>
              </a:ext>
            </a:extLst>
          </p:cNvPr>
          <p:cNvSpPr/>
          <p:nvPr/>
        </p:nvSpPr>
        <p:spPr>
          <a:xfrm rot="10800000">
            <a:off x="5724128" y="4293096"/>
            <a:ext cx="2376263" cy="72008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1764160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Map&#10;&#10;Description automatically generated">
            <a:extLst>
              <a:ext uri="{FF2B5EF4-FFF2-40B4-BE49-F238E27FC236}">
                <a16:creationId xmlns:a16="http://schemas.microsoft.com/office/drawing/2014/main" id="{4F7930AC-FC19-46A7-904D-F2D4DE937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0392"/>
            <a:ext cx="7315200" cy="5157216"/>
          </a:xfrm>
          <a:prstGeom prst="rect">
            <a:avLst/>
          </a:prstGeom>
        </p:spPr>
      </p:pic>
      <p:sp>
        <p:nvSpPr>
          <p:cNvPr id="4" name="Title 1">
            <a:extLst>
              <a:ext uri="{FF2B5EF4-FFF2-40B4-BE49-F238E27FC236}">
                <a16:creationId xmlns:a16="http://schemas.microsoft.com/office/drawing/2014/main" id="{E615C18F-DF36-4259-9D10-494A86A8240D}"/>
              </a:ext>
            </a:extLst>
          </p:cNvPr>
          <p:cNvSpPr txBox="1">
            <a:spLocks/>
          </p:cNvSpPr>
          <p:nvPr/>
        </p:nvSpPr>
        <p:spPr>
          <a:xfrm>
            <a:off x="0" y="0"/>
            <a:ext cx="4211960" cy="90872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s-IS" sz="2000" dirty="0"/>
              <a:t>TILLAGA AÐ ENDURSKOÐUÐU AÐALSKIPULAGI 2021-2033</a:t>
            </a:r>
          </a:p>
        </p:txBody>
      </p:sp>
      <p:sp>
        <p:nvSpPr>
          <p:cNvPr id="6" name="Title 1">
            <a:extLst>
              <a:ext uri="{FF2B5EF4-FFF2-40B4-BE49-F238E27FC236}">
                <a16:creationId xmlns:a16="http://schemas.microsoft.com/office/drawing/2014/main" id="{3C5E9168-03B8-47B2-BBEE-16C8E68AACBF}"/>
              </a:ext>
            </a:extLst>
          </p:cNvPr>
          <p:cNvSpPr txBox="1">
            <a:spLocks/>
          </p:cNvSpPr>
          <p:nvPr/>
        </p:nvSpPr>
        <p:spPr>
          <a:xfrm>
            <a:off x="6626507" y="850392"/>
            <a:ext cx="2480981" cy="5386155"/>
          </a:xfrm>
          <a:prstGeom prst="rect">
            <a:avLst/>
          </a:prstGeom>
          <a:solidFill>
            <a:schemeClr val="bg1">
              <a:alpha val="52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is-IS" sz="2000" i="1" dirty="0">
                <a:solidFill>
                  <a:schemeClr val="accent2">
                    <a:lumMod val="75000"/>
                  </a:schemeClr>
                </a:solidFill>
              </a:rPr>
              <a:t>Strandsvæði gróflega afmörkuð innan netlaga</a:t>
            </a:r>
          </a:p>
          <a:p>
            <a:pPr algn="l">
              <a:spcAft>
                <a:spcPts val="600"/>
              </a:spcAft>
            </a:pPr>
            <a:r>
              <a:rPr lang="is-IS" sz="2000" i="1" dirty="0">
                <a:solidFill>
                  <a:schemeClr val="accent2">
                    <a:lumMod val="75000"/>
                  </a:schemeClr>
                </a:solidFill>
              </a:rPr>
              <a:t>Stækkað bæjarland, Ósland og Kirkjutunga</a:t>
            </a:r>
          </a:p>
          <a:p>
            <a:pPr algn="l">
              <a:spcAft>
                <a:spcPts val="600"/>
              </a:spcAft>
            </a:pPr>
            <a:r>
              <a:rPr lang="is-IS" sz="2000" i="1" dirty="0">
                <a:solidFill>
                  <a:schemeClr val="accent2">
                    <a:lumMod val="75000"/>
                  </a:schemeClr>
                </a:solidFill>
              </a:rPr>
              <a:t>Nýtt hverfisverndar-svæði á </a:t>
            </a:r>
            <a:r>
              <a:rPr lang="is-IS" sz="2000" i="1" dirty="0" err="1">
                <a:solidFill>
                  <a:schemeClr val="accent2">
                    <a:lumMod val="75000"/>
                  </a:schemeClr>
                </a:solidFill>
              </a:rPr>
              <a:t>Vesturflös</a:t>
            </a:r>
            <a:endParaRPr lang="is-IS" sz="2000" i="1" dirty="0">
              <a:solidFill>
                <a:schemeClr val="accent2">
                  <a:lumMod val="75000"/>
                </a:schemeClr>
              </a:solidFill>
            </a:endParaRPr>
          </a:p>
          <a:p>
            <a:pPr algn="l">
              <a:spcAft>
                <a:spcPts val="600"/>
              </a:spcAft>
            </a:pPr>
            <a:r>
              <a:rPr lang="is-IS" sz="2000" i="1" dirty="0">
                <a:solidFill>
                  <a:schemeClr val="accent2">
                    <a:lumMod val="75000"/>
                  </a:schemeClr>
                </a:solidFill>
              </a:rPr>
              <a:t>Sérstök not haf- og vatnasvæða afmörkuð í höfn og á siglingaleiðum</a:t>
            </a:r>
          </a:p>
          <a:p>
            <a:pPr algn="l">
              <a:spcAft>
                <a:spcPts val="600"/>
              </a:spcAft>
            </a:pPr>
            <a:endParaRPr lang="is-IS" sz="2000" i="1" dirty="0">
              <a:solidFill>
                <a:schemeClr val="accent2">
                  <a:lumMod val="75000"/>
                </a:schemeClr>
              </a:solidFill>
            </a:endParaRPr>
          </a:p>
          <a:p>
            <a:pPr marL="342900" indent="-342900" algn="l">
              <a:buFont typeface="Arial" pitchFamily="34" charset="0"/>
              <a:buChar char="•"/>
            </a:pPr>
            <a:endParaRPr lang="is-IS" sz="2000" i="1" dirty="0">
              <a:solidFill>
                <a:schemeClr val="accent2">
                  <a:lumMod val="75000"/>
                </a:schemeClr>
              </a:solidFill>
            </a:endParaRPr>
          </a:p>
        </p:txBody>
      </p:sp>
      <p:cxnSp>
        <p:nvCxnSpPr>
          <p:cNvPr id="36" name="Straight Arrow Connector 35">
            <a:extLst>
              <a:ext uri="{FF2B5EF4-FFF2-40B4-BE49-F238E27FC236}">
                <a16:creationId xmlns:a16="http://schemas.microsoft.com/office/drawing/2014/main" id="{79D68341-91D3-4847-9BD8-07E65F9D096A}"/>
              </a:ext>
            </a:extLst>
          </p:cNvPr>
          <p:cNvCxnSpPr>
            <a:cxnSpLocks/>
          </p:cNvCxnSpPr>
          <p:nvPr/>
        </p:nvCxnSpPr>
        <p:spPr>
          <a:xfrm flipH="1">
            <a:off x="5648506" y="2071355"/>
            <a:ext cx="1004003" cy="544367"/>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8F1179-283C-4E1E-B5B3-C2D287A0B9CE}"/>
              </a:ext>
            </a:extLst>
          </p:cNvPr>
          <p:cNvCxnSpPr>
            <a:cxnSpLocks/>
          </p:cNvCxnSpPr>
          <p:nvPr/>
        </p:nvCxnSpPr>
        <p:spPr>
          <a:xfrm flipH="1">
            <a:off x="179512" y="2757706"/>
            <a:ext cx="6446995" cy="226650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8C24D97-34F1-498E-B0D2-978766E80679}"/>
              </a:ext>
            </a:extLst>
          </p:cNvPr>
          <p:cNvCxnSpPr>
            <a:cxnSpLocks/>
          </p:cNvCxnSpPr>
          <p:nvPr/>
        </p:nvCxnSpPr>
        <p:spPr>
          <a:xfrm flipH="1">
            <a:off x="1729161" y="3429000"/>
            <a:ext cx="4897346" cy="1584176"/>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1B61B79-7F89-45BC-8C7E-30B90705FD02}"/>
              </a:ext>
            </a:extLst>
          </p:cNvPr>
          <p:cNvCxnSpPr>
            <a:cxnSpLocks/>
          </p:cNvCxnSpPr>
          <p:nvPr/>
        </p:nvCxnSpPr>
        <p:spPr>
          <a:xfrm flipH="1">
            <a:off x="1475656" y="1070672"/>
            <a:ext cx="5150851" cy="235832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0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7EE3CA0-B4E5-43EE-8FF1-DB73B9D400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85"/>
          <a:stretch/>
        </p:blipFill>
        <p:spPr>
          <a:xfrm>
            <a:off x="0" y="972150"/>
            <a:ext cx="6156176" cy="4874757"/>
          </a:xfrm>
          <a:prstGeom prst="rect">
            <a:avLst/>
          </a:prstGeom>
        </p:spPr>
      </p:pic>
      <p:sp>
        <p:nvSpPr>
          <p:cNvPr id="4" name="Title 1">
            <a:extLst>
              <a:ext uri="{FF2B5EF4-FFF2-40B4-BE49-F238E27FC236}">
                <a16:creationId xmlns:a16="http://schemas.microsoft.com/office/drawing/2014/main" id="{E615C18F-DF36-4259-9D10-494A86A8240D}"/>
              </a:ext>
            </a:extLst>
          </p:cNvPr>
          <p:cNvSpPr txBox="1">
            <a:spLocks/>
          </p:cNvSpPr>
          <p:nvPr/>
        </p:nvSpPr>
        <p:spPr>
          <a:xfrm>
            <a:off x="0" y="0"/>
            <a:ext cx="4211960" cy="90872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s-IS" sz="2000" dirty="0"/>
              <a:t>TILLAGA AÐ ENDURSKOÐUÐU AÐALSKIPULAGI 2021-2033</a:t>
            </a:r>
          </a:p>
        </p:txBody>
      </p:sp>
      <p:sp>
        <p:nvSpPr>
          <p:cNvPr id="6" name="Title 1">
            <a:extLst>
              <a:ext uri="{FF2B5EF4-FFF2-40B4-BE49-F238E27FC236}">
                <a16:creationId xmlns:a16="http://schemas.microsoft.com/office/drawing/2014/main" id="{3C5E9168-03B8-47B2-BBEE-16C8E68AACBF}"/>
              </a:ext>
            </a:extLst>
          </p:cNvPr>
          <p:cNvSpPr txBox="1">
            <a:spLocks/>
          </p:cNvSpPr>
          <p:nvPr/>
        </p:nvSpPr>
        <p:spPr>
          <a:xfrm>
            <a:off x="6335688" y="908720"/>
            <a:ext cx="2771800" cy="5327827"/>
          </a:xfrm>
          <a:prstGeom prst="rect">
            <a:avLst/>
          </a:prstGeom>
          <a:solidFill>
            <a:schemeClr val="bg1">
              <a:alpha val="52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is-IS" sz="2000" i="1" dirty="0">
                <a:solidFill>
                  <a:schemeClr val="accent2">
                    <a:lumMod val="75000"/>
                  </a:schemeClr>
                </a:solidFill>
              </a:rPr>
              <a:t>Verslunarsvæði fellt út. Breytt mörk athafna- og íbúðarsvæða</a:t>
            </a:r>
          </a:p>
          <a:p>
            <a:pPr algn="l">
              <a:spcAft>
                <a:spcPts val="600"/>
              </a:spcAft>
            </a:pPr>
            <a:r>
              <a:rPr lang="is-IS" sz="2000" i="1" dirty="0">
                <a:solidFill>
                  <a:schemeClr val="accent2">
                    <a:lumMod val="75000"/>
                  </a:schemeClr>
                </a:solidFill>
              </a:rPr>
              <a:t>Íbúðarsvæði með miðbæjarstarfsemi, hóteli. Breytt landfylling</a:t>
            </a:r>
          </a:p>
          <a:p>
            <a:pPr algn="l">
              <a:spcAft>
                <a:spcPts val="600"/>
              </a:spcAft>
            </a:pPr>
            <a:r>
              <a:rPr lang="is-IS" sz="2000" i="1" dirty="0">
                <a:solidFill>
                  <a:schemeClr val="accent2">
                    <a:lumMod val="75000"/>
                  </a:schemeClr>
                </a:solidFill>
              </a:rPr>
              <a:t>Akurshóll: Verslunar- og þjónustusvæði breytt í opið svæði</a:t>
            </a:r>
          </a:p>
          <a:p>
            <a:pPr algn="l">
              <a:spcAft>
                <a:spcPts val="600"/>
              </a:spcAft>
            </a:pPr>
            <a:r>
              <a:rPr lang="is-IS" sz="2000" i="1" dirty="0">
                <a:solidFill>
                  <a:schemeClr val="accent2">
                    <a:lumMod val="75000"/>
                  </a:schemeClr>
                </a:solidFill>
              </a:rPr>
              <a:t>Breytt landfylling</a:t>
            </a:r>
          </a:p>
          <a:p>
            <a:pPr algn="l">
              <a:spcAft>
                <a:spcPts val="600"/>
              </a:spcAft>
            </a:pPr>
            <a:r>
              <a:rPr lang="is-IS" sz="2000" i="1" dirty="0">
                <a:solidFill>
                  <a:schemeClr val="accent2">
                    <a:lumMod val="75000"/>
                  </a:schemeClr>
                </a:solidFill>
              </a:rPr>
              <a:t>Afmarkað þróunarsvæði A á Breið og hafnarsvæði</a:t>
            </a:r>
          </a:p>
          <a:p>
            <a:pPr algn="l">
              <a:spcAft>
                <a:spcPts val="600"/>
              </a:spcAft>
            </a:pPr>
            <a:r>
              <a:rPr lang="is-IS" sz="2000" i="1" dirty="0">
                <a:solidFill>
                  <a:schemeClr val="accent2">
                    <a:lumMod val="75000"/>
                  </a:schemeClr>
                </a:solidFill>
              </a:rPr>
              <a:t>Afþreyingar- og </a:t>
            </a:r>
            <a:r>
              <a:rPr lang="is-IS" sz="1800" i="1" dirty="0">
                <a:solidFill>
                  <a:schemeClr val="accent2">
                    <a:lumMod val="75000"/>
                  </a:schemeClr>
                </a:solidFill>
              </a:rPr>
              <a:t>ferðamannasvæði</a:t>
            </a:r>
            <a:r>
              <a:rPr lang="is-IS" sz="2000" i="1" dirty="0">
                <a:solidFill>
                  <a:schemeClr val="accent2">
                    <a:lumMod val="75000"/>
                  </a:schemeClr>
                </a:solidFill>
              </a:rPr>
              <a:t> á </a:t>
            </a:r>
            <a:r>
              <a:rPr lang="is-IS" sz="2000" i="1" dirty="0" err="1">
                <a:solidFill>
                  <a:schemeClr val="accent2">
                    <a:lumMod val="75000"/>
                  </a:schemeClr>
                </a:solidFill>
              </a:rPr>
              <a:t>Breiðinni</a:t>
            </a:r>
            <a:endParaRPr lang="is-IS" sz="2000" i="1" dirty="0">
              <a:solidFill>
                <a:schemeClr val="accent2">
                  <a:lumMod val="75000"/>
                </a:schemeClr>
              </a:solidFill>
            </a:endParaRPr>
          </a:p>
          <a:p>
            <a:pPr marL="342900" indent="-342900" algn="l">
              <a:buFont typeface="Arial" pitchFamily="34" charset="0"/>
              <a:buChar char="•"/>
            </a:pPr>
            <a:endParaRPr lang="is-IS" sz="2000" i="1" dirty="0">
              <a:solidFill>
                <a:schemeClr val="accent2">
                  <a:lumMod val="75000"/>
                </a:schemeClr>
              </a:solidFill>
            </a:endParaRPr>
          </a:p>
        </p:txBody>
      </p:sp>
      <p:cxnSp>
        <p:nvCxnSpPr>
          <p:cNvPr id="36" name="Straight Arrow Connector 35">
            <a:extLst>
              <a:ext uri="{FF2B5EF4-FFF2-40B4-BE49-F238E27FC236}">
                <a16:creationId xmlns:a16="http://schemas.microsoft.com/office/drawing/2014/main" id="{79D68341-91D3-4847-9BD8-07E65F9D096A}"/>
              </a:ext>
            </a:extLst>
          </p:cNvPr>
          <p:cNvCxnSpPr>
            <a:cxnSpLocks/>
          </p:cNvCxnSpPr>
          <p:nvPr/>
        </p:nvCxnSpPr>
        <p:spPr>
          <a:xfrm flipH="1">
            <a:off x="2123728" y="1124744"/>
            <a:ext cx="4158373" cy="2245666"/>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8F1179-283C-4E1E-B5B3-C2D287A0B9CE}"/>
              </a:ext>
            </a:extLst>
          </p:cNvPr>
          <p:cNvCxnSpPr>
            <a:cxnSpLocks/>
          </p:cNvCxnSpPr>
          <p:nvPr/>
        </p:nvCxnSpPr>
        <p:spPr>
          <a:xfrm flipH="1">
            <a:off x="5004048" y="2132856"/>
            <a:ext cx="1278053" cy="639915"/>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8C24D97-34F1-498E-B0D2-978766E80679}"/>
              </a:ext>
            </a:extLst>
          </p:cNvPr>
          <p:cNvCxnSpPr>
            <a:cxnSpLocks/>
          </p:cNvCxnSpPr>
          <p:nvPr/>
        </p:nvCxnSpPr>
        <p:spPr>
          <a:xfrm flipH="1" flipV="1">
            <a:off x="3203848" y="3096830"/>
            <a:ext cx="3078253" cy="36869"/>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4065193-E3DC-44D0-83FD-1C3F3C23679C}"/>
              </a:ext>
            </a:extLst>
          </p:cNvPr>
          <p:cNvCxnSpPr>
            <a:cxnSpLocks/>
          </p:cNvCxnSpPr>
          <p:nvPr/>
        </p:nvCxnSpPr>
        <p:spPr>
          <a:xfrm flipH="1">
            <a:off x="3851920" y="4084998"/>
            <a:ext cx="2430181" cy="12114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BAEA527-7B0B-425C-AF00-4D17353EF64E}"/>
              </a:ext>
            </a:extLst>
          </p:cNvPr>
          <p:cNvCxnSpPr>
            <a:cxnSpLocks/>
          </p:cNvCxnSpPr>
          <p:nvPr/>
        </p:nvCxnSpPr>
        <p:spPr>
          <a:xfrm flipH="1">
            <a:off x="2771800" y="4509120"/>
            <a:ext cx="3510301" cy="61584"/>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F10DD22-4507-404B-A7ED-0C1B0D63DC58}"/>
              </a:ext>
            </a:extLst>
          </p:cNvPr>
          <p:cNvCxnSpPr>
            <a:cxnSpLocks/>
          </p:cNvCxnSpPr>
          <p:nvPr/>
        </p:nvCxnSpPr>
        <p:spPr>
          <a:xfrm flipH="1">
            <a:off x="1907704" y="5157192"/>
            <a:ext cx="4374397" cy="12810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31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BE76540-7C72-485E-A389-DD145F02E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9" y="689504"/>
            <a:ext cx="6480000" cy="4860000"/>
          </a:xfrm>
          <a:prstGeom prst="rect">
            <a:avLst/>
          </a:prstGeom>
        </p:spPr>
      </p:pic>
      <p:sp>
        <p:nvSpPr>
          <p:cNvPr id="14" name="Title 1">
            <a:extLst>
              <a:ext uri="{FF2B5EF4-FFF2-40B4-BE49-F238E27FC236}">
                <a16:creationId xmlns:a16="http://schemas.microsoft.com/office/drawing/2014/main" id="{1CC0DA05-326F-452C-919A-60AF322BF399}"/>
              </a:ext>
            </a:extLst>
          </p:cNvPr>
          <p:cNvSpPr txBox="1">
            <a:spLocks/>
          </p:cNvSpPr>
          <p:nvPr/>
        </p:nvSpPr>
        <p:spPr>
          <a:xfrm>
            <a:off x="6631062" y="0"/>
            <a:ext cx="2481162" cy="5877272"/>
          </a:xfrm>
          <a:prstGeom prst="rect">
            <a:avLst/>
          </a:prstGeom>
          <a:solidFill>
            <a:schemeClr val="bg1">
              <a:alpha val="52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s-IS" sz="2000" i="1" dirty="0">
                <a:solidFill>
                  <a:schemeClr val="accent2">
                    <a:lumMod val="75000"/>
                  </a:schemeClr>
                </a:solidFill>
              </a:rPr>
              <a:t>Skagaverstún: </a:t>
            </a:r>
          </a:p>
          <a:p>
            <a:pPr marL="177800" indent="-177800" algn="l">
              <a:spcAft>
                <a:spcPts val="600"/>
              </a:spcAft>
              <a:buFont typeface="Courier New" panose="02070309020205020404" pitchFamily="49" charset="0"/>
              <a:buChar char="o"/>
            </a:pPr>
            <a:r>
              <a:rPr lang="is-IS" sz="1600" i="1" dirty="0">
                <a:solidFill>
                  <a:schemeClr val="accent2">
                    <a:lumMod val="75000"/>
                  </a:schemeClr>
                </a:solidFill>
              </a:rPr>
              <a:t>Íbúðarsvæði með möguleika á atvinnustarfsemi</a:t>
            </a:r>
          </a:p>
          <a:p>
            <a:pPr marL="177800" indent="-177800" algn="l">
              <a:spcAft>
                <a:spcPts val="600"/>
              </a:spcAft>
              <a:buFont typeface="Courier New" panose="02070309020205020404" pitchFamily="49" charset="0"/>
              <a:buChar char="o"/>
            </a:pPr>
            <a:r>
              <a:rPr lang="is-IS" sz="1600" i="1" dirty="0">
                <a:solidFill>
                  <a:schemeClr val="accent2">
                    <a:lumMod val="75000"/>
                  </a:schemeClr>
                </a:solidFill>
              </a:rPr>
              <a:t>Verslun og þjónusta í stað miðbæjar</a:t>
            </a:r>
          </a:p>
          <a:p>
            <a:pPr marL="177800" indent="-177800" algn="l">
              <a:spcAft>
                <a:spcPts val="600"/>
              </a:spcAft>
              <a:buFont typeface="Courier New" panose="02070309020205020404" pitchFamily="49" charset="0"/>
              <a:buChar char="o"/>
            </a:pPr>
            <a:r>
              <a:rPr lang="is-IS" sz="1600" i="1" dirty="0">
                <a:solidFill>
                  <a:schemeClr val="accent2">
                    <a:lumMod val="75000"/>
                  </a:schemeClr>
                </a:solidFill>
              </a:rPr>
              <a:t>Íbúðarsvæði</a:t>
            </a:r>
          </a:p>
          <a:p>
            <a:pPr algn="l">
              <a:spcAft>
                <a:spcPts val="600"/>
              </a:spcAft>
            </a:pPr>
            <a:r>
              <a:rPr lang="is-IS" sz="2000" i="1" dirty="0">
                <a:solidFill>
                  <a:schemeClr val="accent2">
                    <a:lumMod val="75000"/>
                  </a:schemeClr>
                </a:solidFill>
              </a:rPr>
              <a:t>Blönduð íbúðarbyggð í stað miðbæjar</a:t>
            </a:r>
          </a:p>
          <a:p>
            <a:pPr algn="l">
              <a:spcAft>
                <a:spcPts val="600"/>
              </a:spcAft>
            </a:pPr>
            <a:r>
              <a:rPr lang="is-IS" sz="2000" i="1" dirty="0">
                <a:solidFill>
                  <a:schemeClr val="accent2">
                    <a:lumMod val="75000"/>
                  </a:schemeClr>
                </a:solidFill>
              </a:rPr>
              <a:t>Breytt afmörkun miðbæjar</a:t>
            </a:r>
          </a:p>
          <a:p>
            <a:pPr marL="177800" indent="-177800" algn="l">
              <a:spcAft>
                <a:spcPts val="600"/>
              </a:spcAft>
              <a:buFont typeface="Courier New" panose="02070309020205020404" pitchFamily="49" charset="0"/>
              <a:buChar char="o"/>
            </a:pPr>
            <a:r>
              <a:rPr lang="is-IS" sz="1600" i="1" dirty="0">
                <a:solidFill>
                  <a:schemeClr val="accent2">
                    <a:lumMod val="75000"/>
                  </a:schemeClr>
                </a:solidFill>
              </a:rPr>
              <a:t>M-116: Miðbær</a:t>
            </a:r>
          </a:p>
          <a:p>
            <a:pPr marL="177800" indent="-177800" algn="l">
              <a:spcAft>
                <a:spcPts val="600"/>
              </a:spcAft>
              <a:buFont typeface="Courier New" panose="02070309020205020404" pitchFamily="49" charset="0"/>
              <a:buChar char="o"/>
            </a:pPr>
            <a:r>
              <a:rPr lang="is-IS" sz="1600" i="1" dirty="0">
                <a:solidFill>
                  <a:schemeClr val="accent2">
                    <a:lumMod val="75000"/>
                  </a:schemeClr>
                </a:solidFill>
              </a:rPr>
              <a:t>M-115 og M-132: Miðsvæði</a:t>
            </a:r>
          </a:p>
          <a:p>
            <a:pPr algn="l">
              <a:spcAft>
                <a:spcPts val="600"/>
              </a:spcAft>
            </a:pPr>
            <a:r>
              <a:rPr lang="is-IS" sz="2000" i="1" dirty="0">
                <a:solidFill>
                  <a:schemeClr val="accent2">
                    <a:lumMod val="75000"/>
                  </a:schemeClr>
                </a:solidFill>
              </a:rPr>
              <a:t>Þróunarsvæði B á Langasandi og Jaðarsbökkum</a:t>
            </a:r>
          </a:p>
          <a:p>
            <a:pPr marL="342900" indent="-342900" algn="l">
              <a:buFont typeface="Arial" pitchFamily="34" charset="0"/>
              <a:buChar char="•"/>
            </a:pPr>
            <a:endParaRPr lang="is-IS" sz="2000" i="1" dirty="0">
              <a:solidFill>
                <a:schemeClr val="accent2">
                  <a:lumMod val="75000"/>
                </a:schemeClr>
              </a:solidFill>
            </a:endParaRPr>
          </a:p>
          <a:p>
            <a:pPr marL="342900" indent="-342900" algn="l">
              <a:buFont typeface="Arial" pitchFamily="34" charset="0"/>
              <a:buChar char="•"/>
            </a:pPr>
            <a:endParaRPr lang="is-IS" sz="2000" i="1" dirty="0">
              <a:solidFill>
                <a:schemeClr val="accent2">
                  <a:lumMod val="75000"/>
                </a:schemeClr>
              </a:solidFill>
            </a:endParaRPr>
          </a:p>
          <a:p>
            <a:pPr marL="342900" indent="-342900" algn="l">
              <a:buFont typeface="Arial" pitchFamily="34" charset="0"/>
              <a:buChar char="•"/>
            </a:pPr>
            <a:endParaRPr lang="is-IS" sz="2000" i="1" dirty="0">
              <a:solidFill>
                <a:schemeClr val="accent2">
                  <a:lumMod val="75000"/>
                </a:schemeClr>
              </a:solidFill>
            </a:endParaRPr>
          </a:p>
        </p:txBody>
      </p:sp>
      <p:sp>
        <p:nvSpPr>
          <p:cNvPr id="4" name="Title 1">
            <a:extLst>
              <a:ext uri="{FF2B5EF4-FFF2-40B4-BE49-F238E27FC236}">
                <a16:creationId xmlns:a16="http://schemas.microsoft.com/office/drawing/2014/main" id="{E46C276A-0074-48B6-A9A9-0F03D1405906}"/>
              </a:ext>
            </a:extLst>
          </p:cNvPr>
          <p:cNvSpPr txBox="1">
            <a:spLocks/>
          </p:cNvSpPr>
          <p:nvPr/>
        </p:nvSpPr>
        <p:spPr>
          <a:xfrm>
            <a:off x="0" y="0"/>
            <a:ext cx="4211960" cy="90872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s-IS" sz="2000" dirty="0"/>
              <a:t>TILLAGA AÐ ENDURSKOÐUÐU AÐALSKIPULAGI 2021-2033</a:t>
            </a:r>
          </a:p>
        </p:txBody>
      </p:sp>
      <p:cxnSp>
        <p:nvCxnSpPr>
          <p:cNvPr id="15" name="Straight Arrow Connector 14">
            <a:extLst>
              <a:ext uri="{FF2B5EF4-FFF2-40B4-BE49-F238E27FC236}">
                <a16:creationId xmlns:a16="http://schemas.microsoft.com/office/drawing/2014/main" id="{1997C39C-AB84-4EC8-BC63-1EE875ACFBF7}"/>
              </a:ext>
            </a:extLst>
          </p:cNvPr>
          <p:cNvCxnSpPr>
            <a:cxnSpLocks/>
          </p:cNvCxnSpPr>
          <p:nvPr/>
        </p:nvCxnSpPr>
        <p:spPr>
          <a:xfrm flipH="1">
            <a:off x="4572000" y="2192014"/>
            <a:ext cx="2059062" cy="243749"/>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8AFCEC-79FC-48CD-B5E4-AE899F5EDFA5}"/>
              </a:ext>
            </a:extLst>
          </p:cNvPr>
          <p:cNvCxnSpPr>
            <a:cxnSpLocks/>
            <a:stCxn id="14" idx="1"/>
          </p:cNvCxnSpPr>
          <p:nvPr/>
        </p:nvCxnSpPr>
        <p:spPr>
          <a:xfrm flipH="1">
            <a:off x="2411760" y="2938636"/>
            <a:ext cx="4219302" cy="106067"/>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A568199-AD66-4185-ACB0-06461C1FA70A}"/>
              </a:ext>
            </a:extLst>
          </p:cNvPr>
          <p:cNvCxnSpPr>
            <a:cxnSpLocks/>
          </p:cNvCxnSpPr>
          <p:nvPr/>
        </p:nvCxnSpPr>
        <p:spPr>
          <a:xfrm flipH="1" flipV="1">
            <a:off x="5595121" y="4162750"/>
            <a:ext cx="1035941" cy="302929"/>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CDD6B68-7E08-46A0-AEB4-1C18FD8900D6}"/>
              </a:ext>
            </a:extLst>
          </p:cNvPr>
          <p:cNvCxnSpPr>
            <a:cxnSpLocks/>
          </p:cNvCxnSpPr>
          <p:nvPr/>
        </p:nvCxnSpPr>
        <p:spPr>
          <a:xfrm flipH="1">
            <a:off x="3902505" y="487250"/>
            <a:ext cx="2829735" cy="1106377"/>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48F9609-91DD-4916-9ABC-0E8651DA7331}"/>
              </a:ext>
            </a:extLst>
          </p:cNvPr>
          <p:cNvCxnSpPr>
            <a:cxnSpLocks/>
          </p:cNvCxnSpPr>
          <p:nvPr/>
        </p:nvCxnSpPr>
        <p:spPr>
          <a:xfrm flipH="1">
            <a:off x="4325962" y="1302450"/>
            <a:ext cx="2414745" cy="632161"/>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596769-D803-4579-8A34-32C1A808061C}"/>
              </a:ext>
            </a:extLst>
          </p:cNvPr>
          <p:cNvCxnSpPr>
            <a:cxnSpLocks/>
          </p:cNvCxnSpPr>
          <p:nvPr/>
        </p:nvCxnSpPr>
        <p:spPr>
          <a:xfrm flipH="1">
            <a:off x="3890606" y="1874740"/>
            <a:ext cx="2850101" cy="126182"/>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53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C2D770A2-AE5E-4FC2-9BF6-BBD5243C4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1981"/>
            <a:ext cx="6480000" cy="4860000"/>
          </a:xfrm>
          <a:prstGeom prst="rect">
            <a:avLst/>
          </a:prstGeom>
        </p:spPr>
      </p:pic>
      <p:sp>
        <p:nvSpPr>
          <p:cNvPr id="2" name="Title 1">
            <a:extLst>
              <a:ext uri="{FF2B5EF4-FFF2-40B4-BE49-F238E27FC236}">
                <a16:creationId xmlns:a16="http://schemas.microsoft.com/office/drawing/2014/main" id="{6F404D41-ACB4-495F-9395-251D2A9DBCC8}"/>
              </a:ext>
            </a:extLst>
          </p:cNvPr>
          <p:cNvSpPr>
            <a:spLocks noGrp="1"/>
          </p:cNvSpPr>
          <p:nvPr>
            <p:ph type="title"/>
          </p:nvPr>
        </p:nvSpPr>
        <p:spPr/>
        <p:txBody>
          <a:bodyPr/>
          <a:lstStyle/>
          <a:p>
            <a:endParaRPr lang="is-IS"/>
          </a:p>
        </p:txBody>
      </p:sp>
      <p:sp>
        <p:nvSpPr>
          <p:cNvPr id="4" name="Title 1">
            <a:extLst>
              <a:ext uri="{FF2B5EF4-FFF2-40B4-BE49-F238E27FC236}">
                <a16:creationId xmlns:a16="http://schemas.microsoft.com/office/drawing/2014/main" id="{C877E4A2-C4F7-4124-89CB-D63FC921F488}"/>
              </a:ext>
            </a:extLst>
          </p:cNvPr>
          <p:cNvSpPr txBox="1">
            <a:spLocks/>
          </p:cNvSpPr>
          <p:nvPr/>
        </p:nvSpPr>
        <p:spPr>
          <a:xfrm>
            <a:off x="0" y="0"/>
            <a:ext cx="4211960" cy="90872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s-IS" sz="2000" dirty="0"/>
              <a:t>TILLAGA AÐ ENDURSKOÐUÐU AÐALSKIPULAGI 2021-2033</a:t>
            </a:r>
          </a:p>
        </p:txBody>
      </p:sp>
      <p:sp>
        <p:nvSpPr>
          <p:cNvPr id="9" name="Title 1">
            <a:extLst>
              <a:ext uri="{FF2B5EF4-FFF2-40B4-BE49-F238E27FC236}">
                <a16:creationId xmlns:a16="http://schemas.microsoft.com/office/drawing/2014/main" id="{6F7AACFA-6DEB-4225-B825-73A9471F4FD0}"/>
              </a:ext>
            </a:extLst>
          </p:cNvPr>
          <p:cNvSpPr txBox="1">
            <a:spLocks/>
          </p:cNvSpPr>
          <p:nvPr/>
        </p:nvSpPr>
        <p:spPr>
          <a:xfrm>
            <a:off x="6732240" y="1979712"/>
            <a:ext cx="2379984" cy="3897560"/>
          </a:xfrm>
          <a:prstGeom prst="rect">
            <a:avLst/>
          </a:prstGeom>
          <a:solidFill>
            <a:schemeClr val="bg1">
              <a:alpha val="52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is-IS" sz="2000" i="1" dirty="0">
                <a:solidFill>
                  <a:schemeClr val="accent2">
                    <a:lumMod val="75000"/>
                  </a:schemeClr>
                </a:solidFill>
              </a:rPr>
              <a:t>Hótel við golfvöll</a:t>
            </a:r>
          </a:p>
          <a:p>
            <a:pPr algn="l">
              <a:spcAft>
                <a:spcPts val="600"/>
              </a:spcAft>
            </a:pPr>
            <a:r>
              <a:rPr lang="is-IS" sz="2000" i="1" dirty="0">
                <a:solidFill>
                  <a:schemeClr val="accent2">
                    <a:lumMod val="75000"/>
                  </a:schemeClr>
                </a:solidFill>
              </a:rPr>
              <a:t>Skólalóðir sameinaðar</a:t>
            </a:r>
          </a:p>
          <a:p>
            <a:pPr algn="l">
              <a:spcAft>
                <a:spcPts val="600"/>
              </a:spcAft>
            </a:pPr>
            <a:r>
              <a:rPr lang="is-IS" sz="2000" i="1" dirty="0">
                <a:solidFill>
                  <a:schemeClr val="accent2">
                    <a:lumMod val="75000"/>
                  </a:schemeClr>
                </a:solidFill>
              </a:rPr>
              <a:t>Kirkjugarður stækkaður yfir stofnanasvæði</a:t>
            </a:r>
          </a:p>
          <a:p>
            <a:pPr algn="l">
              <a:spcAft>
                <a:spcPts val="600"/>
              </a:spcAft>
            </a:pPr>
            <a:r>
              <a:rPr lang="is-IS" sz="2000" i="1" dirty="0">
                <a:solidFill>
                  <a:schemeClr val="accent2">
                    <a:lumMod val="75000"/>
                  </a:schemeClr>
                </a:solidFill>
              </a:rPr>
              <a:t>Landfylling í Leyni felld út</a:t>
            </a:r>
          </a:p>
          <a:p>
            <a:pPr marL="342900" indent="-342900" algn="l">
              <a:buFont typeface="Arial" panose="020B0604020202020204" pitchFamily="34" charset="0"/>
              <a:buChar char="•"/>
            </a:pPr>
            <a:endParaRPr lang="is-IS" sz="2000" i="1" dirty="0">
              <a:solidFill>
                <a:schemeClr val="accent2">
                  <a:lumMod val="75000"/>
                </a:schemeClr>
              </a:solidFill>
            </a:endParaRPr>
          </a:p>
        </p:txBody>
      </p:sp>
      <p:cxnSp>
        <p:nvCxnSpPr>
          <p:cNvPr id="8" name="Straight Arrow Connector 7">
            <a:extLst>
              <a:ext uri="{FF2B5EF4-FFF2-40B4-BE49-F238E27FC236}">
                <a16:creationId xmlns:a16="http://schemas.microsoft.com/office/drawing/2014/main" id="{48C919D0-C26C-4B74-92A9-06B6D281260F}"/>
              </a:ext>
            </a:extLst>
          </p:cNvPr>
          <p:cNvCxnSpPr>
            <a:cxnSpLocks/>
          </p:cNvCxnSpPr>
          <p:nvPr/>
        </p:nvCxnSpPr>
        <p:spPr>
          <a:xfrm flipH="1" flipV="1">
            <a:off x="4355976" y="2048782"/>
            <a:ext cx="2260257" cy="101824"/>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34C1E25-06F9-499A-A1AF-0CD97BD47FBD}"/>
              </a:ext>
            </a:extLst>
          </p:cNvPr>
          <p:cNvCxnSpPr>
            <a:cxnSpLocks/>
          </p:cNvCxnSpPr>
          <p:nvPr/>
        </p:nvCxnSpPr>
        <p:spPr>
          <a:xfrm flipH="1" flipV="1">
            <a:off x="755576" y="1979712"/>
            <a:ext cx="5860657" cy="585192"/>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A9BC8FA-F795-48BF-8AA8-8F2FE4257B1E}"/>
              </a:ext>
            </a:extLst>
          </p:cNvPr>
          <p:cNvCxnSpPr>
            <a:cxnSpLocks/>
          </p:cNvCxnSpPr>
          <p:nvPr/>
        </p:nvCxnSpPr>
        <p:spPr>
          <a:xfrm flipH="1" flipV="1">
            <a:off x="2483768" y="2288746"/>
            <a:ext cx="4112238" cy="99623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888A09D-ABB2-4BD5-83EE-965DEA28F8C8}"/>
              </a:ext>
            </a:extLst>
          </p:cNvPr>
          <p:cNvCxnSpPr>
            <a:cxnSpLocks/>
          </p:cNvCxnSpPr>
          <p:nvPr/>
        </p:nvCxnSpPr>
        <p:spPr>
          <a:xfrm flipH="1">
            <a:off x="2771800" y="4293097"/>
            <a:ext cx="3844433" cy="720079"/>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35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9A8F8107-9B24-408D-8A0E-B87DCC964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7" y="1004283"/>
            <a:ext cx="6465911" cy="4849433"/>
          </a:xfrm>
          <a:prstGeom prst="rect">
            <a:avLst/>
          </a:prstGeom>
        </p:spPr>
      </p:pic>
      <p:sp>
        <p:nvSpPr>
          <p:cNvPr id="2" name="Title 1">
            <a:extLst>
              <a:ext uri="{FF2B5EF4-FFF2-40B4-BE49-F238E27FC236}">
                <a16:creationId xmlns:a16="http://schemas.microsoft.com/office/drawing/2014/main" id="{681E3519-E99F-4785-926A-AEF2AEE08832}"/>
              </a:ext>
            </a:extLst>
          </p:cNvPr>
          <p:cNvSpPr>
            <a:spLocks noGrp="1"/>
          </p:cNvSpPr>
          <p:nvPr>
            <p:ph type="title"/>
          </p:nvPr>
        </p:nvSpPr>
        <p:spPr/>
        <p:txBody>
          <a:bodyPr/>
          <a:lstStyle/>
          <a:p>
            <a:endParaRPr lang="is-IS"/>
          </a:p>
        </p:txBody>
      </p:sp>
      <p:sp>
        <p:nvSpPr>
          <p:cNvPr id="4" name="Title 1">
            <a:extLst>
              <a:ext uri="{FF2B5EF4-FFF2-40B4-BE49-F238E27FC236}">
                <a16:creationId xmlns:a16="http://schemas.microsoft.com/office/drawing/2014/main" id="{8753DA39-7154-4E40-8A80-C0E6B45DBC2F}"/>
              </a:ext>
            </a:extLst>
          </p:cNvPr>
          <p:cNvSpPr txBox="1">
            <a:spLocks/>
          </p:cNvSpPr>
          <p:nvPr/>
        </p:nvSpPr>
        <p:spPr>
          <a:xfrm>
            <a:off x="0" y="0"/>
            <a:ext cx="4211960" cy="90872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s-IS" sz="2000" dirty="0"/>
              <a:t>TILLAGA AÐ ENDURSKOÐUÐU AÐALSKIPULAGI 2021-2033</a:t>
            </a:r>
          </a:p>
        </p:txBody>
      </p:sp>
      <p:cxnSp>
        <p:nvCxnSpPr>
          <p:cNvPr id="8" name="Straight Arrow Connector 7">
            <a:extLst>
              <a:ext uri="{FF2B5EF4-FFF2-40B4-BE49-F238E27FC236}">
                <a16:creationId xmlns:a16="http://schemas.microsoft.com/office/drawing/2014/main" id="{2783AE6F-73A4-428C-9ACE-91A4D06EF4BC}"/>
              </a:ext>
            </a:extLst>
          </p:cNvPr>
          <p:cNvCxnSpPr>
            <a:cxnSpLocks/>
          </p:cNvCxnSpPr>
          <p:nvPr/>
        </p:nvCxnSpPr>
        <p:spPr>
          <a:xfrm flipH="1">
            <a:off x="2267744" y="1972733"/>
            <a:ext cx="4327789" cy="1168235"/>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F05BED0-6DE6-42DF-BF16-BAAAB0D57C7A}"/>
              </a:ext>
            </a:extLst>
          </p:cNvPr>
          <p:cNvSpPr txBox="1">
            <a:spLocks/>
          </p:cNvSpPr>
          <p:nvPr/>
        </p:nvSpPr>
        <p:spPr>
          <a:xfrm>
            <a:off x="6660232" y="1772816"/>
            <a:ext cx="2451992" cy="4104456"/>
          </a:xfrm>
          <a:prstGeom prst="rect">
            <a:avLst/>
          </a:prstGeom>
          <a:solidFill>
            <a:schemeClr val="bg1">
              <a:alpha val="52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is-IS" sz="2000" i="1" dirty="0">
                <a:solidFill>
                  <a:schemeClr val="accent2">
                    <a:lumMod val="75000"/>
                  </a:schemeClr>
                </a:solidFill>
              </a:rPr>
              <a:t>Blönduð byggð, íbúðarsvæði með möguleika á atvinnustarfsemi á  jarðhæð</a:t>
            </a:r>
          </a:p>
          <a:p>
            <a:pPr algn="l">
              <a:spcAft>
                <a:spcPts val="600"/>
              </a:spcAft>
            </a:pPr>
            <a:r>
              <a:rPr lang="is-IS" sz="2000" i="1" dirty="0">
                <a:solidFill>
                  <a:schemeClr val="accent2">
                    <a:lumMod val="75000"/>
                  </a:schemeClr>
                </a:solidFill>
              </a:rPr>
              <a:t>Þróunarsvæði C á Smiðjuvöllum</a:t>
            </a:r>
          </a:p>
          <a:p>
            <a:pPr algn="l">
              <a:spcAft>
                <a:spcPts val="600"/>
              </a:spcAft>
            </a:pPr>
            <a:r>
              <a:rPr lang="is-IS" sz="2000" i="1" dirty="0">
                <a:solidFill>
                  <a:schemeClr val="accent2">
                    <a:lumMod val="75000"/>
                  </a:schemeClr>
                </a:solidFill>
              </a:rPr>
              <a:t>Athafnasvæði breytt í svæði fyrir þjónustustofnun</a:t>
            </a:r>
          </a:p>
          <a:p>
            <a:pPr marL="342900" indent="-342900" algn="l">
              <a:buFont typeface="Arial" pitchFamily="34" charset="0"/>
              <a:buChar char="•"/>
            </a:pPr>
            <a:endParaRPr lang="is-IS" sz="2000" i="1" dirty="0">
              <a:solidFill>
                <a:schemeClr val="accent2">
                  <a:lumMod val="75000"/>
                </a:schemeClr>
              </a:solidFill>
            </a:endParaRPr>
          </a:p>
        </p:txBody>
      </p:sp>
      <p:cxnSp>
        <p:nvCxnSpPr>
          <p:cNvPr id="14" name="Straight Arrow Connector 13">
            <a:extLst>
              <a:ext uri="{FF2B5EF4-FFF2-40B4-BE49-F238E27FC236}">
                <a16:creationId xmlns:a16="http://schemas.microsoft.com/office/drawing/2014/main" id="{DB480B94-0494-40ED-8915-0B39FF7D8359}"/>
              </a:ext>
            </a:extLst>
          </p:cNvPr>
          <p:cNvCxnSpPr>
            <a:cxnSpLocks/>
          </p:cNvCxnSpPr>
          <p:nvPr/>
        </p:nvCxnSpPr>
        <p:spPr>
          <a:xfrm flipH="1">
            <a:off x="6249735" y="3573016"/>
            <a:ext cx="41049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47AA74-DCBA-4D8F-A7E1-0300CBA412C8}"/>
              </a:ext>
            </a:extLst>
          </p:cNvPr>
          <p:cNvCxnSpPr>
            <a:cxnSpLocks/>
          </p:cNvCxnSpPr>
          <p:nvPr/>
        </p:nvCxnSpPr>
        <p:spPr>
          <a:xfrm flipH="1">
            <a:off x="1187624" y="4311391"/>
            <a:ext cx="5472609" cy="917809"/>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19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Map&#10;&#10;Description automatically generated">
            <a:extLst>
              <a:ext uri="{FF2B5EF4-FFF2-40B4-BE49-F238E27FC236}">
                <a16:creationId xmlns:a16="http://schemas.microsoft.com/office/drawing/2014/main" id="{297692AF-C031-428A-BA3E-0F0D2EACE3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5" y="983571"/>
            <a:ext cx="6480000" cy="4860000"/>
          </a:xfrm>
          <a:prstGeom prst="rect">
            <a:avLst/>
          </a:prstGeom>
        </p:spPr>
      </p:pic>
      <p:sp>
        <p:nvSpPr>
          <p:cNvPr id="2" name="Title 1">
            <a:extLst>
              <a:ext uri="{FF2B5EF4-FFF2-40B4-BE49-F238E27FC236}">
                <a16:creationId xmlns:a16="http://schemas.microsoft.com/office/drawing/2014/main" id="{7CA49B66-CECA-49B5-898F-C69E2D7A0D04}"/>
              </a:ext>
            </a:extLst>
          </p:cNvPr>
          <p:cNvSpPr>
            <a:spLocks noGrp="1"/>
          </p:cNvSpPr>
          <p:nvPr>
            <p:ph type="title"/>
          </p:nvPr>
        </p:nvSpPr>
        <p:spPr/>
        <p:txBody>
          <a:bodyPr/>
          <a:lstStyle/>
          <a:p>
            <a:endParaRPr lang="is-IS"/>
          </a:p>
        </p:txBody>
      </p:sp>
      <p:sp>
        <p:nvSpPr>
          <p:cNvPr id="19" name="Content Placeholder 18">
            <a:extLst>
              <a:ext uri="{FF2B5EF4-FFF2-40B4-BE49-F238E27FC236}">
                <a16:creationId xmlns:a16="http://schemas.microsoft.com/office/drawing/2014/main" id="{B105C4F5-6A41-4631-B014-1594E0BC42A6}"/>
              </a:ext>
            </a:extLst>
          </p:cNvPr>
          <p:cNvSpPr>
            <a:spLocks noGrp="1"/>
          </p:cNvSpPr>
          <p:nvPr>
            <p:ph idx="1"/>
          </p:nvPr>
        </p:nvSpPr>
        <p:spPr/>
        <p:txBody>
          <a:bodyPr/>
          <a:lstStyle/>
          <a:p>
            <a:endParaRPr lang="is-IS" dirty="0"/>
          </a:p>
        </p:txBody>
      </p:sp>
      <p:sp>
        <p:nvSpPr>
          <p:cNvPr id="4" name="Title 1">
            <a:extLst>
              <a:ext uri="{FF2B5EF4-FFF2-40B4-BE49-F238E27FC236}">
                <a16:creationId xmlns:a16="http://schemas.microsoft.com/office/drawing/2014/main" id="{41DEE45D-2C02-4894-9192-71F61FD8E3B3}"/>
              </a:ext>
            </a:extLst>
          </p:cNvPr>
          <p:cNvSpPr txBox="1">
            <a:spLocks/>
          </p:cNvSpPr>
          <p:nvPr/>
        </p:nvSpPr>
        <p:spPr>
          <a:xfrm>
            <a:off x="0" y="0"/>
            <a:ext cx="4211960" cy="90872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s-IS" sz="2000" dirty="0"/>
              <a:t>TILLAGA AÐ ENDURSKOÐUÐU AÐALSKIPULAGI 2021-2033</a:t>
            </a:r>
          </a:p>
        </p:txBody>
      </p:sp>
      <p:cxnSp>
        <p:nvCxnSpPr>
          <p:cNvPr id="11" name="Straight Arrow Connector 10">
            <a:extLst>
              <a:ext uri="{FF2B5EF4-FFF2-40B4-BE49-F238E27FC236}">
                <a16:creationId xmlns:a16="http://schemas.microsoft.com/office/drawing/2014/main" id="{86693E9D-8AE4-4B8F-B50B-1FEFD18820F5}"/>
              </a:ext>
            </a:extLst>
          </p:cNvPr>
          <p:cNvCxnSpPr>
            <a:cxnSpLocks/>
          </p:cNvCxnSpPr>
          <p:nvPr/>
        </p:nvCxnSpPr>
        <p:spPr>
          <a:xfrm flipH="1">
            <a:off x="971601" y="1183358"/>
            <a:ext cx="5631645" cy="130041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E5A6E2-0E43-4FC8-A112-92E373AD5BFF}"/>
              </a:ext>
            </a:extLst>
          </p:cNvPr>
          <p:cNvSpPr txBox="1">
            <a:spLocks/>
          </p:cNvSpPr>
          <p:nvPr/>
        </p:nvSpPr>
        <p:spPr>
          <a:xfrm>
            <a:off x="6723715" y="1017272"/>
            <a:ext cx="2388509" cy="4860000"/>
          </a:xfrm>
          <a:prstGeom prst="rect">
            <a:avLst/>
          </a:prstGeom>
          <a:solidFill>
            <a:schemeClr val="bg1">
              <a:alpha val="52000"/>
            </a:scheme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is-IS" sz="2000" i="1" dirty="0">
                <a:solidFill>
                  <a:schemeClr val="accent2">
                    <a:lumMod val="75000"/>
                  </a:schemeClr>
                </a:solidFill>
              </a:rPr>
              <a:t>Íbúðarlóð verður opið svæði með byggingarheimildum Breytt mörk.</a:t>
            </a:r>
          </a:p>
          <a:p>
            <a:pPr algn="l">
              <a:spcAft>
                <a:spcPts val="600"/>
              </a:spcAft>
            </a:pPr>
            <a:r>
              <a:rPr lang="is-IS" sz="2000" i="1" dirty="0">
                <a:solidFill>
                  <a:schemeClr val="accent2">
                    <a:lumMod val="75000"/>
                  </a:schemeClr>
                </a:solidFill>
              </a:rPr>
              <a:t>Iðnaðarsvæði á gömlu öskuhaug-unum í Höfðaseli. Sérákvæði um nýtingu.</a:t>
            </a:r>
          </a:p>
          <a:p>
            <a:pPr algn="l">
              <a:spcAft>
                <a:spcPts val="600"/>
              </a:spcAft>
            </a:pPr>
            <a:r>
              <a:rPr lang="is-IS" sz="2000" i="1" dirty="0">
                <a:solidFill>
                  <a:schemeClr val="accent2">
                    <a:lumMod val="75000"/>
                  </a:schemeClr>
                </a:solidFill>
              </a:rPr>
              <a:t>Athafnasvæði í Kirkjutungu</a:t>
            </a:r>
          </a:p>
          <a:p>
            <a:pPr algn="l">
              <a:spcAft>
                <a:spcPts val="600"/>
              </a:spcAft>
            </a:pPr>
            <a:r>
              <a:rPr lang="is-IS" sz="2000" i="1" dirty="0" err="1">
                <a:solidFill>
                  <a:schemeClr val="accent2">
                    <a:lumMod val="75000"/>
                  </a:schemeClr>
                </a:solidFill>
              </a:rPr>
              <a:t>Moldartippur</a:t>
            </a:r>
            <a:endParaRPr lang="is-IS" sz="2000" i="1" dirty="0">
              <a:solidFill>
                <a:schemeClr val="accent2">
                  <a:lumMod val="75000"/>
                </a:schemeClr>
              </a:solidFill>
            </a:endParaRPr>
          </a:p>
          <a:p>
            <a:pPr algn="l">
              <a:spcAft>
                <a:spcPts val="600"/>
              </a:spcAft>
            </a:pPr>
            <a:r>
              <a:rPr lang="is-IS" sz="2000" i="1" dirty="0">
                <a:solidFill>
                  <a:schemeClr val="accent2">
                    <a:lumMod val="75000"/>
                  </a:schemeClr>
                </a:solidFill>
              </a:rPr>
              <a:t>Breytt afmörkun skotsvæðis</a:t>
            </a:r>
          </a:p>
          <a:p>
            <a:pPr marL="177800" indent="-177800" algn="l">
              <a:buFont typeface="Arial" pitchFamily="34" charset="0"/>
              <a:buChar char="•"/>
            </a:pPr>
            <a:endParaRPr lang="is-IS" sz="2000" i="1" dirty="0">
              <a:solidFill>
                <a:schemeClr val="accent2">
                  <a:lumMod val="75000"/>
                </a:schemeClr>
              </a:solidFill>
            </a:endParaRPr>
          </a:p>
          <a:p>
            <a:pPr marL="342900" indent="-342900" algn="l">
              <a:buFont typeface="Arial" pitchFamily="34" charset="0"/>
              <a:buChar char="•"/>
            </a:pPr>
            <a:endParaRPr lang="is-IS" sz="2000" i="1" dirty="0">
              <a:solidFill>
                <a:schemeClr val="accent2">
                  <a:lumMod val="75000"/>
                </a:schemeClr>
              </a:solidFill>
            </a:endParaRPr>
          </a:p>
        </p:txBody>
      </p:sp>
      <p:cxnSp>
        <p:nvCxnSpPr>
          <p:cNvPr id="13" name="Straight Arrow Connector 12">
            <a:extLst>
              <a:ext uri="{FF2B5EF4-FFF2-40B4-BE49-F238E27FC236}">
                <a16:creationId xmlns:a16="http://schemas.microsoft.com/office/drawing/2014/main" id="{5AFD9D76-4CA4-434C-994A-F9F33F644349}"/>
              </a:ext>
            </a:extLst>
          </p:cNvPr>
          <p:cNvCxnSpPr>
            <a:cxnSpLocks/>
          </p:cNvCxnSpPr>
          <p:nvPr/>
        </p:nvCxnSpPr>
        <p:spPr>
          <a:xfrm flipH="1" flipV="1">
            <a:off x="2206920" y="2344104"/>
            <a:ext cx="4396326" cy="199541"/>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C0C6B24-2C83-46E3-8639-E803845FF9E3}"/>
              </a:ext>
            </a:extLst>
          </p:cNvPr>
          <p:cNvCxnSpPr>
            <a:cxnSpLocks/>
          </p:cNvCxnSpPr>
          <p:nvPr/>
        </p:nvCxnSpPr>
        <p:spPr>
          <a:xfrm flipH="1" flipV="1">
            <a:off x="3707905" y="3017040"/>
            <a:ext cx="2895341" cy="113204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06D4CD7-6F72-4CB8-AD13-B61650295FF1}"/>
              </a:ext>
            </a:extLst>
          </p:cNvPr>
          <p:cNvCxnSpPr>
            <a:cxnSpLocks/>
          </p:cNvCxnSpPr>
          <p:nvPr/>
        </p:nvCxnSpPr>
        <p:spPr>
          <a:xfrm flipH="1" flipV="1">
            <a:off x="4788025" y="3609021"/>
            <a:ext cx="1806756" cy="1188131"/>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6BB50F-D156-4C78-AB41-183DE7E75A3F}"/>
              </a:ext>
            </a:extLst>
          </p:cNvPr>
          <p:cNvCxnSpPr>
            <a:cxnSpLocks/>
          </p:cNvCxnSpPr>
          <p:nvPr/>
        </p:nvCxnSpPr>
        <p:spPr>
          <a:xfrm flipH="1" flipV="1">
            <a:off x="4211961" y="3498544"/>
            <a:ext cx="2391285" cy="165864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4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56D232E-3BDC-44EF-95E5-468FF6474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80512" cy="6885384"/>
          </a:xfrm>
          <a:prstGeom prst="rect">
            <a:avLst/>
          </a:prstGeom>
        </p:spPr>
      </p:pic>
      <p:sp>
        <p:nvSpPr>
          <p:cNvPr id="6" name="Content Placeholder 2">
            <a:extLst>
              <a:ext uri="{FF2B5EF4-FFF2-40B4-BE49-F238E27FC236}">
                <a16:creationId xmlns:a16="http://schemas.microsoft.com/office/drawing/2014/main" id="{0E368D18-AC22-4A8D-AB30-1DBB0E18671D}"/>
              </a:ext>
            </a:extLst>
          </p:cNvPr>
          <p:cNvSpPr txBox="1">
            <a:spLocks/>
          </p:cNvSpPr>
          <p:nvPr/>
        </p:nvSpPr>
        <p:spPr>
          <a:xfrm>
            <a:off x="179512" y="476672"/>
            <a:ext cx="8958728" cy="63367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7675" lvl="1" indent="-447675">
              <a:buFont typeface="+mj-lt"/>
              <a:buAutoNum type="alphaUcPeriod"/>
            </a:pPr>
            <a:r>
              <a:rPr lang="is-IS" sz="2400" dirty="0" err="1"/>
              <a:t>Breiðin</a:t>
            </a:r>
            <a:endParaRPr lang="is-IS" sz="2400" dirty="0"/>
          </a:p>
          <a:p>
            <a:pPr marL="447675" lvl="1" indent="-447675">
              <a:buFont typeface="+mj-lt"/>
              <a:buAutoNum type="alphaUcPeriod"/>
            </a:pPr>
            <a:r>
              <a:rPr lang="is-IS" sz="2400" dirty="0"/>
              <a:t>Langisandur/Leynir</a:t>
            </a:r>
          </a:p>
          <a:p>
            <a:pPr marL="447675" lvl="1" indent="-447675">
              <a:buFont typeface="+mj-lt"/>
              <a:buAutoNum type="alphaUcPeriod"/>
            </a:pPr>
            <a:r>
              <a:rPr lang="is-IS" sz="2400" dirty="0"/>
              <a:t>Smiðjuvellir/Kalmansvellir. </a:t>
            </a:r>
          </a:p>
          <a:p>
            <a:pPr lvl="1"/>
            <a:endParaRPr lang="is-IS" dirty="0"/>
          </a:p>
          <a:p>
            <a:pPr marL="0" indent="0">
              <a:buFont typeface="Arial" pitchFamily="34" charset="0"/>
              <a:buNone/>
            </a:pPr>
            <a:endParaRPr lang="is-IS" dirty="0"/>
          </a:p>
          <a:p>
            <a:pPr marL="0" indent="0">
              <a:buFont typeface="Arial" pitchFamily="34" charset="0"/>
              <a:buNone/>
            </a:pPr>
            <a:endParaRPr lang="is-IS" dirty="0"/>
          </a:p>
          <a:p>
            <a:pPr marL="0" indent="0">
              <a:buFont typeface="Arial" pitchFamily="34" charset="0"/>
              <a:buNone/>
            </a:pPr>
            <a:endParaRPr lang="is-IS" dirty="0"/>
          </a:p>
          <a:p>
            <a:pPr marL="0" indent="0">
              <a:buFont typeface="Arial" pitchFamily="34" charset="0"/>
              <a:buNone/>
            </a:pPr>
            <a:endParaRPr lang="is-IS" dirty="0"/>
          </a:p>
          <a:p>
            <a:pPr marL="0" indent="0">
              <a:buFont typeface="Arial" pitchFamily="34" charset="0"/>
              <a:buNone/>
            </a:pPr>
            <a:endParaRPr lang="is-IS" dirty="0"/>
          </a:p>
          <a:p>
            <a:pPr marL="0" indent="0">
              <a:buFont typeface="Arial" pitchFamily="34" charset="0"/>
              <a:buNone/>
            </a:pPr>
            <a:endParaRPr lang="is-IS" dirty="0"/>
          </a:p>
          <a:p>
            <a:pPr marL="0" indent="0">
              <a:buFont typeface="Arial" pitchFamily="34" charset="0"/>
              <a:buNone/>
            </a:pPr>
            <a:endParaRPr lang="is-IS" dirty="0"/>
          </a:p>
          <a:p>
            <a:pPr marL="0" indent="0">
              <a:buFont typeface="Arial" pitchFamily="34" charset="0"/>
              <a:buNone/>
            </a:pPr>
            <a:endParaRPr lang="is-IS" dirty="0"/>
          </a:p>
        </p:txBody>
      </p:sp>
      <p:sp>
        <p:nvSpPr>
          <p:cNvPr id="7" name="Content Placeholder 2">
            <a:extLst>
              <a:ext uri="{FF2B5EF4-FFF2-40B4-BE49-F238E27FC236}">
                <a16:creationId xmlns:a16="http://schemas.microsoft.com/office/drawing/2014/main" id="{CBF08241-0F41-4D9D-8096-14EA44FEB691}"/>
              </a:ext>
            </a:extLst>
          </p:cNvPr>
          <p:cNvSpPr txBox="1">
            <a:spLocks/>
          </p:cNvSpPr>
          <p:nvPr/>
        </p:nvSpPr>
        <p:spPr>
          <a:xfrm>
            <a:off x="6588224" y="0"/>
            <a:ext cx="2550016"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Font typeface="Arial" pitchFamily="34" charset="0"/>
              <a:buNone/>
            </a:pPr>
            <a:r>
              <a:rPr lang="is-IS" sz="1800" dirty="0">
                <a:ea typeface="Calibri" panose="020F0502020204030204" pitchFamily="34" charset="0"/>
              </a:rPr>
              <a:t>Afmörkuð eru þrjú þróunarsvæði þar sem unnið er að stefnu-mörkun um framtíðar nýtingu og skipulag.</a:t>
            </a:r>
          </a:p>
          <a:p>
            <a:pPr marL="0" indent="0">
              <a:spcAft>
                <a:spcPts val="600"/>
              </a:spcAft>
              <a:buFont typeface="Arial" pitchFamily="34" charset="0"/>
              <a:buNone/>
            </a:pPr>
            <a:r>
              <a:rPr lang="is-IS" sz="1800" dirty="0">
                <a:ea typeface="Calibri" panose="020F0502020204030204" pitchFamily="34" charset="0"/>
              </a:rPr>
              <a:t>Landnotkunarreitir innan þróunarsvæðanna eru á þessu stigi skilgreindir út frá gildandi aðalskipulagi og þeim þróunar-hugmyndum, sem fram hafa komið við endur-skoðun aðalskiplagsins.</a:t>
            </a:r>
          </a:p>
          <a:p>
            <a:pPr marL="0" indent="0">
              <a:spcAft>
                <a:spcPts val="600"/>
              </a:spcAft>
              <a:buFont typeface="Arial" pitchFamily="34" charset="0"/>
              <a:buNone/>
            </a:pPr>
            <a:r>
              <a:rPr lang="is-IS" sz="1800" dirty="0">
                <a:ea typeface="Calibri" panose="020F0502020204030204" pitchFamily="34" charset="0"/>
              </a:rPr>
              <a:t>Miðað er við að aðal-skipulagi innan þróunarsvæðanna verði breytt gefi ný og breytt áform á grunni þróunaráætlana eða samkeppni tilefni til þess. </a:t>
            </a:r>
          </a:p>
        </p:txBody>
      </p:sp>
    </p:spTree>
    <p:extLst>
      <p:ext uri="{BB962C8B-B14F-4D97-AF65-F5344CB8AC3E}">
        <p14:creationId xmlns:p14="http://schemas.microsoft.com/office/powerpoint/2010/main" val="1642647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9086-85F7-4B2A-AFCE-A183430ECDB3}"/>
              </a:ext>
            </a:extLst>
          </p:cNvPr>
          <p:cNvSpPr>
            <a:spLocks noGrp="1"/>
          </p:cNvSpPr>
          <p:nvPr>
            <p:ph type="title"/>
          </p:nvPr>
        </p:nvSpPr>
        <p:spPr/>
        <p:txBody>
          <a:bodyPr/>
          <a:lstStyle/>
          <a:p>
            <a:endParaRPr lang="is-IS"/>
          </a:p>
        </p:txBody>
      </p:sp>
      <p:pic>
        <p:nvPicPr>
          <p:cNvPr id="5" name="Content Placeholder 4" descr="Map&#10;&#10;Description automatically generated">
            <a:extLst>
              <a:ext uri="{FF2B5EF4-FFF2-40B4-BE49-F238E27FC236}">
                <a16:creationId xmlns:a16="http://schemas.microsoft.com/office/drawing/2014/main" id="{CCBAE3D5-D701-4100-BFAB-7256922163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40" y="0"/>
            <a:ext cx="9144000" cy="6858000"/>
          </a:xfrm>
        </p:spPr>
      </p:pic>
      <p:sp>
        <p:nvSpPr>
          <p:cNvPr id="6" name="TextBox 5">
            <a:extLst>
              <a:ext uri="{FF2B5EF4-FFF2-40B4-BE49-F238E27FC236}">
                <a16:creationId xmlns:a16="http://schemas.microsoft.com/office/drawing/2014/main" id="{929733E8-5D85-4E6C-A6FE-C372A1181B15}"/>
              </a:ext>
            </a:extLst>
          </p:cNvPr>
          <p:cNvSpPr txBox="1"/>
          <p:nvPr/>
        </p:nvSpPr>
        <p:spPr>
          <a:xfrm>
            <a:off x="6447491" y="620688"/>
            <a:ext cx="2685069" cy="6278642"/>
          </a:xfrm>
          <a:prstGeom prst="rect">
            <a:avLst/>
          </a:prstGeom>
          <a:noFill/>
        </p:spPr>
        <p:txBody>
          <a:bodyPr wrap="square">
            <a:spAutoFit/>
          </a:bodyPr>
          <a:lstStyle/>
          <a:p>
            <a:pPr>
              <a:spcAft>
                <a:spcPts val="600"/>
              </a:spcAft>
            </a:pPr>
            <a:r>
              <a:rPr lang="is-IS" sz="1400" b="1" dirty="0">
                <a:effectLst/>
                <a:ea typeface="Calibri" panose="020F0502020204030204" pitchFamily="34" charset="0"/>
              </a:rPr>
              <a:t>Stofnstígar</a:t>
            </a:r>
            <a:r>
              <a:rPr lang="is-IS" sz="1400" dirty="0">
                <a:effectLst/>
                <a:ea typeface="Calibri" panose="020F0502020204030204" pitchFamily="34" charset="0"/>
              </a:rPr>
              <a:t> bæjarins eru helstu göngu- og hjólreiðaleiðir um bæjarlandið. Þeir tengja saman hverfi og megin áfangastaði, taka mið af almennum ferðakröfum og tengjast nágrannasveitarfélagi bæjarins. Leitast skal við að stígarnir verði með bundnu slitlagi og aðskildum hjóla- og göngustígum að öllu leyti þar sem aðstæður leyfa</a:t>
            </a:r>
          </a:p>
          <a:p>
            <a:pPr>
              <a:spcAft>
                <a:spcPts val="600"/>
              </a:spcAft>
            </a:pPr>
            <a:r>
              <a:rPr lang="is-IS" sz="1400" b="1" dirty="0">
                <a:effectLst/>
                <a:ea typeface="Calibri" panose="020F0502020204030204" pitchFamily="34" charset="0"/>
              </a:rPr>
              <a:t>Tengistígar</a:t>
            </a:r>
            <a:r>
              <a:rPr lang="is-IS" sz="1400" dirty="0">
                <a:effectLst/>
                <a:ea typeface="Calibri" panose="020F0502020204030204" pitchFamily="34" charset="0"/>
              </a:rPr>
              <a:t> eða minni stofnstígar tengjast stofnstígum og strandstígum. Þeir flétta saman byggð og útivistarsvæði og eru ætlaðir gangandi vegfarendum innan einstakra bæjarhluta. Þeir tengja saman ýmsa þjónustu, svo sem skóla, verslun og biðstöðvar almenningsvagna.</a:t>
            </a:r>
          </a:p>
          <a:p>
            <a:pPr marL="0" marR="0" lvl="0" indent="0" algn="l" defTabSz="914400" rtl="0" eaLnBrk="1" fontAlgn="auto" latinLnBrk="0" hangingPunct="1">
              <a:lnSpc>
                <a:spcPct val="100000"/>
              </a:lnSpc>
              <a:spcBef>
                <a:spcPts val="0"/>
              </a:spcBef>
              <a:spcAft>
                <a:spcPts val="600"/>
              </a:spcAft>
              <a:buClrTx/>
              <a:buSzTx/>
              <a:buFontTx/>
              <a:buNone/>
              <a:tabLst/>
              <a:defRPr/>
            </a:pPr>
            <a:r>
              <a:rPr lang="is-IS" sz="1400" dirty="0">
                <a:effectLst/>
                <a:ea typeface="Calibri" panose="020F0502020204030204" pitchFamily="34" charset="0"/>
              </a:rPr>
              <a:t>Gert er ráð fyrir </a:t>
            </a:r>
            <a:r>
              <a:rPr lang="is-IS" sz="1400" b="1" dirty="0">
                <a:effectLst/>
                <a:ea typeface="Calibri" panose="020F0502020204030204" pitchFamily="34" charset="0"/>
              </a:rPr>
              <a:t>landsbyggðarstíg</a:t>
            </a:r>
            <a:r>
              <a:rPr lang="is-IS" sz="1400" dirty="0">
                <a:effectLst/>
                <a:ea typeface="Calibri" panose="020F0502020204030204" pitchFamily="34" charset="0"/>
              </a:rPr>
              <a:t> meðfram þjóðvegum utan byggðar. Stígnum er ætlað að koma til móts við aukna notkun reiðhjóla til ferðalaga. Útfærsla skal unnin í samvinnu við Vegagerðina. Stígurinn er sýndur á táknrænan hátt á uppdrætti.  </a:t>
            </a:r>
          </a:p>
        </p:txBody>
      </p:sp>
    </p:spTree>
    <p:extLst>
      <p:ext uri="{BB962C8B-B14F-4D97-AF65-F5344CB8AC3E}">
        <p14:creationId xmlns:p14="http://schemas.microsoft.com/office/powerpoint/2010/main" val="2799895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5EEC8-8C82-4682-AEC5-CFF2E890C9AB}"/>
              </a:ext>
            </a:extLst>
          </p:cNvPr>
          <p:cNvSpPr>
            <a:spLocks noGrp="1"/>
          </p:cNvSpPr>
          <p:nvPr>
            <p:ph type="title"/>
          </p:nvPr>
        </p:nvSpPr>
        <p:spPr/>
        <p:txBody>
          <a:bodyPr/>
          <a:lstStyle/>
          <a:p>
            <a:endParaRPr lang="is-IS"/>
          </a:p>
        </p:txBody>
      </p:sp>
      <p:pic>
        <p:nvPicPr>
          <p:cNvPr id="5" name="Content Placeholder 4" descr="Map&#10;&#10;Description automatically generated">
            <a:extLst>
              <a:ext uri="{FF2B5EF4-FFF2-40B4-BE49-F238E27FC236}">
                <a16:creationId xmlns:a16="http://schemas.microsoft.com/office/drawing/2014/main" id="{D1777CA6-A919-4117-BEF7-4B23197E1A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6" name="TextBox 5">
            <a:extLst>
              <a:ext uri="{FF2B5EF4-FFF2-40B4-BE49-F238E27FC236}">
                <a16:creationId xmlns:a16="http://schemas.microsoft.com/office/drawing/2014/main" id="{1A831491-D1B4-420C-8816-4D84CB703B87}"/>
              </a:ext>
            </a:extLst>
          </p:cNvPr>
          <p:cNvSpPr txBox="1"/>
          <p:nvPr/>
        </p:nvSpPr>
        <p:spPr>
          <a:xfrm>
            <a:off x="6530939" y="5157192"/>
            <a:ext cx="2613061" cy="1169551"/>
          </a:xfrm>
          <a:prstGeom prst="rect">
            <a:avLst/>
          </a:prstGeom>
          <a:noFill/>
        </p:spPr>
        <p:txBody>
          <a:bodyPr wrap="square">
            <a:spAutoFit/>
          </a:bodyPr>
          <a:lstStyle/>
          <a:p>
            <a:pPr>
              <a:spcAft>
                <a:spcPts val="600"/>
              </a:spcAft>
            </a:pPr>
            <a:r>
              <a:rPr lang="is-IS" sz="1400" b="1" dirty="0">
                <a:effectLst/>
                <a:ea typeface="Calibri" panose="020F0502020204030204" pitchFamily="34" charset="0"/>
              </a:rPr>
              <a:t>Reiðvegir</a:t>
            </a:r>
            <a:r>
              <a:rPr lang="is-IS" sz="1400" dirty="0">
                <a:effectLst/>
                <a:ea typeface="Calibri" panose="020F0502020204030204" pitchFamily="34" charset="0"/>
              </a:rPr>
              <a:t> eru utan byggðar út frá hesthúsahverfinu í Æðarodda. Reiðvegir eru sértækar reiðgötur aðeins ætlaðar til útreiða en ekki almenningi til frjálsrar umferðar.</a:t>
            </a:r>
          </a:p>
        </p:txBody>
      </p:sp>
    </p:spTree>
    <p:extLst>
      <p:ext uri="{BB962C8B-B14F-4D97-AF65-F5344CB8AC3E}">
        <p14:creationId xmlns:p14="http://schemas.microsoft.com/office/powerpoint/2010/main" val="1684402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DF94C-7E69-40F3-A97C-D3C3A3A44DF7}"/>
              </a:ext>
            </a:extLst>
          </p:cNvPr>
          <p:cNvSpPr>
            <a:spLocks noGrp="1"/>
          </p:cNvSpPr>
          <p:nvPr>
            <p:ph type="title"/>
          </p:nvPr>
        </p:nvSpPr>
        <p:spPr/>
        <p:txBody>
          <a:bodyPr/>
          <a:lstStyle/>
          <a:p>
            <a:endParaRPr lang="is-IS"/>
          </a:p>
        </p:txBody>
      </p:sp>
      <p:pic>
        <p:nvPicPr>
          <p:cNvPr id="5" name="Content Placeholder 4" descr="Map&#10;&#10;Description automatically generated">
            <a:extLst>
              <a:ext uri="{FF2B5EF4-FFF2-40B4-BE49-F238E27FC236}">
                <a16:creationId xmlns:a16="http://schemas.microsoft.com/office/drawing/2014/main" id="{1CACBEE9-382D-4FE2-8EE9-FC0A4046F6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6" name="TextBox 5">
            <a:extLst>
              <a:ext uri="{FF2B5EF4-FFF2-40B4-BE49-F238E27FC236}">
                <a16:creationId xmlns:a16="http://schemas.microsoft.com/office/drawing/2014/main" id="{166E6633-21E1-43F2-A4F1-FF9F4E722846}"/>
              </a:ext>
            </a:extLst>
          </p:cNvPr>
          <p:cNvSpPr txBox="1"/>
          <p:nvPr/>
        </p:nvSpPr>
        <p:spPr>
          <a:xfrm>
            <a:off x="6516216" y="5157192"/>
            <a:ext cx="2627784" cy="1169551"/>
          </a:xfrm>
          <a:prstGeom prst="rect">
            <a:avLst/>
          </a:prstGeom>
          <a:noFill/>
        </p:spPr>
        <p:txBody>
          <a:bodyPr wrap="square">
            <a:spAutoFit/>
          </a:bodyPr>
          <a:lstStyle/>
          <a:p>
            <a:pPr>
              <a:spcAft>
                <a:spcPts val="600"/>
              </a:spcAft>
            </a:pPr>
            <a:r>
              <a:rPr lang="is-IS" sz="1400" b="1" dirty="0">
                <a:effectLst/>
                <a:ea typeface="Calibri" panose="020F0502020204030204" pitchFamily="34" charset="0"/>
              </a:rPr>
              <a:t>Strandstígur</a:t>
            </a:r>
            <a:r>
              <a:rPr lang="is-IS" sz="1400" dirty="0">
                <a:effectLst/>
                <a:ea typeface="Calibri" panose="020F0502020204030204" pitchFamily="34" charset="0"/>
              </a:rPr>
              <a:t> er göngu- og hjólreiðaleið meðfram strandlínu og utan byggðar. Strandstígur gegnir einnig hlutverki útivistarstígs.</a:t>
            </a:r>
          </a:p>
        </p:txBody>
      </p:sp>
    </p:spTree>
    <p:extLst>
      <p:ext uri="{BB962C8B-B14F-4D97-AF65-F5344CB8AC3E}">
        <p14:creationId xmlns:p14="http://schemas.microsoft.com/office/powerpoint/2010/main" val="3532965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is-IS" b="1">
                <a:solidFill>
                  <a:srgbClr val="ED7D31"/>
                </a:solidFill>
                <a:latin typeface="Calibri"/>
              </a:rPr>
              <a:t>2021</a:t>
            </a:r>
          </a:p>
        </p:txBody>
      </p:sp>
      <p:sp>
        <p:nvSpPr>
          <p:cNvPr id="418" name="OTLSHAPE_TB_00000000000000000000000000000000_RightEndCaps"/>
          <p:cNvSpPr txBox="1"/>
          <p:nvPr>
            <p:custDataLst>
              <p:tags r:id="rId3"/>
            </p:custDataLst>
          </p:nvPr>
        </p:nvSpPr>
        <p:spPr>
          <a:xfrm>
            <a:off x="8426534" y="3098969"/>
            <a:ext cx="449610" cy="279061"/>
          </a:xfrm>
          <a:prstGeom prst="rect">
            <a:avLst/>
          </a:prstGeom>
          <a:noFill/>
        </p:spPr>
        <p:txBody>
          <a:bodyPr vert="horz" wrap="none" lIns="0" tIns="0" rIns="0" bIns="0" rtlCol="0" anchor="ctr" anchorCtr="0">
            <a:spAutoFit/>
          </a:bodyPr>
          <a:lstStyle/>
          <a:p>
            <a:pPr algn="ctr"/>
            <a:r>
              <a:rPr lang="is-IS" b="1" spc="-38" dirty="0">
                <a:solidFill>
                  <a:srgbClr val="ED7D31"/>
                </a:solidFill>
                <a:latin typeface="Calibri" panose="020F0502020204030204" pitchFamily="34" charset="0"/>
              </a:rPr>
              <a:t>2022</a:t>
            </a:r>
          </a:p>
        </p:txBody>
      </p:sp>
      <p:cxnSp>
        <p:nvCxnSpPr>
          <p:cNvPr id="446" name="OTLSHAPE_M_c8592a27a55f40cf9060536fa2a1d54b_Connector1"/>
          <p:cNvCxnSpPr>
            <a:cxnSpLocks/>
          </p:cNvCxnSpPr>
          <p:nvPr>
            <p:custDataLst>
              <p:tags r:id="rId4"/>
            </p:custDataLst>
          </p:nvPr>
        </p:nvCxnSpPr>
        <p:spPr>
          <a:xfrm>
            <a:off x="7524328" y="2612015"/>
            <a:ext cx="0" cy="435985"/>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5" name="OTLSHAPE_M_6556710ab86f4851b1a5781a8fae5604_Connector1"/>
          <p:cNvCxnSpPr>
            <a:cxnSpLocks/>
          </p:cNvCxnSpPr>
          <p:nvPr>
            <p:custDataLst>
              <p:tags r:id="rId5"/>
            </p:custDataLst>
          </p:nvPr>
        </p:nvCxnSpPr>
        <p:spPr>
          <a:xfrm>
            <a:off x="7203286" y="2058168"/>
            <a:ext cx="0" cy="989831"/>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4" name="OTLSHAPE_M_f3770a793f5a492b8fdadfdfb1ccff55_Connector1"/>
          <p:cNvCxnSpPr>
            <a:cxnSpLocks/>
          </p:cNvCxnSpPr>
          <p:nvPr>
            <p:custDataLst>
              <p:tags r:id="rId6"/>
            </p:custDataLst>
          </p:nvPr>
        </p:nvCxnSpPr>
        <p:spPr>
          <a:xfrm>
            <a:off x="7015790" y="1517571"/>
            <a:ext cx="0" cy="859191"/>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3" name="OTLSHAPE_M_2b0a037294ca4f61be715d523d617805_Connector1"/>
          <p:cNvCxnSpPr/>
          <p:nvPr>
            <p:custDataLst>
              <p:tags r:id="rId7"/>
            </p:custDataLst>
          </p:nvPr>
        </p:nvCxnSpPr>
        <p:spPr>
          <a:xfrm>
            <a:off x="4883016" y="2689691"/>
            <a:ext cx="0" cy="358309"/>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2" name="OTLSHAPE_M_45300a712248441da6e8ac20c2b918af_Connector1"/>
          <p:cNvCxnSpPr/>
          <p:nvPr>
            <p:custDataLst>
              <p:tags r:id="rId8"/>
            </p:custDataLst>
          </p:nvPr>
        </p:nvCxnSpPr>
        <p:spPr>
          <a:xfrm>
            <a:off x="4718956" y="2404872"/>
            <a:ext cx="0" cy="643128"/>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1" name="OTLSHAPE_M_d611eab0103c4e9f8cac785bb87e2933_Connector1"/>
          <p:cNvCxnSpPr/>
          <p:nvPr>
            <p:custDataLst>
              <p:tags r:id="rId9"/>
            </p:custDataLst>
          </p:nvPr>
        </p:nvCxnSpPr>
        <p:spPr>
          <a:xfrm>
            <a:off x="2797116" y="2689691"/>
            <a:ext cx="0" cy="358309"/>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0" name="OTLSHAPE_M_2c1d6794b5a4481d87fded2fd3043aa1_Connector1"/>
          <p:cNvCxnSpPr/>
          <p:nvPr>
            <p:custDataLst>
              <p:tags r:id="rId10"/>
            </p:custDataLst>
          </p:nvPr>
        </p:nvCxnSpPr>
        <p:spPr>
          <a:xfrm>
            <a:off x="2234643" y="2404872"/>
            <a:ext cx="0" cy="643128"/>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OTLSHAPE_M_f3770a793f5a492b8fdadfdfb1ccff55_Connector2">
            <a:extLst>
              <a:ext uri="{FF2B5EF4-FFF2-40B4-BE49-F238E27FC236}">
                <a16:creationId xmlns:a16="http://schemas.microsoft.com/office/drawing/2014/main" id="{E7B5C6D1-8F9A-4244-A669-259E82AA1FA5}"/>
              </a:ext>
            </a:extLst>
          </p:cNvPr>
          <p:cNvCxnSpPr/>
          <p:nvPr>
            <p:custDataLst>
              <p:tags r:id="rId11"/>
            </p:custDataLst>
          </p:nvPr>
        </p:nvCxnSpPr>
        <p:spPr>
          <a:xfrm>
            <a:off x="7015790" y="2547281"/>
            <a:ext cx="0" cy="114300"/>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OTLSHAPE_M_f3770a793f5a492b8fdadfdfb1ccff55_Connector3">
            <a:extLst>
              <a:ext uri="{FF2B5EF4-FFF2-40B4-BE49-F238E27FC236}">
                <a16:creationId xmlns:a16="http://schemas.microsoft.com/office/drawing/2014/main" id="{4E9BDB1C-3C9F-4295-BA94-AD7A227DC72A}"/>
              </a:ext>
            </a:extLst>
          </p:cNvPr>
          <p:cNvCxnSpPr/>
          <p:nvPr>
            <p:custDataLst>
              <p:tags r:id="rId12"/>
            </p:custDataLst>
          </p:nvPr>
        </p:nvCxnSpPr>
        <p:spPr>
          <a:xfrm>
            <a:off x="7015790" y="2832100"/>
            <a:ext cx="0" cy="215900"/>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OTLSHAPE_T_11bb4232c71e4ae787a04f9024f801f2_HorizontalConnector1">
            <a:extLst>
              <a:ext uri="{FF2B5EF4-FFF2-40B4-BE49-F238E27FC236}">
                <a16:creationId xmlns:a16="http://schemas.microsoft.com/office/drawing/2014/main" id="{2DEAB386-AB48-4887-8180-42252A59F9CA}"/>
              </a:ext>
            </a:extLst>
          </p:cNvPr>
          <p:cNvCxnSpPr/>
          <p:nvPr>
            <p:custDataLst>
              <p:tags r:id="rId13"/>
            </p:custDataLst>
          </p:nvPr>
        </p:nvCxnSpPr>
        <p:spPr>
          <a:xfrm flipH="1">
            <a:off x="1407996" y="3733800"/>
            <a:ext cx="110924"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9" name="OTLSHAPE_TB_00000000000000000000000000000000_ScaleContainer"/>
          <p:cNvSpPr/>
          <p:nvPr>
            <p:custDataLst>
              <p:tags r:id="rId14"/>
            </p:custDataLst>
          </p:nvPr>
        </p:nvSpPr>
        <p:spPr>
          <a:xfrm>
            <a:off x="844465" y="3048000"/>
            <a:ext cx="7467600" cy="381000"/>
          </a:xfrm>
          <a:prstGeom prst="roundRect">
            <a:avLst>
              <a:gd name="adj" fmla="val 100000"/>
            </a:avLst>
          </a:prstGeom>
          <a:gradFill flip="none" rotWithShape="1">
            <a:gsLst>
              <a:gs pos="0">
                <a:srgbClr val="44546A"/>
              </a:gs>
              <a:gs pos="100000">
                <a:srgbClr val="44546A"/>
              </a:gs>
            </a:gsLst>
            <a:lin ang="5400000" scaled="1"/>
            <a:tileRect/>
          </a:gradFill>
          <a:ln w="25400" cap="flat" cmpd="sng" algn="ctr">
            <a:noFill/>
            <a:prstDash val="solid"/>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20" name="OTLSHAPE_TB_00000000000000000000000000000000_ElapsedTime"/>
          <p:cNvSpPr/>
          <p:nvPr>
            <p:custDataLst>
              <p:tags r:id="rId15"/>
            </p:custDataLst>
          </p:nvPr>
        </p:nvSpPr>
        <p:spPr>
          <a:xfrm>
            <a:off x="844465" y="3048000"/>
            <a:ext cx="4055653" cy="381000"/>
          </a:xfrm>
          <a:prstGeom prst="roundRect">
            <a:avLst>
              <a:gd name="adj" fmla="val 10000000"/>
            </a:avLst>
          </a:prstGeom>
          <a:solidFill>
            <a:srgbClr val="FF0000">
              <a:alpha val="30196"/>
            </a:srgbClr>
          </a:solidFill>
          <a:ln w="25400" cap="flat" cmpd="sng" algn="ctr">
            <a:noFill/>
            <a:prstDash val="solid"/>
          </a:ln>
          <a:effectLst/>
          <a:scene3d>
            <a:camera prst="orthographicFront"/>
            <a:lightRig rig="threePt" dir="t">
              <a:rot lat="0" lon="0" rev="0"/>
            </a:lightRig>
          </a:scene3d>
          <a:sp3d>
            <a:bevelT w="12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21" name="OTLSHAPE_TB_00000000000000000000000000000000_TodayMarkerShape" hidden="1"/>
          <p:cNvSpPr/>
          <p:nvPr>
            <p:custDataLst>
              <p:tags r:id="rId16"/>
            </p:custDataLst>
          </p:nvPr>
        </p:nvSpPr>
        <p:spPr>
          <a:xfrm>
            <a:off x="4806583" y="3429000"/>
            <a:ext cx="114300" cy="127000"/>
          </a:xfrm>
          <a:prstGeom prst="triangle">
            <a:avLst/>
          </a:prstGeom>
          <a:solidFill>
            <a:srgbClr val="FF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23" name="OTLSHAPE_TB_00000000000000000000000000000000_TimescaleInterval1"/>
          <p:cNvSpPr txBox="1"/>
          <p:nvPr>
            <p:custDataLst>
              <p:tags r:id="rId17"/>
            </p:custDataLst>
          </p:nvPr>
        </p:nvSpPr>
        <p:spPr>
          <a:xfrm>
            <a:off x="1073065" y="3145473"/>
            <a:ext cx="241300" cy="186055"/>
          </a:xfrm>
          <a:prstGeom prst="rect">
            <a:avLst/>
          </a:prstGeom>
          <a:noFill/>
        </p:spPr>
        <p:txBody>
          <a:bodyPr vert="horz" wrap="none" lIns="0" tIns="0" rIns="0" bIns="0" rtlCol="0" anchor="ctr" anchorCtr="0">
            <a:noAutofit/>
          </a:bodyPr>
          <a:lstStyle/>
          <a:p>
            <a:r>
              <a:rPr lang="is-IS" sz="1200" spc="-16">
                <a:solidFill>
                  <a:schemeClr val="lt1"/>
                </a:solidFill>
                <a:latin typeface="Calibri" panose="020F0502020204030204" pitchFamily="34" charset="0"/>
              </a:rPr>
              <a:t>okt.</a:t>
            </a:r>
            <a:endParaRPr lang="is-IS" sz="1200" spc="-16" dirty="0">
              <a:solidFill>
                <a:schemeClr val="lt1"/>
              </a:solidFill>
              <a:latin typeface="Calibri" panose="020F0502020204030204" pitchFamily="34" charset="0"/>
            </a:endParaRPr>
          </a:p>
        </p:txBody>
      </p:sp>
      <p:sp>
        <p:nvSpPr>
          <p:cNvPr id="425" name="OTLSHAPE_TB_00000000000000000000000000000000_TimescaleInterval2"/>
          <p:cNvSpPr txBox="1"/>
          <p:nvPr>
            <p:custDataLst>
              <p:tags r:id="rId18"/>
            </p:custDataLst>
          </p:nvPr>
        </p:nvSpPr>
        <p:spPr>
          <a:xfrm>
            <a:off x="1799615" y="3145473"/>
            <a:ext cx="255968" cy="186055"/>
          </a:xfrm>
          <a:prstGeom prst="rect">
            <a:avLst/>
          </a:prstGeom>
          <a:noFill/>
        </p:spPr>
        <p:txBody>
          <a:bodyPr vert="horz" wrap="none" lIns="0" tIns="0" rIns="0" bIns="0" rtlCol="0" anchor="ctr" anchorCtr="0">
            <a:noAutofit/>
          </a:bodyPr>
          <a:lstStyle/>
          <a:p>
            <a:r>
              <a:rPr lang="is-IS" sz="1200" spc="-14">
                <a:solidFill>
                  <a:schemeClr val="lt1"/>
                </a:solidFill>
                <a:latin typeface="Calibri" panose="020F0502020204030204" pitchFamily="34" charset="0"/>
              </a:rPr>
              <a:t>nóv.</a:t>
            </a:r>
            <a:endParaRPr lang="is-IS" sz="1200" spc="-14" dirty="0">
              <a:solidFill>
                <a:schemeClr val="lt1"/>
              </a:solidFill>
              <a:latin typeface="Calibri" panose="020F0502020204030204" pitchFamily="34" charset="0"/>
            </a:endParaRPr>
          </a:p>
        </p:txBody>
      </p:sp>
      <p:sp>
        <p:nvSpPr>
          <p:cNvPr id="427" name="OTLSHAPE_TB_00000000000000000000000000000000_TimescaleInterval3"/>
          <p:cNvSpPr txBox="1"/>
          <p:nvPr>
            <p:custDataLst>
              <p:tags r:id="rId19"/>
            </p:custDataLst>
          </p:nvPr>
        </p:nvSpPr>
        <p:spPr>
          <a:xfrm>
            <a:off x="2502727" y="3145473"/>
            <a:ext cx="256480" cy="186055"/>
          </a:xfrm>
          <a:prstGeom prst="rect">
            <a:avLst/>
          </a:prstGeom>
          <a:noFill/>
        </p:spPr>
        <p:txBody>
          <a:bodyPr vert="horz" wrap="none" lIns="0" tIns="0" rIns="0" bIns="0" rtlCol="0" anchor="ctr" anchorCtr="0">
            <a:noAutofit/>
          </a:bodyPr>
          <a:lstStyle/>
          <a:p>
            <a:r>
              <a:rPr lang="is-IS" sz="1200" spc="-16">
                <a:solidFill>
                  <a:schemeClr val="lt1"/>
                </a:solidFill>
                <a:latin typeface="Calibri" panose="020F0502020204030204" pitchFamily="34" charset="0"/>
              </a:rPr>
              <a:t>des.</a:t>
            </a:r>
          </a:p>
        </p:txBody>
      </p:sp>
      <p:sp>
        <p:nvSpPr>
          <p:cNvPr id="429" name="OTLSHAPE_TB_00000000000000000000000000000000_TimescaleInterval4"/>
          <p:cNvSpPr txBox="1"/>
          <p:nvPr>
            <p:custDataLst>
              <p:tags r:id="rId20"/>
            </p:custDataLst>
          </p:nvPr>
        </p:nvSpPr>
        <p:spPr>
          <a:xfrm>
            <a:off x="3229276" y="3145473"/>
            <a:ext cx="314189" cy="186055"/>
          </a:xfrm>
          <a:prstGeom prst="rect">
            <a:avLst/>
          </a:prstGeom>
          <a:noFill/>
        </p:spPr>
        <p:txBody>
          <a:bodyPr vert="horz" wrap="none" lIns="0" tIns="0" rIns="0" bIns="0" rtlCol="0" anchor="ctr" anchorCtr="0">
            <a:noAutofit/>
          </a:bodyPr>
          <a:lstStyle/>
          <a:p>
            <a:r>
              <a:rPr lang="is-IS" sz="1200" spc="-20" dirty="0">
                <a:solidFill>
                  <a:schemeClr val="lt1"/>
                </a:solidFill>
                <a:latin typeface="Calibri" panose="020F0502020204030204" pitchFamily="34" charset="0"/>
              </a:rPr>
              <a:t>2022</a:t>
            </a:r>
          </a:p>
        </p:txBody>
      </p:sp>
      <p:sp>
        <p:nvSpPr>
          <p:cNvPr id="431" name="OTLSHAPE_TB_00000000000000000000000000000000_TimescaleInterval5"/>
          <p:cNvSpPr txBox="1"/>
          <p:nvPr>
            <p:custDataLst>
              <p:tags r:id="rId21"/>
            </p:custDataLst>
          </p:nvPr>
        </p:nvSpPr>
        <p:spPr>
          <a:xfrm>
            <a:off x="3955825" y="3145473"/>
            <a:ext cx="238207" cy="186055"/>
          </a:xfrm>
          <a:prstGeom prst="rect">
            <a:avLst/>
          </a:prstGeom>
          <a:noFill/>
        </p:spPr>
        <p:txBody>
          <a:bodyPr vert="horz" wrap="none" lIns="0" tIns="0" rIns="0" bIns="0" rtlCol="0" anchor="ctr" anchorCtr="0">
            <a:noAutofit/>
          </a:bodyPr>
          <a:lstStyle/>
          <a:p>
            <a:r>
              <a:rPr lang="is-IS" sz="1200" spc="-14" dirty="0">
                <a:solidFill>
                  <a:schemeClr val="lt1"/>
                </a:solidFill>
                <a:latin typeface="Calibri" panose="020F0502020204030204" pitchFamily="34" charset="0"/>
              </a:rPr>
              <a:t>feb.</a:t>
            </a:r>
          </a:p>
        </p:txBody>
      </p:sp>
      <p:sp>
        <p:nvSpPr>
          <p:cNvPr id="433" name="OTLSHAPE_TB_00000000000000000000000000000000_TimescaleInterval6"/>
          <p:cNvSpPr txBox="1"/>
          <p:nvPr>
            <p:custDataLst>
              <p:tags r:id="rId22"/>
            </p:custDataLst>
          </p:nvPr>
        </p:nvSpPr>
        <p:spPr>
          <a:xfrm>
            <a:off x="4612063" y="3145473"/>
            <a:ext cx="273088" cy="186055"/>
          </a:xfrm>
          <a:prstGeom prst="rect">
            <a:avLst/>
          </a:prstGeom>
          <a:noFill/>
        </p:spPr>
        <p:txBody>
          <a:bodyPr vert="horz" wrap="none" lIns="0" tIns="0" rIns="0" bIns="0" rtlCol="0" anchor="ctr" anchorCtr="0">
            <a:noAutofit/>
          </a:bodyPr>
          <a:lstStyle/>
          <a:p>
            <a:r>
              <a:rPr lang="is-IS" sz="1200" spc="-16">
                <a:solidFill>
                  <a:schemeClr val="lt1"/>
                </a:solidFill>
                <a:latin typeface="Calibri" panose="020F0502020204030204" pitchFamily="34" charset="0"/>
              </a:rPr>
              <a:t>mar.</a:t>
            </a:r>
            <a:endParaRPr lang="is-IS" sz="1200" spc="-16" dirty="0">
              <a:solidFill>
                <a:schemeClr val="lt1"/>
              </a:solidFill>
              <a:latin typeface="Calibri" panose="020F0502020204030204" pitchFamily="34" charset="0"/>
            </a:endParaRPr>
          </a:p>
        </p:txBody>
      </p:sp>
      <p:sp>
        <p:nvSpPr>
          <p:cNvPr id="2" name="OTLSHAPE_TB_00000000000000000000000000000000_TodayMarkerText" hidden="1"/>
          <p:cNvSpPr txBox="1"/>
          <p:nvPr>
            <p:custDataLst>
              <p:tags r:id="rId23"/>
            </p:custDataLst>
          </p:nvPr>
        </p:nvSpPr>
        <p:spPr>
          <a:xfrm>
            <a:off x="-168984" y="58866"/>
            <a:ext cx="0" cy="0"/>
          </a:xfrm>
          <a:prstGeom prst="rect">
            <a:avLst/>
          </a:prstGeom>
          <a:noFill/>
        </p:spPr>
        <p:txBody>
          <a:bodyPr vert="horz" wrap="none" lIns="0" tIns="0" rIns="0" bIns="0" rtlCol="0" anchor="ctr" anchorCtr="0">
            <a:spAutoFit/>
          </a:bodyPr>
          <a:lstStyle/>
          <a:p>
            <a:pPr algn="ctr"/>
            <a:r>
              <a:rPr lang="is-IS" sz="1200">
                <a:solidFill>
                  <a:schemeClr val="dk1"/>
                </a:solidFill>
              </a:rPr>
              <a:t>Today</a:t>
            </a:r>
          </a:p>
        </p:txBody>
      </p:sp>
      <p:sp>
        <p:nvSpPr>
          <p:cNvPr id="451" name="OTLSHAPE_TB_00000000000000000000000000000000_TimescaleInterval7"/>
          <p:cNvSpPr txBox="1"/>
          <p:nvPr>
            <p:custDataLst>
              <p:tags r:id="rId24"/>
            </p:custDataLst>
          </p:nvPr>
        </p:nvSpPr>
        <p:spPr>
          <a:xfrm>
            <a:off x="5338612" y="3145473"/>
            <a:ext cx="229807" cy="186055"/>
          </a:xfrm>
          <a:prstGeom prst="rect">
            <a:avLst/>
          </a:prstGeom>
          <a:noFill/>
        </p:spPr>
        <p:txBody>
          <a:bodyPr vert="horz" wrap="none" lIns="0" tIns="0" rIns="0" bIns="0" rtlCol="0" anchor="ctr" anchorCtr="0">
            <a:noAutofit/>
          </a:bodyPr>
          <a:lstStyle/>
          <a:p>
            <a:r>
              <a:rPr lang="is-IS" sz="1200" spc="-14">
                <a:solidFill>
                  <a:schemeClr val="lt1"/>
                </a:solidFill>
                <a:latin typeface="Calibri"/>
              </a:rPr>
              <a:t>apr.</a:t>
            </a:r>
            <a:endParaRPr lang="is-IS" sz="1200" spc="-14" dirty="0">
              <a:solidFill>
                <a:schemeClr val="lt1"/>
              </a:solidFill>
              <a:latin typeface="Calibri"/>
            </a:endParaRPr>
          </a:p>
        </p:txBody>
      </p:sp>
      <p:sp>
        <p:nvSpPr>
          <p:cNvPr id="457" name="OTLSHAPE_TB_00000000000000000000000000000000_TimescaleInterval8"/>
          <p:cNvSpPr txBox="1"/>
          <p:nvPr>
            <p:custDataLst>
              <p:tags r:id="rId25"/>
            </p:custDataLst>
          </p:nvPr>
        </p:nvSpPr>
        <p:spPr>
          <a:xfrm>
            <a:off x="6041724" y="3145473"/>
            <a:ext cx="231666" cy="186055"/>
          </a:xfrm>
          <a:prstGeom prst="rect">
            <a:avLst/>
          </a:prstGeom>
          <a:noFill/>
        </p:spPr>
        <p:txBody>
          <a:bodyPr vert="horz" wrap="none" lIns="0" tIns="0" rIns="0" bIns="0" rtlCol="0" anchor="ctr" anchorCtr="0">
            <a:noAutofit/>
          </a:bodyPr>
          <a:lstStyle/>
          <a:p>
            <a:r>
              <a:rPr lang="is-IS" sz="1200" spc="-20">
                <a:solidFill>
                  <a:schemeClr val="lt1"/>
                </a:solidFill>
                <a:latin typeface="Calibri"/>
              </a:rPr>
              <a:t>maí</a:t>
            </a:r>
            <a:endParaRPr lang="is-IS" sz="1200" spc="-20" dirty="0">
              <a:solidFill>
                <a:schemeClr val="lt1"/>
              </a:solidFill>
              <a:latin typeface="Calibri"/>
            </a:endParaRPr>
          </a:p>
        </p:txBody>
      </p:sp>
      <p:sp>
        <p:nvSpPr>
          <p:cNvPr id="4" name="OTLSHAPE_TB_00000000000000000000000000000000_TimescaleInterval9">
            <a:extLst>
              <a:ext uri="{FF2B5EF4-FFF2-40B4-BE49-F238E27FC236}">
                <a16:creationId xmlns:a16="http://schemas.microsoft.com/office/drawing/2014/main" id="{826EC54C-C07F-40E2-A2C4-2B52B638483B}"/>
              </a:ext>
            </a:extLst>
          </p:cNvPr>
          <p:cNvSpPr txBox="1"/>
          <p:nvPr>
            <p:custDataLst>
              <p:tags r:id="rId26"/>
            </p:custDataLst>
          </p:nvPr>
        </p:nvSpPr>
        <p:spPr>
          <a:xfrm>
            <a:off x="6768274" y="3145473"/>
            <a:ext cx="231538" cy="186055"/>
          </a:xfrm>
          <a:prstGeom prst="rect">
            <a:avLst/>
          </a:prstGeom>
          <a:noFill/>
        </p:spPr>
        <p:txBody>
          <a:bodyPr vert="horz" wrap="none" lIns="0" tIns="0" rIns="0" bIns="0" rtlCol="0" anchor="ctr" anchorCtr="0">
            <a:noAutofit/>
          </a:bodyPr>
          <a:lstStyle/>
          <a:p>
            <a:r>
              <a:rPr lang="is-IS" sz="1200" spc="-14">
                <a:solidFill>
                  <a:schemeClr val="lt1"/>
                </a:solidFill>
                <a:latin typeface="Calibri" panose="020F0502020204030204" pitchFamily="34" charset="0"/>
              </a:rPr>
              <a:t>jún.</a:t>
            </a:r>
          </a:p>
        </p:txBody>
      </p:sp>
      <p:sp>
        <p:nvSpPr>
          <p:cNvPr id="6" name="OTLSHAPE_TB_00000000000000000000000000000000_TimescaleInterval10">
            <a:extLst>
              <a:ext uri="{FF2B5EF4-FFF2-40B4-BE49-F238E27FC236}">
                <a16:creationId xmlns:a16="http://schemas.microsoft.com/office/drawing/2014/main" id="{AACA5A81-B051-4E3D-A867-0B7D4C78B04D}"/>
              </a:ext>
            </a:extLst>
          </p:cNvPr>
          <p:cNvSpPr txBox="1"/>
          <p:nvPr>
            <p:custDataLst>
              <p:tags r:id="rId27"/>
            </p:custDataLst>
          </p:nvPr>
        </p:nvSpPr>
        <p:spPr>
          <a:xfrm>
            <a:off x="7471386" y="3145473"/>
            <a:ext cx="190500" cy="186055"/>
          </a:xfrm>
          <a:prstGeom prst="rect">
            <a:avLst/>
          </a:prstGeom>
          <a:noFill/>
        </p:spPr>
        <p:txBody>
          <a:bodyPr vert="horz" wrap="none" lIns="0" tIns="0" rIns="0" bIns="0" rtlCol="0" anchor="ctr" anchorCtr="0">
            <a:noAutofit/>
          </a:bodyPr>
          <a:lstStyle/>
          <a:p>
            <a:r>
              <a:rPr lang="is-IS" sz="1200" spc="-14">
                <a:solidFill>
                  <a:schemeClr val="lt1"/>
                </a:solidFill>
                <a:latin typeface="Calibri" panose="020F0502020204030204" pitchFamily="34" charset="0"/>
              </a:rPr>
              <a:t>júl.</a:t>
            </a:r>
          </a:p>
        </p:txBody>
      </p:sp>
      <p:cxnSp>
        <p:nvCxnSpPr>
          <p:cNvPr id="424" name="OTLSHAPE_TB_00000000000000000000000000000000_Separator1"/>
          <p:cNvCxnSpPr/>
          <p:nvPr>
            <p:custDataLst>
              <p:tags r:id="rId28"/>
            </p:custDataLst>
          </p:nvPr>
        </p:nvCxnSpPr>
        <p:spPr>
          <a:xfrm>
            <a:off x="1736114"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6" name="OTLSHAPE_TB_00000000000000000000000000000000_Separator2"/>
          <p:cNvCxnSpPr/>
          <p:nvPr>
            <p:custDataLst>
              <p:tags r:id="rId29"/>
            </p:custDataLst>
          </p:nvPr>
        </p:nvCxnSpPr>
        <p:spPr>
          <a:xfrm>
            <a:off x="2439226"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8" name="OTLSHAPE_TB_00000000000000000000000000000000_Separator3"/>
          <p:cNvCxnSpPr/>
          <p:nvPr>
            <p:custDataLst>
              <p:tags r:id="rId30"/>
            </p:custDataLst>
          </p:nvPr>
        </p:nvCxnSpPr>
        <p:spPr>
          <a:xfrm>
            <a:off x="3165776"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0" name="OTLSHAPE_TB_00000000000000000000000000000000_Separator4"/>
          <p:cNvCxnSpPr/>
          <p:nvPr>
            <p:custDataLst>
              <p:tags r:id="rId31"/>
            </p:custDataLst>
          </p:nvPr>
        </p:nvCxnSpPr>
        <p:spPr>
          <a:xfrm>
            <a:off x="3892325"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2" name="OTLSHAPE_TB_00000000000000000000000000000000_Separator5"/>
          <p:cNvCxnSpPr/>
          <p:nvPr>
            <p:custDataLst>
              <p:tags r:id="rId32"/>
            </p:custDataLst>
          </p:nvPr>
        </p:nvCxnSpPr>
        <p:spPr>
          <a:xfrm>
            <a:off x="4548563"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8" name="OTLSHAPE_TB_00000000000000000000000000000000_Separator6"/>
          <p:cNvCxnSpPr/>
          <p:nvPr>
            <p:custDataLst>
              <p:tags r:id="rId33"/>
            </p:custDataLst>
          </p:nvPr>
        </p:nvCxnSpPr>
        <p:spPr>
          <a:xfrm>
            <a:off x="5275112"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4" name="OTLSHAPE_TB_00000000000000000000000000000000_Separator7"/>
          <p:cNvCxnSpPr/>
          <p:nvPr>
            <p:custDataLst>
              <p:tags r:id="rId34"/>
            </p:custDataLst>
          </p:nvPr>
        </p:nvCxnSpPr>
        <p:spPr>
          <a:xfrm>
            <a:off x="5978224"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OTLSHAPE_TB_00000000000000000000000000000000_Separator8">
            <a:extLst>
              <a:ext uri="{FF2B5EF4-FFF2-40B4-BE49-F238E27FC236}">
                <a16:creationId xmlns:a16="http://schemas.microsoft.com/office/drawing/2014/main" id="{4B49EFB6-D435-4128-881B-4686B779F152}"/>
              </a:ext>
            </a:extLst>
          </p:cNvPr>
          <p:cNvCxnSpPr/>
          <p:nvPr>
            <p:custDataLst>
              <p:tags r:id="rId35"/>
            </p:custDataLst>
          </p:nvPr>
        </p:nvCxnSpPr>
        <p:spPr>
          <a:xfrm>
            <a:off x="6704774"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OTLSHAPE_TB_00000000000000000000000000000000_Separator9">
            <a:extLst>
              <a:ext uri="{FF2B5EF4-FFF2-40B4-BE49-F238E27FC236}">
                <a16:creationId xmlns:a16="http://schemas.microsoft.com/office/drawing/2014/main" id="{8109683F-5C4C-439C-9FE5-493A08A7CFBC}"/>
              </a:ext>
            </a:extLst>
          </p:cNvPr>
          <p:cNvCxnSpPr/>
          <p:nvPr>
            <p:custDataLst>
              <p:tags r:id="rId36"/>
            </p:custDataLst>
          </p:nvPr>
        </p:nvCxnSpPr>
        <p:spPr>
          <a:xfrm>
            <a:off x="7407886"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8" name="OTLSHAPE_T_11bb4232c71e4ae787a04f9024f801f2_Shape"/>
          <p:cNvSpPr/>
          <p:nvPr>
            <p:custDataLst>
              <p:tags r:id="rId37"/>
            </p:custDataLst>
          </p:nvPr>
        </p:nvSpPr>
        <p:spPr>
          <a:xfrm>
            <a:off x="1407996" y="3632200"/>
            <a:ext cx="939800" cy="203200"/>
          </a:xfrm>
          <a:prstGeom prst="roundRect">
            <a:avLst>
              <a:gd name="adj" fmla="val 100000"/>
            </a:avLst>
          </a:prstGeom>
          <a:solidFill>
            <a:schemeClr val="accent6"/>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76" name="OTLSHAPE_T_b0f9932841fa42eb83e661e2cd8ff1ec_Shape"/>
          <p:cNvSpPr/>
          <p:nvPr>
            <p:custDataLst>
              <p:tags r:id="rId38"/>
            </p:custDataLst>
          </p:nvPr>
        </p:nvSpPr>
        <p:spPr>
          <a:xfrm>
            <a:off x="2392353" y="3967819"/>
            <a:ext cx="774700" cy="203200"/>
          </a:xfrm>
          <a:prstGeom prst="roundRect">
            <a:avLst>
              <a:gd name="adj" fmla="val 100000"/>
            </a:avLst>
          </a:prstGeom>
          <a:solidFill>
            <a:schemeClr val="accent1"/>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84" name="OTLSHAPE_T_8691d67425f64b0b9a21c9775a63d0bf_Shape"/>
          <p:cNvSpPr/>
          <p:nvPr>
            <p:custDataLst>
              <p:tags r:id="rId39"/>
            </p:custDataLst>
          </p:nvPr>
        </p:nvSpPr>
        <p:spPr>
          <a:xfrm>
            <a:off x="4900119" y="3963425"/>
            <a:ext cx="660400" cy="203200"/>
          </a:xfrm>
          <a:prstGeom prst="roundRect">
            <a:avLst>
              <a:gd name="adj" fmla="val 100000"/>
            </a:avLst>
          </a:prstGeom>
          <a:solidFill>
            <a:schemeClr val="accent2"/>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92" name="OTLSHAPE_T_9dfcce4aa65b4938b4963d5f924c5da4_Shape"/>
          <p:cNvSpPr/>
          <p:nvPr>
            <p:custDataLst>
              <p:tags r:id="rId40"/>
            </p:custDataLst>
          </p:nvPr>
        </p:nvSpPr>
        <p:spPr>
          <a:xfrm>
            <a:off x="5720417" y="4230125"/>
            <a:ext cx="1016000" cy="203200"/>
          </a:xfrm>
          <a:prstGeom prst="roundRect">
            <a:avLst>
              <a:gd name="adj" fmla="val 100000"/>
            </a:avLst>
          </a:prstGeom>
          <a:solidFill>
            <a:schemeClr val="accent3"/>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69" name="OTLSHAPE_T_11bb4232c71e4ae787a04f9024f801f2_ShapePercentage" hidden="1"/>
          <p:cNvSpPr/>
          <p:nvPr>
            <p:custDataLst>
              <p:tags r:id="rId41"/>
            </p:custDataLst>
          </p:nvPr>
        </p:nvSpPr>
        <p:spPr>
          <a:xfrm>
            <a:off x="1407996" y="3632200"/>
            <a:ext cx="0" cy="0"/>
          </a:xfrm>
          <a:prstGeom prst="roundRect">
            <a:avLst>
              <a:gd name="adj" fmla="val 100000"/>
            </a:avLst>
          </a:prstGeom>
          <a:solidFill>
            <a:schemeClr val="dk1">
              <a:alpha val="34902"/>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77" name="OTLSHAPE_T_b0f9932841fa42eb83e661e2cd8ff1ec_ShapePercentage" hidden="1"/>
          <p:cNvSpPr/>
          <p:nvPr>
            <p:custDataLst>
              <p:tags r:id="rId42"/>
            </p:custDataLst>
          </p:nvPr>
        </p:nvSpPr>
        <p:spPr>
          <a:xfrm>
            <a:off x="2392353" y="3967819"/>
            <a:ext cx="0" cy="0"/>
          </a:xfrm>
          <a:prstGeom prst="roundRect">
            <a:avLst>
              <a:gd name="adj" fmla="val 100000"/>
            </a:avLst>
          </a:prstGeom>
          <a:solidFill>
            <a:schemeClr val="dk1">
              <a:alpha val="34902"/>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85" name="OTLSHAPE_T_8691d67425f64b0b9a21c9775a63d0bf_ShapePercentage" hidden="1"/>
          <p:cNvSpPr/>
          <p:nvPr>
            <p:custDataLst>
              <p:tags r:id="rId43"/>
            </p:custDataLst>
          </p:nvPr>
        </p:nvSpPr>
        <p:spPr>
          <a:xfrm>
            <a:off x="4900119" y="4303437"/>
            <a:ext cx="0" cy="0"/>
          </a:xfrm>
          <a:prstGeom prst="roundRect">
            <a:avLst>
              <a:gd name="adj" fmla="val 100000"/>
            </a:avLst>
          </a:prstGeom>
          <a:solidFill>
            <a:schemeClr val="dk1">
              <a:alpha val="34902"/>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93" name="OTLSHAPE_T_9dfcce4aa65b4938b4963d5f924c5da4_ShapePercentage" hidden="1"/>
          <p:cNvSpPr/>
          <p:nvPr>
            <p:custDataLst>
              <p:tags r:id="rId44"/>
            </p:custDataLst>
          </p:nvPr>
        </p:nvSpPr>
        <p:spPr>
          <a:xfrm>
            <a:off x="5720417" y="4570137"/>
            <a:ext cx="0" cy="0"/>
          </a:xfrm>
          <a:prstGeom prst="roundRect">
            <a:avLst>
              <a:gd name="adj" fmla="val 100000"/>
            </a:avLst>
          </a:prstGeom>
          <a:solidFill>
            <a:schemeClr val="dk1">
              <a:alpha val="34902"/>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70" name="OTLSHAPE_T_11bb4232c71e4ae787a04f9024f801f2_Duration" hidden="1"/>
          <p:cNvSpPr txBox="1"/>
          <p:nvPr>
            <p:custDataLst>
              <p:tags r:id="rId45"/>
            </p:custDataLst>
          </p:nvPr>
        </p:nvSpPr>
        <p:spPr>
          <a:xfrm>
            <a:off x="0" y="3945255"/>
            <a:ext cx="393700" cy="155025"/>
          </a:xfrm>
          <a:prstGeom prst="rect">
            <a:avLst/>
          </a:prstGeom>
          <a:noFill/>
        </p:spPr>
        <p:txBody>
          <a:bodyPr vert="horz" wrap="square" lIns="0" tIns="0" rIns="0" bIns="0" rtlCol="0" anchor="ctr" anchorCtr="0">
            <a:spAutoFit/>
          </a:bodyPr>
          <a:lstStyle/>
          <a:p>
            <a:r>
              <a:rPr lang="is-IS" sz="1000">
                <a:solidFill>
                  <a:srgbClr val="ED7D31"/>
                </a:solidFill>
                <a:latin typeface="Calibri"/>
              </a:rPr>
              <a:t>40 days</a:t>
            </a:r>
          </a:p>
        </p:txBody>
      </p:sp>
      <p:sp>
        <p:nvSpPr>
          <p:cNvPr id="471" name="OTLSHAPE_T_11bb4232c71e4ae787a04f9024f801f2_TextPercentage" hidden="1"/>
          <p:cNvSpPr txBox="1"/>
          <p:nvPr>
            <p:custDataLst>
              <p:tags r:id="rId46"/>
            </p:custDataLst>
          </p:nvPr>
        </p:nvSpPr>
        <p:spPr>
          <a:xfrm>
            <a:off x="0" y="4100280"/>
            <a:ext cx="0" cy="0"/>
          </a:xfrm>
          <a:prstGeom prst="rect">
            <a:avLst/>
          </a:prstGeom>
          <a:noFill/>
        </p:spPr>
        <p:txBody>
          <a:bodyPr vert="horz" wrap="square" lIns="0" tIns="0" rIns="0" bIns="0" rtlCol="0" anchor="ctr" anchorCtr="0">
            <a:spAutoFit/>
          </a:bodyPr>
          <a:lstStyle/>
          <a:p>
            <a:endParaRPr lang="is-IS" sz="1000">
              <a:solidFill>
                <a:srgbClr val="ED7D31"/>
              </a:solidFill>
              <a:latin typeface="Calibri"/>
            </a:endParaRPr>
          </a:p>
        </p:txBody>
      </p:sp>
      <p:sp>
        <p:nvSpPr>
          <p:cNvPr id="472" name="OTLSHAPE_T_11bb4232c71e4ae787a04f9024f801f2_JoinedDate" hidden="1"/>
          <p:cNvSpPr txBox="1"/>
          <p:nvPr>
            <p:custDataLst>
              <p:tags r:id="rId47"/>
            </p:custDataLst>
          </p:nvPr>
        </p:nvSpPr>
        <p:spPr>
          <a:xfrm>
            <a:off x="0" y="2489314"/>
            <a:ext cx="520700" cy="622300"/>
          </a:xfrm>
          <a:prstGeom prst="rect">
            <a:avLst/>
          </a:prstGeom>
          <a:noFill/>
        </p:spPr>
        <p:txBody>
          <a:bodyPr vert="horz" wrap="square" lIns="0" tIns="0" rIns="0" bIns="0" rtlCol="0" anchor="ctr" anchorCtr="0">
            <a:spAutoFit/>
          </a:bodyPr>
          <a:lstStyle/>
          <a:p>
            <a:pPr algn="ctr"/>
            <a:r>
              <a:rPr lang="is-IS" sz="1000">
                <a:solidFill>
                  <a:srgbClr val="44546A"/>
                </a:solidFill>
                <a:latin typeface="Calibri"/>
              </a:rPr>
              <a:t>10.18.2021 - 11.26.2021</a:t>
            </a:r>
          </a:p>
        </p:txBody>
      </p:sp>
      <p:sp>
        <p:nvSpPr>
          <p:cNvPr id="474" name="OTLSHAPE_T_11bb4232c71e4ae787a04f9024f801f2_EndDate" hidden="1"/>
          <p:cNvSpPr txBox="1"/>
          <p:nvPr>
            <p:custDataLst>
              <p:tags r:id="rId48"/>
            </p:custDataLst>
          </p:nvPr>
        </p:nvSpPr>
        <p:spPr>
          <a:xfrm>
            <a:off x="3943109" y="3656288"/>
            <a:ext cx="0" cy="0"/>
          </a:xfrm>
          <a:prstGeom prst="rect">
            <a:avLst/>
          </a:prstGeom>
          <a:noFill/>
        </p:spPr>
        <p:txBody>
          <a:bodyPr vert="horz" wrap="square" lIns="0" tIns="0" rIns="0" bIns="0" rtlCol="0" anchor="ctr" anchorCtr="0">
            <a:noAutofit/>
          </a:bodyPr>
          <a:lstStyle/>
          <a:p>
            <a:pPr algn="ctr"/>
            <a:endParaRPr lang="is-IS" sz="1000" spc="-6">
              <a:solidFill>
                <a:srgbClr val="44546A"/>
              </a:solidFill>
              <a:latin typeface="Calibri" panose="020F0502020204030204" pitchFamily="34" charset="0"/>
            </a:endParaRPr>
          </a:p>
        </p:txBody>
      </p:sp>
      <p:sp>
        <p:nvSpPr>
          <p:cNvPr id="475" name="OTLSHAPE_T_11bb4232c71e4ae787a04f9024f801f2_Title"/>
          <p:cNvSpPr txBox="1"/>
          <p:nvPr>
            <p:custDataLst>
              <p:tags r:id="rId49"/>
            </p:custDataLst>
          </p:nvPr>
        </p:nvSpPr>
        <p:spPr>
          <a:xfrm>
            <a:off x="127000" y="3648540"/>
            <a:ext cx="1397000" cy="170519"/>
          </a:xfrm>
          <a:prstGeom prst="rect">
            <a:avLst/>
          </a:prstGeom>
          <a:noFill/>
        </p:spPr>
        <p:txBody>
          <a:bodyPr vert="horz" wrap="square" lIns="0" tIns="0" rIns="0" bIns="0" rtlCol="0" anchor="ctr" anchorCtr="0">
            <a:spAutoFit/>
          </a:bodyPr>
          <a:lstStyle/>
          <a:p>
            <a:pPr algn="r"/>
            <a:r>
              <a:rPr lang="is-IS" sz="1100" b="1" spc="-6" dirty="0">
                <a:solidFill>
                  <a:schemeClr val="dk1"/>
                </a:solidFill>
                <a:latin typeface="Calibri" panose="020F0502020204030204" pitchFamily="34" charset="0"/>
              </a:rPr>
              <a:t>Frágangur vinnslutillögu</a:t>
            </a:r>
          </a:p>
        </p:txBody>
      </p:sp>
      <p:sp>
        <p:nvSpPr>
          <p:cNvPr id="478" name="OTLSHAPE_T_b0f9932841fa42eb83e661e2cd8ff1ec_Duration" hidden="1"/>
          <p:cNvSpPr txBox="1"/>
          <p:nvPr>
            <p:custDataLst>
              <p:tags r:id="rId50"/>
            </p:custDataLst>
          </p:nvPr>
        </p:nvSpPr>
        <p:spPr>
          <a:xfrm>
            <a:off x="0" y="4211955"/>
            <a:ext cx="393700" cy="155025"/>
          </a:xfrm>
          <a:prstGeom prst="rect">
            <a:avLst/>
          </a:prstGeom>
          <a:noFill/>
        </p:spPr>
        <p:txBody>
          <a:bodyPr vert="horz" wrap="square" lIns="0" tIns="0" rIns="0" bIns="0" rtlCol="0" anchor="ctr" anchorCtr="0">
            <a:spAutoFit/>
          </a:bodyPr>
          <a:lstStyle/>
          <a:p>
            <a:r>
              <a:rPr lang="is-IS" sz="1000">
                <a:solidFill>
                  <a:srgbClr val="ED7D31"/>
                </a:solidFill>
                <a:latin typeface="Calibri"/>
              </a:rPr>
              <a:t>33 days</a:t>
            </a:r>
          </a:p>
        </p:txBody>
      </p:sp>
      <p:sp>
        <p:nvSpPr>
          <p:cNvPr id="479" name="OTLSHAPE_T_b0f9932841fa42eb83e661e2cd8ff1ec_TextPercentage" hidden="1"/>
          <p:cNvSpPr txBox="1"/>
          <p:nvPr>
            <p:custDataLst>
              <p:tags r:id="rId51"/>
            </p:custDataLst>
          </p:nvPr>
        </p:nvSpPr>
        <p:spPr>
          <a:xfrm>
            <a:off x="0" y="4366980"/>
            <a:ext cx="0" cy="0"/>
          </a:xfrm>
          <a:prstGeom prst="rect">
            <a:avLst/>
          </a:prstGeom>
          <a:noFill/>
        </p:spPr>
        <p:txBody>
          <a:bodyPr vert="horz" wrap="square" lIns="0" tIns="0" rIns="0" bIns="0" rtlCol="0" anchor="ctr" anchorCtr="0">
            <a:spAutoFit/>
          </a:bodyPr>
          <a:lstStyle/>
          <a:p>
            <a:endParaRPr lang="is-IS" sz="1000">
              <a:solidFill>
                <a:srgbClr val="ED7D31"/>
              </a:solidFill>
              <a:latin typeface="Calibri"/>
            </a:endParaRPr>
          </a:p>
        </p:txBody>
      </p:sp>
      <p:sp>
        <p:nvSpPr>
          <p:cNvPr id="480" name="OTLSHAPE_T_b0f9932841fa42eb83e661e2cd8ff1ec_JoinedDate" hidden="1"/>
          <p:cNvSpPr txBox="1"/>
          <p:nvPr>
            <p:custDataLst>
              <p:tags r:id="rId52"/>
            </p:custDataLst>
          </p:nvPr>
        </p:nvSpPr>
        <p:spPr>
          <a:xfrm>
            <a:off x="0" y="2764247"/>
            <a:ext cx="520700" cy="622300"/>
          </a:xfrm>
          <a:prstGeom prst="rect">
            <a:avLst/>
          </a:prstGeom>
          <a:noFill/>
        </p:spPr>
        <p:txBody>
          <a:bodyPr vert="horz" wrap="square" lIns="0" tIns="0" rIns="0" bIns="0" rtlCol="0" anchor="ctr" anchorCtr="0">
            <a:spAutoFit/>
          </a:bodyPr>
          <a:lstStyle/>
          <a:p>
            <a:pPr algn="ctr"/>
            <a:r>
              <a:rPr lang="is-IS" sz="1000">
                <a:solidFill>
                  <a:srgbClr val="44546A"/>
                </a:solidFill>
                <a:latin typeface="Calibri"/>
              </a:rPr>
              <a:t>11.29.2021 - 12.31.2021</a:t>
            </a:r>
          </a:p>
        </p:txBody>
      </p:sp>
      <p:sp>
        <p:nvSpPr>
          <p:cNvPr id="481" name="OTLSHAPE_T_b0f9932841fa42eb83e661e2cd8ff1ec_StartDate" hidden="1"/>
          <p:cNvSpPr txBox="1"/>
          <p:nvPr>
            <p:custDataLst>
              <p:tags r:id="rId53"/>
            </p:custDataLst>
          </p:nvPr>
        </p:nvSpPr>
        <p:spPr>
          <a:xfrm>
            <a:off x="1511456" y="4093506"/>
            <a:ext cx="0" cy="0"/>
          </a:xfrm>
          <a:prstGeom prst="rect">
            <a:avLst/>
          </a:prstGeom>
          <a:noFill/>
        </p:spPr>
        <p:txBody>
          <a:bodyPr vert="horz" wrap="square" lIns="0" tIns="0" rIns="0" bIns="0" rtlCol="0" anchor="ctr" anchorCtr="0">
            <a:noAutofit/>
          </a:bodyPr>
          <a:lstStyle/>
          <a:p>
            <a:pPr algn="ctr"/>
            <a:endParaRPr lang="is-IS" sz="1000" spc="-8">
              <a:solidFill>
                <a:srgbClr val="44546A"/>
              </a:solidFill>
              <a:latin typeface="Calibri" panose="020F0502020204030204" pitchFamily="34" charset="0"/>
            </a:endParaRPr>
          </a:p>
        </p:txBody>
      </p:sp>
      <p:sp>
        <p:nvSpPr>
          <p:cNvPr id="482" name="OTLSHAPE_T_b0f9932841fa42eb83e661e2cd8ff1ec_Title"/>
          <p:cNvSpPr txBox="1"/>
          <p:nvPr>
            <p:custDataLst>
              <p:tags r:id="rId54"/>
            </p:custDataLst>
          </p:nvPr>
        </p:nvSpPr>
        <p:spPr>
          <a:xfrm>
            <a:off x="876227" y="3898900"/>
            <a:ext cx="1473200" cy="341037"/>
          </a:xfrm>
          <a:prstGeom prst="rect">
            <a:avLst/>
          </a:prstGeom>
          <a:noFill/>
        </p:spPr>
        <p:txBody>
          <a:bodyPr vert="horz" wrap="square" lIns="0" tIns="0" rIns="0" bIns="0" rtlCol="0" anchor="ctr" anchorCtr="0">
            <a:noAutofit/>
          </a:bodyPr>
          <a:lstStyle/>
          <a:p>
            <a:pPr algn="ctr"/>
            <a:r>
              <a:rPr lang="is-IS" sz="1100" b="1" spc="-8" dirty="0">
                <a:solidFill>
                  <a:schemeClr val="dk1"/>
                </a:solidFill>
                <a:latin typeface="Calibri" panose="020F0502020204030204" pitchFamily="34" charset="0"/>
              </a:rPr>
              <a:t>Samráð, umsagnaraðilar, </a:t>
            </a:r>
          </a:p>
          <a:p>
            <a:pPr algn="ctr"/>
            <a:r>
              <a:rPr lang="is-IS" sz="1100" b="1" spc="-8" dirty="0">
                <a:solidFill>
                  <a:schemeClr val="dk1"/>
                </a:solidFill>
                <a:latin typeface="Calibri" panose="020F0502020204030204" pitchFamily="34" charset="0"/>
              </a:rPr>
              <a:t>sveitarfélög, íbúar</a:t>
            </a:r>
          </a:p>
        </p:txBody>
      </p:sp>
      <p:sp>
        <p:nvSpPr>
          <p:cNvPr id="486" name="OTLSHAPE_T_8691d67425f64b0b9a21c9775a63d0bf_Duration" hidden="1"/>
          <p:cNvSpPr txBox="1"/>
          <p:nvPr>
            <p:custDataLst>
              <p:tags r:id="rId55"/>
            </p:custDataLst>
          </p:nvPr>
        </p:nvSpPr>
        <p:spPr>
          <a:xfrm>
            <a:off x="0" y="4649174"/>
            <a:ext cx="393700" cy="155025"/>
          </a:xfrm>
          <a:prstGeom prst="rect">
            <a:avLst/>
          </a:prstGeom>
          <a:noFill/>
        </p:spPr>
        <p:txBody>
          <a:bodyPr vert="horz" wrap="square" lIns="0" tIns="0" rIns="0" bIns="0" rtlCol="0" anchor="ctr" anchorCtr="0">
            <a:spAutoFit/>
          </a:bodyPr>
          <a:lstStyle/>
          <a:p>
            <a:r>
              <a:rPr lang="is-IS" sz="1000">
                <a:solidFill>
                  <a:srgbClr val="ED7D31"/>
                </a:solidFill>
                <a:latin typeface="Calibri"/>
              </a:rPr>
              <a:t>28 days</a:t>
            </a:r>
          </a:p>
        </p:txBody>
      </p:sp>
      <p:sp>
        <p:nvSpPr>
          <p:cNvPr id="487" name="OTLSHAPE_T_8691d67425f64b0b9a21c9775a63d0bf_TextPercentage" hidden="1"/>
          <p:cNvSpPr txBox="1"/>
          <p:nvPr>
            <p:custDataLst>
              <p:tags r:id="rId56"/>
            </p:custDataLst>
          </p:nvPr>
        </p:nvSpPr>
        <p:spPr>
          <a:xfrm>
            <a:off x="0" y="4804198"/>
            <a:ext cx="0" cy="0"/>
          </a:xfrm>
          <a:prstGeom prst="rect">
            <a:avLst/>
          </a:prstGeom>
          <a:noFill/>
        </p:spPr>
        <p:txBody>
          <a:bodyPr vert="horz" wrap="square" lIns="0" tIns="0" rIns="0" bIns="0" rtlCol="0" anchor="ctr" anchorCtr="0">
            <a:spAutoFit/>
          </a:bodyPr>
          <a:lstStyle/>
          <a:p>
            <a:endParaRPr lang="is-IS" sz="1000">
              <a:solidFill>
                <a:srgbClr val="ED7D31"/>
              </a:solidFill>
              <a:latin typeface="Calibri"/>
            </a:endParaRPr>
          </a:p>
        </p:txBody>
      </p:sp>
      <p:sp>
        <p:nvSpPr>
          <p:cNvPr id="488" name="OTLSHAPE_T_8691d67425f64b0b9a21c9775a63d0bf_JoinedDate" hidden="1"/>
          <p:cNvSpPr txBox="1"/>
          <p:nvPr>
            <p:custDataLst>
              <p:tags r:id="rId57"/>
            </p:custDataLst>
          </p:nvPr>
        </p:nvSpPr>
        <p:spPr>
          <a:xfrm>
            <a:off x="0" y="3273548"/>
            <a:ext cx="546100" cy="469900"/>
          </a:xfrm>
          <a:prstGeom prst="rect">
            <a:avLst/>
          </a:prstGeom>
          <a:noFill/>
        </p:spPr>
        <p:txBody>
          <a:bodyPr vert="horz" wrap="square" lIns="0" tIns="0" rIns="0" bIns="0" rtlCol="0" anchor="ctr" anchorCtr="0">
            <a:spAutoFit/>
          </a:bodyPr>
          <a:lstStyle/>
          <a:p>
            <a:pPr algn="ctr"/>
            <a:r>
              <a:rPr lang="is-IS" sz="1000">
                <a:solidFill>
                  <a:srgbClr val="44546A"/>
                </a:solidFill>
                <a:latin typeface="Calibri"/>
              </a:rPr>
              <a:t>3.16.2022 - 4.12.2022</a:t>
            </a:r>
          </a:p>
        </p:txBody>
      </p:sp>
      <p:sp>
        <p:nvSpPr>
          <p:cNvPr id="490" name="OTLSHAPE_T_8691d67425f64b0b9a21c9775a63d0bf_Title"/>
          <p:cNvSpPr txBox="1"/>
          <p:nvPr>
            <p:custDataLst>
              <p:tags r:id="rId58"/>
            </p:custDataLst>
          </p:nvPr>
        </p:nvSpPr>
        <p:spPr>
          <a:xfrm>
            <a:off x="3279218" y="3979766"/>
            <a:ext cx="1574800" cy="170519"/>
          </a:xfrm>
          <a:prstGeom prst="rect">
            <a:avLst/>
          </a:prstGeom>
          <a:noFill/>
        </p:spPr>
        <p:txBody>
          <a:bodyPr vert="horz" wrap="square" lIns="0" tIns="0" rIns="0" bIns="0" rtlCol="0" anchor="ctr" anchorCtr="0">
            <a:spAutoFit/>
          </a:bodyPr>
          <a:lstStyle/>
          <a:p>
            <a:pPr algn="r"/>
            <a:r>
              <a:rPr lang="is-IS" sz="1100" b="1" spc="-6">
                <a:solidFill>
                  <a:schemeClr val="dk1"/>
                </a:solidFill>
                <a:latin typeface="Calibri" panose="020F0502020204030204" pitchFamily="34" charset="0"/>
              </a:rPr>
              <a:t>Yfirferð Skipulagsstofnunar</a:t>
            </a:r>
            <a:endParaRPr lang="is-IS" sz="1100" b="1" spc="-6" dirty="0">
              <a:solidFill>
                <a:schemeClr val="dk1"/>
              </a:solidFill>
              <a:latin typeface="Calibri" panose="020F0502020204030204" pitchFamily="34" charset="0"/>
            </a:endParaRPr>
          </a:p>
        </p:txBody>
      </p:sp>
      <p:sp>
        <p:nvSpPr>
          <p:cNvPr id="491" name="OTLSHAPE_T_8691d67425f64b0b9a21c9775a63d0bf_EndDate" hidden="1"/>
          <p:cNvSpPr txBox="1"/>
          <p:nvPr>
            <p:custDataLst>
              <p:tags r:id="rId59"/>
            </p:custDataLst>
          </p:nvPr>
        </p:nvSpPr>
        <p:spPr>
          <a:xfrm>
            <a:off x="5349333" y="4473956"/>
            <a:ext cx="0" cy="0"/>
          </a:xfrm>
          <a:prstGeom prst="rect">
            <a:avLst/>
          </a:prstGeom>
          <a:noFill/>
        </p:spPr>
        <p:txBody>
          <a:bodyPr vert="horz" wrap="square" lIns="0" tIns="0" rIns="0" bIns="0" rtlCol="0" anchor="ctr" anchorCtr="0">
            <a:noAutofit/>
          </a:bodyPr>
          <a:lstStyle/>
          <a:p>
            <a:pPr algn="ctr"/>
            <a:endParaRPr lang="is-IS" sz="1000">
              <a:solidFill>
                <a:srgbClr val="44546A"/>
              </a:solidFill>
              <a:latin typeface="Calibri" panose="020F0502020204030204" pitchFamily="34" charset="0"/>
            </a:endParaRPr>
          </a:p>
        </p:txBody>
      </p:sp>
      <p:sp>
        <p:nvSpPr>
          <p:cNvPr id="494" name="OTLSHAPE_T_9dfcce4aa65b4938b4963d5f924c5da4_Duration" hidden="1"/>
          <p:cNvSpPr txBox="1"/>
          <p:nvPr>
            <p:custDataLst>
              <p:tags r:id="rId60"/>
            </p:custDataLst>
          </p:nvPr>
        </p:nvSpPr>
        <p:spPr>
          <a:xfrm>
            <a:off x="0" y="5086392"/>
            <a:ext cx="393700" cy="155025"/>
          </a:xfrm>
          <a:prstGeom prst="rect">
            <a:avLst/>
          </a:prstGeom>
          <a:noFill/>
        </p:spPr>
        <p:txBody>
          <a:bodyPr vert="horz" wrap="square" lIns="0" tIns="0" rIns="0" bIns="0" rtlCol="0" anchor="ctr" anchorCtr="0">
            <a:spAutoFit/>
          </a:bodyPr>
          <a:lstStyle/>
          <a:p>
            <a:r>
              <a:rPr lang="is-IS" sz="1000">
                <a:solidFill>
                  <a:srgbClr val="ED7D31"/>
                </a:solidFill>
                <a:latin typeface="Calibri"/>
              </a:rPr>
              <a:t>43 days</a:t>
            </a:r>
          </a:p>
        </p:txBody>
      </p:sp>
      <p:sp>
        <p:nvSpPr>
          <p:cNvPr id="495" name="OTLSHAPE_T_9dfcce4aa65b4938b4963d5f924c5da4_TextPercentage" hidden="1"/>
          <p:cNvSpPr txBox="1"/>
          <p:nvPr>
            <p:custDataLst>
              <p:tags r:id="rId61"/>
            </p:custDataLst>
          </p:nvPr>
        </p:nvSpPr>
        <p:spPr>
          <a:xfrm>
            <a:off x="0" y="5241417"/>
            <a:ext cx="0" cy="0"/>
          </a:xfrm>
          <a:prstGeom prst="rect">
            <a:avLst/>
          </a:prstGeom>
          <a:noFill/>
        </p:spPr>
        <p:txBody>
          <a:bodyPr vert="horz" wrap="square" lIns="0" tIns="0" rIns="0" bIns="0" rtlCol="0" anchor="ctr" anchorCtr="0">
            <a:spAutoFit/>
          </a:bodyPr>
          <a:lstStyle/>
          <a:p>
            <a:endParaRPr lang="is-IS" sz="1000">
              <a:solidFill>
                <a:srgbClr val="ED7D31"/>
              </a:solidFill>
              <a:latin typeface="Calibri"/>
            </a:endParaRPr>
          </a:p>
        </p:txBody>
      </p:sp>
      <p:sp>
        <p:nvSpPr>
          <p:cNvPr id="496" name="OTLSHAPE_T_9dfcce4aa65b4938b4963d5f924c5da4_JoinedDate" hidden="1"/>
          <p:cNvSpPr txBox="1"/>
          <p:nvPr>
            <p:custDataLst>
              <p:tags r:id="rId62"/>
            </p:custDataLst>
          </p:nvPr>
        </p:nvSpPr>
        <p:spPr>
          <a:xfrm>
            <a:off x="0" y="3782850"/>
            <a:ext cx="457200" cy="469900"/>
          </a:xfrm>
          <a:prstGeom prst="rect">
            <a:avLst/>
          </a:prstGeom>
          <a:noFill/>
        </p:spPr>
        <p:txBody>
          <a:bodyPr vert="horz" wrap="square" lIns="0" tIns="0" rIns="0" bIns="0" rtlCol="0" anchor="ctr" anchorCtr="0">
            <a:spAutoFit/>
          </a:bodyPr>
          <a:lstStyle/>
          <a:p>
            <a:pPr algn="ctr"/>
            <a:r>
              <a:rPr lang="is-IS" sz="1000">
                <a:solidFill>
                  <a:srgbClr val="44546A"/>
                </a:solidFill>
                <a:latin typeface="Calibri"/>
              </a:rPr>
              <a:t>4.20.2022 - 6.1.2022</a:t>
            </a:r>
          </a:p>
        </p:txBody>
      </p:sp>
      <p:sp>
        <p:nvSpPr>
          <p:cNvPr id="498" name="OTLSHAPE_T_9dfcce4aa65b4938b4963d5f924c5da4_Title"/>
          <p:cNvSpPr txBox="1"/>
          <p:nvPr>
            <p:custDataLst>
              <p:tags r:id="rId63"/>
            </p:custDataLst>
          </p:nvPr>
        </p:nvSpPr>
        <p:spPr>
          <a:xfrm>
            <a:off x="3736973" y="4246466"/>
            <a:ext cx="1943100" cy="170519"/>
          </a:xfrm>
          <a:prstGeom prst="rect">
            <a:avLst/>
          </a:prstGeom>
          <a:noFill/>
        </p:spPr>
        <p:txBody>
          <a:bodyPr vert="horz" wrap="square" lIns="0" tIns="0" rIns="0" bIns="0" rtlCol="0" anchor="ctr" anchorCtr="0">
            <a:spAutoFit/>
          </a:bodyPr>
          <a:lstStyle/>
          <a:p>
            <a:pPr algn="r"/>
            <a:r>
              <a:rPr lang="is-IS" sz="1100" b="1" spc="-4" dirty="0">
                <a:solidFill>
                  <a:schemeClr val="dk1"/>
                </a:solidFill>
                <a:latin typeface="Calibri" panose="020F0502020204030204" pitchFamily="34" charset="0"/>
              </a:rPr>
              <a:t>Auglýsing og athugasemdafrestur</a:t>
            </a:r>
          </a:p>
        </p:txBody>
      </p:sp>
      <p:sp>
        <p:nvSpPr>
          <p:cNvPr id="499" name="OTLSHAPE_T_9dfcce4aa65b4938b4963d5f924c5da4_EndDate" hidden="1"/>
          <p:cNvSpPr txBox="1"/>
          <p:nvPr>
            <p:custDataLst>
              <p:tags r:id="rId64"/>
            </p:custDataLst>
          </p:nvPr>
        </p:nvSpPr>
        <p:spPr>
          <a:xfrm>
            <a:off x="6333690" y="4740656"/>
            <a:ext cx="0" cy="0"/>
          </a:xfrm>
          <a:prstGeom prst="rect">
            <a:avLst/>
          </a:prstGeom>
          <a:noFill/>
        </p:spPr>
        <p:txBody>
          <a:bodyPr vert="horz" wrap="square" lIns="0" tIns="0" rIns="0" bIns="0" rtlCol="0" anchor="ctr" anchorCtr="0">
            <a:noAutofit/>
          </a:bodyPr>
          <a:lstStyle/>
          <a:p>
            <a:pPr algn="ctr"/>
            <a:endParaRPr lang="is-IS" sz="1000">
              <a:solidFill>
                <a:srgbClr val="44546A"/>
              </a:solidFill>
              <a:latin typeface="Calibri" panose="020F0502020204030204" pitchFamily="34" charset="0"/>
            </a:endParaRPr>
          </a:p>
        </p:txBody>
      </p:sp>
      <p:sp>
        <p:nvSpPr>
          <p:cNvPr id="22" name="OTLSHAPE_T_11bb4232c71e4ae787a04f9024f801f2_StartDate" hidden="1"/>
          <p:cNvSpPr txBox="1"/>
          <p:nvPr>
            <p:custDataLst>
              <p:tags r:id="rId65"/>
            </p:custDataLst>
          </p:nvPr>
        </p:nvSpPr>
        <p:spPr>
          <a:xfrm>
            <a:off x="12700" y="74255"/>
            <a:ext cx="0" cy="0"/>
          </a:xfrm>
          <a:prstGeom prst="rect">
            <a:avLst/>
          </a:prstGeom>
          <a:noFill/>
        </p:spPr>
        <p:txBody>
          <a:bodyPr vert="horz" wrap="square" lIns="0" tIns="0" rIns="0" bIns="0" rtlCol="0" anchor="ctr" anchorCtr="0">
            <a:spAutoFit/>
          </a:bodyPr>
          <a:lstStyle/>
          <a:p>
            <a:pPr algn="ctr"/>
            <a:endParaRPr lang="is-IS" sz="1000">
              <a:solidFill>
                <a:srgbClr val="44546A"/>
              </a:solidFill>
            </a:endParaRPr>
          </a:p>
        </p:txBody>
      </p:sp>
      <p:sp>
        <p:nvSpPr>
          <p:cNvPr id="23" name="OTLSHAPE_T_b0f9932841fa42eb83e661e2cd8ff1ec_EndDate" hidden="1"/>
          <p:cNvSpPr txBox="1"/>
          <p:nvPr>
            <p:custDataLst>
              <p:tags r:id="rId66"/>
            </p:custDataLst>
          </p:nvPr>
        </p:nvSpPr>
        <p:spPr>
          <a:xfrm>
            <a:off x="12700" y="74255"/>
            <a:ext cx="0" cy="0"/>
          </a:xfrm>
          <a:prstGeom prst="rect">
            <a:avLst/>
          </a:prstGeom>
          <a:noFill/>
        </p:spPr>
        <p:txBody>
          <a:bodyPr vert="horz" wrap="square" lIns="0" tIns="0" rIns="0" bIns="0" rtlCol="0" anchor="ctr" anchorCtr="0">
            <a:spAutoFit/>
          </a:bodyPr>
          <a:lstStyle/>
          <a:p>
            <a:pPr algn="ctr"/>
            <a:endParaRPr lang="is-IS" sz="1000">
              <a:solidFill>
                <a:srgbClr val="44546A"/>
              </a:solidFill>
            </a:endParaRPr>
          </a:p>
        </p:txBody>
      </p:sp>
      <p:sp>
        <p:nvSpPr>
          <p:cNvPr id="24" name="OTLSHAPE_T_8691d67425f64b0b9a21c9775a63d0bf_StartDate" hidden="1"/>
          <p:cNvSpPr txBox="1"/>
          <p:nvPr>
            <p:custDataLst>
              <p:tags r:id="rId67"/>
            </p:custDataLst>
          </p:nvPr>
        </p:nvSpPr>
        <p:spPr>
          <a:xfrm>
            <a:off x="12700" y="74255"/>
            <a:ext cx="0" cy="0"/>
          </a:xfrm>
          <a:prstGeom prst="rect">
            <a:avLst/>
          </a:prstGeom>
          <a:noFill/>
        </p:spPr>
        <p:txBody>
          <a:bodyPr vert="horz" wrap="square" lIns="0" tIns="0" rIns="0" bIns="0" rtlCol="0" anchor="ctr" anchorCtr="0">
            <a:spAutoFit/>
          </a:bodyPr>
          <a:lstStyle/>
          <a:p>
            <a:pPr algn="ctr"/>
            <a:endParaRPr lang="is-IS" sz="1000">
              <a:solidFill>
                <a:srgbClr val="44546A"/>
              </a:solidFill>
            </a:endParaRPr>
          </a:p>
        </p:txBody>
      </p:sp>
      <p:sp>
        <p:nvSpPr>
          <p:cNvPr id="25" name="OTLSHAPE_T_9dfcce4aa65b4938b4963d5f924c5da4_StartDate" hidden="1"/>
          <p:cNvSpPr txBox="1"/>
          <p:nvPr>
            <p:custDataLst>
              <p:tags r:id="rId68"/>
            </p:custDataLst>
          </p:nvPr>
        </p:nvSpPr>
        <p:spPr>
          <a:xfrm>
            <a:off x="12700" y="74255"/>
            <a:ext cx="0" cy="0"/>
          </a:xfrm>
          <a:prstGeom prst="rect">
            <a:avLst/>
          </a:prstGeom>
          <a:noFill/>
        </p:spPr>
        <p:txBody>
          <a:bodyPr vert="horz" wrap="square" lIns="0" tIns="0" rIns="0" bIns="0" rtlCol="0" anchor="ctr" anchorCtr="0">
            <a:spAutoFit/>
          </a:bodyPr>
          <a:lstStyle/>
          <a:p>
            <a:pPr algn="ctr"/>
            <a:endParaRPr lang="is-IS" sz="1000">
              <a:solidFill>
                <a:srgbClr val="44546A"/>
              </a:solidFill>
            </a:endParaRPr>
          </a:p>
        </p:txBody>
      </p:sp>
      <p:sp>
        <p:nvSpPr>
          <p:cNvPr id="449" name="OTLSHAPE_M_2c1d6794b5a4481d87fded2fd3043aa1_Shape"/>
          <p:cNvSpPr/>
          <p:nvPr>
            <p:custDataLst>
              <p:tags r:id="rId69"/>
            </p:custDataLst>
          </p:nvPr>
        </p:nvSpPr>
        <p:spPr>
          <a:xfrm rot="16200000">
            <a:off x="2260043" y="2404872"/>
            <a:ext cx="165100" cy="165100"/>
          </a:xfrm>
          <a:prstGeom prst="flowChartMerge">
            <a:avLst/>
          </a:prstGeom>
          <a:solidFill>
            <a:schemeClr val="accent1"/>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52" name="OTLSHAPE_M_d611eab0103c4e9f8cac785bb87e2933_Shape"/>
          <p:cNvSpPr/>
          <p:nvPr>
            <p:custDataLst>
              <p:tags r:id="rId70"/>
            </p:custDataLst>
          </p:nvPr>
        </p:nvSpPr>
        <p:spPr>
          <a:xfrm rot="16200000">
            <a:off x="2822516" y="2689691"/>
            <a:ext cx="165100" cy="165100"/>
          </a:xfrm>
          <a:prstGeom prst="flowChartMerge">
            <a:avLst/>
          </a:prstGeom>
          <a:solidFill>
            <a:schemeClr val="accent3"/>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55" name="OTLSHAPE_M_45300a712248441da6e8ac20c2b918af_Shape"/>
          <p:cNvSpPr/>
          <p:nvPr>
            <p:custDataLst>
              <p:tags r:id="rId71"/>
            </p:custDataLst>
          </p:nvPr>
        </p:nvSpPr>
        <p:spPr>
          <a:xfrm rot="16200000">
            <a:off x="4744356" y="2404872"/>
            <a:ext cx="165100" cy="165100"/>
          </a:xfrm>
          <a:prstGeom prst="flowChartMerge">
            <a:avLst/>
          </a:prstGeom>
          <a:solidFill>
            <a:schemeClr val="accent1"/>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58" name="OTLSHAPE_M_2b0a037294ca4f61be715d523d617805_Shape"/>
          <p:cNvSpPr/>
          <p:nvPr>
            <p:custDataLst>
              <p:tags r:id="rId72"/>
            </p:custDataLst>
          </p:nvPr>
        </p:nvSpPr>
        <p:spPr>
          <a:xfrm rot="16200000">
            <a:off x="4908416" y="2689691"/>
            <a:ext cx="165100" cy="165100"/>
          </a:xfrm>
          <a:prstGeom prst="flowChartMerge">
            <a:avLst/>
          </a:prstGeom>
          <a:solidFill>
            <a:schemeClr val="accent1"/>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61" name="OTLSHAPE_M_f3770a793f5a492b8fdadfdfb1ccff55_Shape"/>
          <p:cNvSpPr/>
          <p:nvPr>
            <p:custDataLst>
              <p:tags r:id="rId73"/>
            </p:custDataLst>
          </p:nvPr>
        </p:nvSpPr>
        <p:spPr>
          <a:xfrm rot="16200000">
            <a:off x="7041190" y="1517571"/>
            <a:ext cx="165100" cy="165100"/>
          </a:xfrm>
          <a:prstGeom prst="flowChartMerge">
            <a:avLst/>
          </a:prstGeom>
          <a:solidFill>
            <a:schemeClr val="accent1"/>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64" name="OTLSHAPE_M_6556710ab86f4851b1a5781a8fae5604_Shape"/>
          <p:cNvSpPr/>
          <p:nvPr>
            <p:custDataLst>
              <p:tags r:id="rId74"/>
            </p:custDataLst>
          </p:nvPr>
        </p:nvSpPr>
        <p:spPr>
          <a:xfrm rot="16200000">
            <a:off x="7228686" y="2058168"/>
            <a:ext cx="165100" cy="165100"/>
          </a:xfrm>
          <a:prstGeom prst="flowChartMerge">
            <a:avLst/>
          </a:prstGeom>
          <a:solidFill>
            <a:schemeClr val="accent1"/>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67" name="OTLSHAPE_M_c8592a27a55f40cf9060536fa2a1d54b_Shape"/>
          <p:cNvSpPr/>
          <p:nvPr>
            <p:custDataLst>
              <p:tags r:id="rId75"/>
            </p:custDataLst>
          </p:nvPr>
        </p:nvSpPr>
        <p:spPr>
          <a:xfrm rot="16200000">
            <a:off x="7549728" y="2612016"/>
            <a:ext cx="165100" cy="165100"/>
          </a:xfrm>
          <a:prstGeom prst="flowChartMerge">
            <a:avLst/>
          </a:prstGeom>
          <a:solidFill>
            <a:schemeClr val="accent2"/>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47" name="OTLSHAPE_M_2c1d6794b5a4481d87fded2fd3043aa1_Title"/>
          <p:cNvSpPr txBox="1"/>
          <p:nvPr>
            <p:custDataLst>
              <p:tags r:id="rId76"/>
            </p:custDataLst>
          </p:nvPr>
        </p:nvSpPr>
        <p:spPr>
          <a:xfrm>
            <a:off x="2456893" y="2376763"/>
            <a:ext cx="1955800" cy="170519"/>
          </a:xfrm>
          <a:prstGeom prst="rect">
            <a:avLst/>
          </a:prstGeom>
          <a:noFill/>
        </p:spPr>
        <p:txBody>
          <a:bodyPr vert="horz" wrap="square" lIns="0" tIns="0" rIns="0" bIns="0" rtlCol="0" anchor="ctr" anchorCtr="0">
            <a:spAutoFit/>
          </a:bodyPr>
          <a:lstStyle/>
          <a:p>
            <a:r>
              <a:rPr lang="nn-NO" sz="1100" b="1" spc="-6">
                <a:solidFill>
                  <a:schemeClr val="dk1"/>
                </a:solidFill>
                <a:latin typeface="Calibri" panose="020F0502020204030204" pitchFamily="34" charset="0"/>
              </a:rPr>
              <a:t>Drög afgreidd í SKUR til kynningar</a:t>
            </a:r>
            <a:endParaRPr lang="is-IS" sz="1100" b="1" spc="-6" dirty="0">
              <a:solidFill>
                <a:schemeClr val="dk1"/>
              </a:solidFill>
              <a:latin typeface="Calibri" panose="020F0502020204030204" pitchFamily="34" charset="0"/>
            </a:endParaRPr>
          </a:p>
        </p:txBody>
      </p:sp>
      <p:sp>
        <p:nvSpPr>
          <p:cNvPr id="450" name="OTLSHAPE_M_d611eab0103c4e9f8cac785bb87e2933_Title"/>
          <p:cNvSpPr txBox="1"/>
          <p:nvPr>
            <p:custDataLst>
              <p:tags r:id="rId77"/>
            </p:custDataLst>
          </p:nvPr>
        </p:nvSpPr>
        <p:spPr>
          <a:xfrm>
            <a:off x="3019366" y="2661581"/>
            <a:ext cx="1587500" cy="170519"/>
          </a:xfrm>
          <a:prstGeom prst="rect">
            <a:avLst/>
          </a:prstGeom>
          <a:noFill/>
        </p:spPr>
        <p:txBody>
          <a:bodyPr vert="horz" wrap="square" lIns="0" tIns="0" rIns="0" bIns="0" rtlCol="0" anchor="ctr" anchorCtr="0">
            <a:spAutoFit/>
          </a:bodyPr>
          <a:lstStyle/>
          <a:p>
            <a:r>
              <a:rPr lang="is-IS" sz="1100" b="1" spc="-2">
                <a:solidFill>
                  <a:schemeClr val="dk1"/>
                </a:solidFill>
                <a:latin typeface="Calibri" panose="020F0502020204030204" pitchFamily="34" charset="0"/>
              </a:rPr>
              <a:t>Almennur kynningarfundur</a:t>
            </a:r>
          </a:p>
        </p:txBody>
      </p:sp>
      <p:sp>
        <p:nvSpPr>
          <p:cNvPr id="453" name="OTLSHAPE_M_45300a712248441da6e8ac20c2b918af_Title"/>
          <p:cNvSpPr txBox="1"/>
          <p:nvPr>
            <p:custDataLst>
              <p:tags r:id="rId78"/>
            </p:custDataLst>
          </p:nvPr>
        </p:nvSpPr>
        <p:spPr>
          <a:xfrm>
            <a:off x="4941206" y="2376763"/>
            <a:ext cx="2209800" cy="170519"/>
          </a:xfrm>
          <a:prstGeom prst="rect">
            <a:avLst/>
          </a:prstGeom>
          <a:noFill/>
        </p:spPr>
        <p:txBody>
          <a:bodyPr vert="horz" wrap="square" lIns="0" tIns="0" rIns="0" bIns="0" rtlCol="0" anchor="ctr" anchorCtr="0">
            <a:spAutoFit/>
          </a:bodyPr>
          <a:lstStyle/>
          <a:p>
            <a:r>
              <a:rPr lang="is-IS" sz="1100" b="1" spc="-4">
                <a:solidFill>
                  <a:schemeClr val="dk1"/>
                </a:solidFill>
                <a:latin typeface="Calibri" panose="020F0502020204030204" pitchFamily="34" charset="0"/>
              </a:rPr>
              <a:t>SKUR afgreiðir tillögu til bæjarstjórnar</a:t>
            </a:r>
          </a:p>
        </p:txBody>
      </p:sp>
      <p:sp>
        <p:nvSpPr>
          <p:cNvPr id="456" name="OTLSHAPE_M_2b0a037294ca4f61be715d523d617805_Title"/>
          <p:cNvSpPr txBox="1"/>
          <p:nvPr>
            <p:custDataLst>
              <p:tags r:id="rId79"/>
            </p:custDataLst>
          </p:nvPr>
        </p:nvSpPr>
        <p:spPr>
          <a:xfrm>
            <a:off x="5105266" y="2661581"/>
            <a:ext cx="2019300" cy="170519"/>
          </a:xfrm>
          <a:prstGeom prst="rect">
            <a:avLst/>
          </a:prstGeom>
          <a:noFill/>
        </p:spPr>
        <p:txBody>
          <a:bodyPr vert="horz" wrap="square" lIns="0" tIns="0" rIns="0" bIns="0" rtlCol="0" anchor="ctr" anchorCtr="0">
            <a:spAutoFit/>
          </a:bodyPr>
          <a:lstStyle/>
          <a:p>
            <a:r>
              <a:rPr lang="is-IS" sz="1100" b="1" spc="-6">
                <a:solidFill>
                  <a:schemeClr val="dk1"/>
                </a:solidFill>
                <a:latin typeface="Calibri" panose="020F0502020204030204" pitchFamily="34" charset="0"/>
              </a:rPr>
              <a:t>BSTJ afgreiðir tillögu til auglýsingar</a:t>
            </a:r>
          </a:p>
        </p:txBody>
      </p:sp>
      <p:sp>
        <p:nvSpPr>
          <p:cNvPr id="459" name="OTLSHAPE_M_f3770a793f5a492b8fdadfdfb1ccff55_Title"/>
          <p:cNvSpPr txBox="1"/>
          <p:nvPr>
            <p:custDataLst>
              <p:tags r:id="rId80"/>
            </p:custDataLst>
          </p:nvPr>
        </p:nvSpPr>
        <p:spPr>
          <a:xfrm>
            <a:off x="7238040" y="1404203"/>
            <a:ext cx="1587500" cy="341037"/>
          </a:xfrm>
          <a:prstGeom prst="rect">
            <a:avLst/>
          </a:prstGeom>
          <a:noFill/>
        </p:spPr>
        <p:txBody>
          <a:bodyPr vert="horz" wrap="square" lIns="0" tIns="0" rIns="0" bIns="0" rtlCol="0" anchor="ctr" anchorCtr="0">
            <a:spAutoFit/>
          </a:bodyPr>
          <a:lstStyle/>
          <a:p>
            <a:r>
              <a:rPr lang="nn-NO" sz="1100" b="1">
                <a:solidFill>
                  <a:schemeClr val="dk1"/>
                </a:solidFill>
                <a:latin typeface="Calibri" panose="020F0502020204030204" pitchFamily="34" charset="0"/>
              </a:rPr>
              <a:t>SKUR, tillaga um afgreiðslu athugasemda</a:t>
            </a:r>
            <a:endParaRPr lang="is-IS" sz="1100" b="1">
              <a:solidFill>
                <a:schemeClr val="dk1"/>
              </a:solidFill>
              <a:latin typeface="Calibri" panose="020F0502020204030204" pitchFamily="34" charset="0"/>
            </a:endParaRPr>
          </a:p>
        </p:txBody>
      </p:sp>
      <p:sp>
        <p:nvSpPr>
          <p:cNvPr id="462" name="OTLSHAPE_M_6556710ab86f4851b1a5781a8fae5604_Title"/>
          <p:cNvSpPr txBox="1"/>
          <p:nvPr>
            <p:custDataLst>
              <p:tags r:id="rId81"/>
            </p:custDataLst>
          </p:nvPr>
        </p:nvSpPr>
        <p:spPr>
          <a:xfrm>
            <a:off x="7425536" y="1859540"/>
            <a:ext cx="914400" cy="511556"/>
          </a:xfrm>
          <a:prstGeom prst="rect">
            <a:avLst/>
          </a:prstGeom>
          <a:noFill/>
        </p:spPr>
        <p:txBody>
          <a:bodyPr vert="horz" wrap="square" lIns="0" tIns="0" rIns="0" bIns="0" rtlCol="0" anchor="ctr" anchorCtr="0">
            <a:noAutofit/>
          </a:bodyPr>
          <a:lstStyle/>
          <a:p>
            <a:r>
              <a:rPr lang="is-IS" sz="1100" b="1" dirty="0">
                <a:solidFill>
                  <a:schemeClr val="dk1"/>
                </a:solidFill>
                <a:latin typeface="Calibri" panose="020F0502020204030204" pitchFamily="34" charset="0"/>
              </a:rPr>
              <a:t>BSTJ, samþykkt aðalskipulags-tillögu</a:t>
            </a:r>
          </a:p>
        </p:txBody>
      </p:sp>
      <p:sp>
        <p:nvSpPr>
          <p:cNvPr id="465" name="OTLSHAPE_M_c8592a27a55f40cf9060536fa2a1d54b_Title"/>
          <p:cNvSpPr txBox="1"/>
          <p:nvPr>
            <p:custDataLst>
              <p:tags r:id="rId82"/>
            </p:custDataLst>
          </p:nvPr>
        </p:nvSpPr>
        <p:spPr>
          <a:xfrm>
            <a:off x="7746578" y="2413388"/>
            <a:ext cx="990600" cy="511556"/>
          </a:xfrm>
          <a:prstGeom prst="rect">
            <a:avLst/>
          </a:prstGeom>
          <a:noFill/>
        </p:spPr>
        <p:txBody>
          <a:bodyPr vert="horz" wrap="square" lIns="0" tIns="0" rIns="0" bIns="0" rtlCol="0" anchor="ctr" anchorCtr="0">
            <a:spAutoFit/>
          </a:bodyPr>
          <a:lstStyle/>
          <a:p>
            <a:r>
              <a:rPr lang="is-IS" sz="1100" b="1" dirty="0">
                <a:solidFill>
                  <a:schemeClr val="dk1"/>
                </a:solidFill>
                <a:latin typeface="Calibri" panose="020F0502020204030204" pitchFamily="34" charset="0"/>
              </a:rPr>
              <a:t>Staðfesting Skipulags-stofnunar</a:t>
            </a:r>
          </a:p>
        </p:txBody>
      </p:sp>
      <p:sp>
        <p:nvSpPr>
          <p:cNvPr id="15" name="OTLSHAPE_M_2c1d6794b5a4481d87fded2fd3043aa1_Date" hidden="1"/>
          <p:cNvSpPr txBox="1"/>
          <p:nvPr>
            <p:custDataLst>
              <p:tags r:id="rId83"/>
            </p:custDataLst>
          </p:nvPr>
        </p:nvSpPr>
        <p:spPr>
          <a:xfrm>
            <a:off x="12700" y="-2695733"/>
            <a:ext cx="0" cy="0"/>
          </a:xfrm>
          <a:prstGeom prst="rect">
            <a:avLst/>
          </a:prstGeom>
          <a:noFill/>
        </p:spPr>
        <p:txBody>
          <a:bodyPr vert="horz" wrap="square" lIns="0" tIns="0" rIns="0" bIns="0" rtlCol="0" anchor="ctr" anchorCtr="0">
            <a:spAutoFit/>
          </a:bodyPr>
          <a:lstStyle/>
          <a:p>
            <a:r>
              <a:rPr lang="is-IS" sz="1000">
                <a:solidFill>
                  <a:srgbClr val="44546A"/>
                </a:solidFill>
              </a:rPr>
              <a:t>11/22/2021</a:t>
            </a:r>
          </a:p>
        </p:txBody>
      </p:sp>
      <p:sp>
        <p:nvSpPr>
          <p:cNvPr id="16" name="OTLSHAPE_M_d611eab0103c4e9f8cac785bb87e2933_Date" hidden="1"/>
          <p:cNvSpPr txBox="1"/>
          <p:nvPr>
            <p:custDataLst>
              <p:tags r:id="rId84"/>
            </p:custDataLst>
          </p:nvPr>
        </p:nvSpPr>
        <p:spPr>
          <a:xfrm>
            <a:off x="12700" y="-2618789"/>
            <a:ext cx="0" cy="0"/>
          </a:xfrm>
          <a:prstGeom prst="rect">
            <a:avLst/>
          </a:prstGeom>
          <a:noFill/>
        </p:spPr>
        <p:txBody>
          <a:bodyPr vert="horz" wrap="square" lIns="0" tIns="0" rIns="0" bIns="0" rtlCol="0" anchor="ctr" anchorCtr="0">
            <a:spAutoFit/>
          </a:bodyPr>
          <a:lstStyle/>
          <a:p>
            <a:r>
              <a:rPr lang="is-IS" sz="1000">
                <a:solidFill>
                  <a:srgbClr val="44546A"/>
                </a:solidFill>
              </a:rPr>
              <a:t>12/15/2021</a:t>
            </a:r>
          </a:p>
        </p:txBody>
      </p:sp>
      <p:sp>
        <p:nvSpPr>
          <p:cNvPr id="17" name="OTLSHAPE_M_45300a712248441da6e8ac20c2b918af_Date" hidden="1"/>
          <p:cNvSpPr txBox="1"/>
          <p:nvPr>
            <p:custDataLst>
              <p:tags r:id="rId85"/>
            </p:custDataLst>
          </p:nvPr>
        </p:nvSpPr>
        <p:spPr>
          <a:xfrm>
            <a:off x="12700" y="-3080454"/>
            <a:ext cx="0" cy="1231106"/>
          </a:xfrm>
          <a:prstGeom prst="rect">
            <a:avLst/>
          </a:prstGeom>
          <a:noFill/>
        </p:spPr>
        <p:txBody>
          <a:bodyPr vert="horz" wrap="square" lIns="0" tIns="0" rIns="0" bIns="0" rtlCol="0" anchor="ctr" anchorCtr="0">
            <a:spAutoFit/>
          </a:bodyPr>
          <a:lstStyle/>
          <a:p>
            <a:r>
              <a:rPr lang="is-IS" sz="1000">
                <a:solidFill>
                  <a:srgbClr val="44546A"/>
                </a:solidFill>
              </a:rPr>
              <a:t>3/7/2022</a:t>
            </a:r>
          </a:p>
        </p:txBody>
      </p:sp>
      <p:sp>
        <p:nvSpPr>
          <p:cNvPr id="18" name="OTLSHAPE_M_2b0a037294ca4f61be715d523d617805_Date" hidden="1"/>
          <p:cNvSpPr txBox="1"/>
          <p:nvPr>
            <p:custDataLst>
              <p:tags r:id="rId86"/>
            </p:custDataLst>
          </p:nvPr>
        </p:nvSpPr>
        <p:spPr>
          <a:xfrm>
            <a:off x="12700" y="-3234342"/>
            <a:ext cx="0" cy="1384995"/>
          </a:xfrm>
          <a:prstGeom prst="rect">
            <a:avLst/>
          </a:prstGeom>
          <a:noFill/>
        </p:spPr>
        <p:txBody>
          <a:bodyPr vert="horz" wrap="square" lIns="0" tIns="0" rIns="0" bIns="0" rtlCol="0" anchor="ctr" anchorCtr="0">
            <a:spAutoFit/>
          </a:bodyPr>
          <a:lstStyle/>
          <a:p>
            <a:r>
              <a:rPr lang="is-IS" sz="1000">
                <a:solidFill>
                  <a:srgbClr val="44546A"/>
                </a:solidFill>
              </a:rPr>
              <a:t>3/14/2022</a:t>
            </a:r>
          </a:p>
        </p:txBody>
      </p:sp>
      <p:sp>
        <p:nvSpPr>
          <p:cNvPr id="19" name="OTLSHAPE_M_6556710ab86f4851b1a5781a8fae5604_Date" hidden="1"/>
          <p:cNvSpPr txBox="1"/>
          <p:nvPr>
            <p:custDataLst>
              <p:tags r:id="rId87"/>
            </p:custDataLst>
          </p:nvPr>
        </p:nvSpPr>
        <p:spPr>
          <a:xfrm>
            <a:off x="12700" y="-2695733"/>
            <a:ext cx="0" cy="1384995"/>
          </a:xfrm>
          <a:prstGeom prst="rect">
            <a:avLst/>
          </a:prstGeom>
          <a:noFill/>
        </p:spPr>
        <p:txBody>
          <a:bodyPr vert="horz" wrap="square" lIns="0" tIns="0" rIns="0" bIns="0" rtlCol="0" anchor="ctr" anchorCtr="0">
            <a:spAutoFit/>
          </a:bodyPr>
          <a:lstStyle/>
          <a:p>
            <a:r>
              <a:rPr lang="is-IS" sz="1000">
                <a:solidFill>
                  <a:srgbClr val="44546A"/>
                </a:solidFill>
              </a:rPr>
              <a:t>6/21/2022</a:t>
            </a:r>
          </a:p>
        </p:txBody>
      </p:sp>
      <p:sp>
        <p:nvSpPr>
          <p:cNvPr id="20" name="OTLSHAPE_M_f3770a793f5a492b8fdadfdfb1ccff55_Date" hidden="1"/>
          <p:cNvSpPr txBox="1"/>
          <p:nvPr>
            <p:custDataLst>
              <p:tags r:id="rId88"/>
            </p:custDataLst>
          </p:nvPr>
        </p:nvSpPr>
        <p:spPr>
          <a:xfrm>
            <a:off x="12700" y="-2618789"/>
            <a:ext cx="0" cy="1384995"/>
          </a:xfrm>
          <a:prstGeom prst="rect">
            <a:avLst/>
          </a:prstGeom>
          <a:noFill/>
        </p:spPr>
        <p:txBody>
          <a:bodyPr vert="horz" wrap="square" lIns="0" tIns="0" rIns="0" bIns="0" rtlCol="0" anchor="ctr" anchorCtr="0">
            <a:spAutoFit/>
          </a:bodyPr>
          <a:lstStyle/>
          <a:p>
            <a:r>
              <a:rPr lang="is-IS" sz="1000">
                <a:solidFill>
                  <a:srgbClr val="44546A"/>
                </a:solidFill>
              </a:rPr>
              <a:t>6/13/2022</a:t>
            </a:r>
          </a:p>
        </p:txBody>
      </p:sp>
      <p:sp>
        <p:nvSpPr>
          <p:cNvPr id="21" name="OTLSHAPE_M_c8592a27a55f40cf9060536fa2a1d54b_Date" hidden="1"/>
          <p:cNvSpPr txBox="1"/>
          <p:nvPr>
            <p:custDataLst>
              <p:tags r:id="rId89"/>
            </p:custDataLst>
          </p:nvPr>
        </p:nvSpPr>
        <p:spPr>
          <a:xfrm>
            <a:off x="12700" y="-2541845"/>
            <a:ext cx="0" cy="1384995"/>
          </a:xfrm>
          <a:prstGeom prst="rect">
            <a:avLst/>
          </a:prstGeom>
          <a:noFill/>
        </p:spPr>
        <p:txBody>
          <a:bodyPr vert="horz" wrap="square" lIns="0" tIns="0" rIns="0" bIns="0" rtlCol="0" anchor="ctr" anchorCtr="0">
            <a:spAutoFit/>
          </a:bodyPr>
          <a:lstStyle/>
          <a:p>
            <a:r>
              <a:rPr lang="is-IS" sz="1000">
                <a:solidFill>
                  <a:srgbClr val="44546A"/>
                </a:solidFill>
              </a:rPr>
              <a:t>7/18/2022</a:t>
            </a:r>
          </a:p>
        </p:txBody>
      </p:sp>
      <p:sp>
        <p:nvSpPr>
          <p:cNvPr id="96" name="Title 1">
            <a:extLst>
              <a:ext uri="{FF2B5EF4-FFF2-40B4-BE49-F238E27FC236}">
                <a16:creationId xmlns:a16="http://schemas.microsoft.com/office/drawing/2014/main" id="{3E4C0A7B-5613-4F3E-87C7-7BCB2FE476B2}"/>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s-IS" dirty="0"/>
              <a:t>Tímaáætlun</a:t>
            </a:r>
          </a:p>
        </p:txBody>
      </p:sp>
      <p:sp>
        <p:nvSpPr>
          <p:cNvPr id="100" name="OTLSHAPE_T_11bb4232c71e4ae787a04f9024f801f2_Shape">
            <a:extLst>
              <a:ext uri="{FF2B5EF4-FFF2-40B4-BE49-F238E27FC236}">
                <a16:creationId xmlns:a16="http://schemas.microsoft.com/office/drawing/2014/main" id="{4F85E4EF-FB07-4C71-8024-AD323697746D}"/>
              </a:ext>
            </a:extLst>
          </p:cNvPr>
          <p:cNvSpPr/>
          <p:nvPr>
            <p:custDataLst>
              <p:tags r:id="rId90"/>
            </p:custDataLst>
          </p:nvPr>
        </p:nvSpPr>
        <p:spPr>
          <a:xfrm>
            <a:off x="6707513" y="3657600"/>
            <a:ext cx="201288" cy="186292"/>
          </a:xfrm>
          <a:prstGeom prst="roundRect">
            <a:avLst>
              <a:gd name="adj" fmla="val 100000"/>
            </a:avLst>
          </a:prstGeom>
          <a:solidFill>
            <a:schemeClr val="accent6"/>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01" name="OTLSHAPE_T_11bb4232c71e4ae787a04f9024f801f2_Title">
            <a:extLst>
              <a:ext uri="{FF2B5EF4-FFF2-40B4-BE49-F238E27FC236}">
                <a16:creationId xmlns:a16="http://schemas.microsoft.com/office/drawing/2014/main" id="{11606ACE-6996-4F45-ABDB-F11653F77A37}"/>
              </a:ext>
            </a:extLst>
          </p:cNvPr>
          <p:cNvSpPr txBox="1"/>
          <p:nvPr>
            <p:custDataLst>
              <p:tags r:id="rId91"/>
            </p:custDataLst>
          </p:nvPr>
        </p:nvSpPr>
        <p:spPr>
          <a:xfrm>
            <a:off x="5913579" y="3657654"/>
            <a:ext cx="787400" cy="169277"/>
          </a:xfrm>
          <a:prstGeom prst="rect">
            <a:avLst/>
          </a:prstGeom>
          <a:noFill/>
        </p:spPr>
        <p:txBody>
          <a:bodyPr vert="horz" wrap="square" lIns="0" tIns="0" rIns="0" bIns="0" rtlCol="0" anchor="ctr" anchorCtr="0">
            <a:spAutoFit/>
          </a:bodyPr>
          <a:lstStyle/>
          <a:p>
            <a:pPr algn="r"/>
            <a:r>
              <a:rPr lang="is-IS" sz="1100" b="1" spc="-6" dirty="0">
                <a:solidFill>
                  <a:schemeClr val="dk1"/>
                </a:solidFill>
                <a:latin typeface="Calibri" panose="020F0502020204030204" pitchFamily="34" charset="0"/>
              </a:rPr>
              <a:t>Lagfæringar</a:t>
            </a:r>
          </a:p>
        </p:txBody>
      </p:sp>
      <p:sp>
        <p:nvSpPr>
          <p:cNvPr id="102" name="OTLSHAPE_T_11bb4232c71e4ae787a04f9024f801f2_Shape">
            <a:extLst>
              <a:ext uri="{FF2B5EF4-FFF2-40B4-BE49-F238E27FC236}">
                <a16:creationId xmlns:a16="http://schemas.microsoft.com/office/drawing/2014/main" id="{41970418-F678-46D7-BD5C-027B1E086CDF}"/>
              </a:ext>
            </a:extLst>
          </p:cNvPr>
          <p:cNvSpPr/>
          <p:nvPr>
            <p:custDataLst>
              <p:tags r:id="rId92"/>
            </p:custDataLst>
          </p:nvPr>
        </p:nvSpPr>
        <p:spPr>
          <a:xfrm>
            <a:off x="5487576" y="3657653"/>
            <a:ext cx="192497" cy="186239"/>
          </a:xfrm>
          <a:prstGeom prst="roundRect">
            <a:avLst>
              <a:gd name="adj" fmla="val 100000"/>
            </a:avLst>
          </a:prstGeom>
          <a:solidFill>
            <a:schemeClr val="accent6"/>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03" name="OTLSHAPE_T_11bb4232c71e4ae787a04f9024f801f2_Title">
            <a:extLst>
              <a:ext uri="{FF2B5EF4-FFF2-40B4-BE49-F238E27FC236}">
                <a16:creationId xmlns:a16="http://schemas.microsoft.com/office/drawing/2014/main" id="{609B9ED1-CE79-4DC3-BD71-3D0EF509A89B}"/>
              </a:ext>
            </a:extLst>
          </p:cNvPr>
          <p:cNvSpPr txBox="1"/>
          <p:nvPr>
            <p:custDataLst>
              <p:tags r:id="rId93"/>
            </p:custDataLst>
          </p:nvPr>
        </p:nvSpPr>
        <p:spPr>
          <a:xfrm>
            <a:off x="4658772" y="3657654"/>
            <a:ext cx="787400" cy="169277"/>
          </a:xfrm>
          <a:prstGeom prst="rect">
            <a:avLst/>
          </a:prstGeom>
          <a:noFill/>
        </p:spPr>
        <p:txBody>
          <a:bodyPr vert="horz" wrap="square" lIns="0" tIns="0" rIns="0" bIns="0" rtlCol="0" anchor="ctr" anchorCtr="0">
            <a:spAutoFit/>
          </a:bodyPr>
          <a:lstStyle/>
          <a:p>
            <a:pPr algn="r"/>
            <a:r>
              <a:rPr lang="is-IS" sz="1100" b="1" spc="-6" dirty="0">
                <a:solidFill>
                  <a:schemeClr val="dk1"/>
                </a:solidFill>
                <a:latin typeface="Calibri" panose="020F0502020204030204" pitchFamily="34" charset="0"/>
              </a:rPr>
              <a:t>Lagfæringar</a:t>
            </a:r>
          </a:p>
        </p:txBody>
      </p:sp>
    </p:spTree>
    <p:custDataLst>
      <p:tags r:id="rId1"/>
    </p:custDataLst>
    <p:extLst>
      <p:ext uri="{BB962C8B-B14F-4D97-AF65-F5344CB8AC3E}">
        <p14:creationId xmlns:p14="http://schemas.microsoft.com/office/powerpoint/2010/main" val="1155169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7DF7-AE2F-408C-8392-3E3D7F9F5AE0}"/>
              </a:ext>
            </a:extLst>
          </p:cNvPr>
          <p:cNvSpPr>
            <a:spLocks noGrp="1"/>
          </p:cNvSpPr>
          <p:nvPr>
            <p:ph type="title"/>
          </p:nvPr>
        </p:nvSpPr>
        <p:spPr/>
        <p:txBody>
          <a:bodyPr/>
          <a:lstStyle/>
          <a:p>
            <a:endParaRPr lang="is-IS"/>
          </a:p>
        </p:txBody>
      </p:sp>
      <p:pic>
        <p:nvPicPr>
          <p:cNvPr id="6" name="Content Placeholder 5" descr="Map&#10;&#10;Description automatically generated">
            <a:extLst>
              <a:ext uri="{FF2B5EF4-FFF2-40B4-BE49-F238E27FC236}">
                <a16:creationId xmlns:a16="http://schemas.microsoft.com/office/drawing/2014/main" id="{89FA1BE9-8C17-4650-949A-8D689A492CC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953" y="116632"/>
            <a:ext cx="8886093" cy="6264696"/>
          </a:xfrm>
        </p:spPr>
      </p:pic>
    </p:spTree>
    <p:extLst>
      <p:ext uri="{BB962C8B-B14F-4D97-AF65-F5344CB8AC3E}">
        <p14:creationId xmlns:p14="http://schemas.microsoft.com/office/powerpoint/2010/main" val="423476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DD0E-A78E-4B3F-B0D2-24E7E51D31BD}"/>
              </a:ext>
            </a:extLst>
          </p:cNvPr>
          <p:cNvSpPr>
            <a:spLocks noGrp="1"/>
          </p:cNvSpPr>
          <p:nvPr>
            <p:ph type="title"/>
          </p:nvPr>
        </p:nvSpPr>
        <p:spPr/>
        <p:txBody>
          <a:bodyPr/>
          <a:lstStyle/>
          <a:p>
            <a:r>
              <a:rPr lang="is-IS" dirty="0"/>
              <a:t>Umhverfisskýrsla</a:t>
            </a:r>
          </a:p>
        </p:txBody>
      </p:sp>
      <p:sp>
        <p:nvSpPr>
          <p:cNvPr id="3" name="Content Placeholder 2">
            <a:extLst>
              <a:ext uri="{FF2B5EF4-FFF2-40B4-BE49-F238E27FC236}">
                <a16:creationId xmlns:a16="http://schemas.microsoft.com/office/drawing/2014/main" id="{29C9BC1E-DFCF-4AD9-9DC7-47310E58232D}"/>
              </a:ext>
            </a:extLst>
          </p:cNvPr>
          <p:cNvSpPr>
            <a:spLocks noGrp="1"/>
          </p:cNvSpPr>
          <p:nvPr>
            <p:ph idx="1"/>
          </p:nvPr>
        </p:nvSpPr>
        <p:spPr>
          <a:xfrm>
            <a:off x="457200" y="2204864"/>
            <a:ext cx="3682752" cy="3949899"/>
          </a:xfrm>
        </p:spPr>
        <p:txBody>
          <a:bodyPr>
            <a:normAutofit/>
          </a:bodyPr>
          <a:lstStyle/>
          <a:p>
            <a:pPr marL="0" indent="0">
              <a:buNone/>
            </a:pPr>
            <a:r>
              <a:rPr lang="is-IS" sz="2400" dirty="0"/>
              <a:t>Bæjarstjórn samþykkti umhverfisáætlun Akraneskaupstaðar og aðgerðaáætlun 2021-2025 þann 8. júní 2021.</a:t>
            </a:r>
          </a:p>
        </p:txBody>
      </p:sp>
      <p:pic>
        <p:nvPicPr>
          <p:cNvPr id="5" name="Picture 4">
            <a:extLst>
              <a:ext uri="{FF2B5EF4-FFF2-40B4-BE49-F238E27FC236}">
                <a16:creationId xmlns:a16="http://schemas.microsoft.com/office/drawing/2014/main" id="{B445B989-02A3-4ABA-B85B-72989319B13B}"/>
              </a:ext>
            </a:extLst>
          </p:cNvPr>
          <p:cNvPicPr>
            <a:picLocks noChangeAspect="1"/>
          </p:cNvPicPr>
          <p:nvPr/>
        </p:nvPicPr>
        <p:blipFill>
          <a:blip r:embed="rId3"/>
          <a:stretch>
            <a:fillRect/>
          </a:stretch>
        </p:blipFill>
        <p:spPr>
          <a:xfrm>
            <a:off x="4139952" y="2276872"/>
            <a:ext cx="4883048" cy="2744803"/>
          </a:xfrm>
          <a:prstGeom prst="rect">
            <a:avLst/>
          </a:prstGeom>
          <a:effectLst>
            <a:outerShdw blurRad="88900" dist="38100" dir="3600000" sx="101000" sy="101000" algn="tl" rotWithShape="0">
              <a:schemeClr val="tx1">
                <a:lumMod val="65000"/>
                <a:lumOff val="35000"/>
                <a:alpha val="89000"/>
              </a:schemeClr>
            </a:outerShdw>
          </a:effectLst>
        </p:spPr>
      </p:pic>
    </p:spTree>
    <p:extLst>
      <p:ext uri="{BB962C8B-B14F-4D97-AF65-F5344CB8AC3E}">
        <p14:creationId xmlns:p14="http://schemas.microsoft.com/office/powerpoint/2010/main" val="3502040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1E1B0-9440-4C0E-B05B-AF8493F3501E}"/>
              </a:ext>
            </a:extLst>
          </p:cNvPr>
          <p:cNvSpPr>
            <a:spLocks noGrp="1"/>
          </p:cNvSpPr>
          <p:nvPr>
            <p:ph type="title"/>
          </p:nvPr>
        </p:nvSpPr>
        <p:spPr/>
        <p:txBody>
          <a:bodyPr/>
          <a:lstStyle/>
          <a:p>
            <a:r>
              <a:rPr lang="is-IS" dirty="0"/>
              <a:t>Aðgerðir í loftslagsmálum</a:t>
            </a:r>
          </a:p>
        </p:txBody>
      </p:sp>
      <p:sp>
        <p:nvSpPr>
          <p:cNvPr id="3" name="Content Placeholder 2">
            <a:extLst>
              <a:ext uri="{FF2B5EF4-FFF2-40B4-BE49-F238E27FC236}">
                <a16:creationId xmlns:a16="http://schemas.microsoft.com/office/drawing/2014/main" id="{808B835B-6A6E-43B7-9236-A3E9555AFDEC}"/>
              </a:ext>
            </a:extLst>
          </p:cNvPr>
          <p:cNvSpPr>
            <a:spLocks noGrp="1"/>
          </p:cNvSpPr>
          <p:nvPr>
            <p:ph idx="1"/>
          </p:nvPr>
        </p:nvSpPr>
        <p:spPr>
          <a:xfrm>
            <a:off x="1043608" y="1988840"/>
            <a:ext cx="7056784" cy="4137323"/>
          </a:xfrm>
        </p:spPr>
        <p:txBody>
          <a:bodyPr/>
          <a:lstStyle/>
          <a:p>
            <a:pPr marL="0" indent="0" algn="ctr">
              <a:buNone/>
            </a:pPr>
            <a:r>
              <a:rPr lang="is-IS" dirty="0">
                <a:uFill>
                  <a:solidFill>
                    <a:srgbClr val="1F4D78"/>
                  </a:solidFill>
                </a:uFill>
              </a:rPr>
              <a:t>Akraneskaupstaður dragi eins og mögulegt er úr neikvæðum áhrifum starfsemi sinnar á loftslagið og vinni að aðlögun að afleiðingum loftslagsbreytinga </a:t>
            </a:r>
            <a:br>
              <a:rPr lang="is-IS" dirty="0">
                <a:uFill>
                  <a:solidFill>
                    <a:srgbClr val="1F4D78"/>
                  </a:solidFill>
                </a:uFill>
              </a:rPr>
            </a:br>
            <a:r>
              <a:rPr lang="is-IS" dirty="0">
                <a:uFill>
                  <a:solidFill>
                    <a:srgbClr val="1F4D78"/>
                  </a:solidFill>
                </a:uFill>
              </a:rPr>
              <a:t>(umhverfisstefna 2021)</a:t>
            </a:r>
          </a:p>
          <a:p>
            <a:endParaRPr lang="is-IS" dirty="0"/>
          </a:p>
        </p:txBody>
      </p:sp>
    </p:spTree>
    <p:extLst>
      <p:ext uri="{BB962C8B-B14F-4D97-AF65-F5344CB8AC3E}">
        <p14:creationId xmlns:p14="http://schemas.microsoft.com/office/powerpoint/2010/main" val="3841795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C7C6-10EE-49DE-8D56-A17625C542DC}"/>
              </a:ext>
            </a:extLst>
          </p:cNvPr>
          <p:cNvSpPr>
            <a:spLocks noGrp="1"/>
          </p:cNvSpPr>
          <p:nvPr>
            <p:ph type="title"/>
          </p:nvPr>
        </p:nvSpPr>
        <p:spPr/>
        <p:txBody>
          <a:bodyPr/>
          <a:lstStyle/>
          <a:p>
            <a:r>
              <a:rPr lang="is-IS" dirty="0"/>
              <a:t>Aðgerðir í loftslagsmálum</a:t>
            </a:r>
          </a:p>
        </p:txBody>
      </p:sp>
      <p:sp>
        <p:nvSpPr>
          <p:cNvPr id="3" name="Content Placeholder 2">
            <a:extLst>
              <a:ext uri="{FF2B5EF4-FFF2-40B4-BE49-F238E27FC236}">
                <a16:creationId xmlns:a16="http://schemas.microsoft.com/office/drawing/2014/main" id="{F10969B3-553C-48D2-94B8-DA561167FBED}"/>
              </a:ext>
            </a:extLst>
          </p:cNvPr>
          <p:cNvSpPr>
            <a:spLocks noGrp="1"/>
          </p:cNvSpPr>
          <p:nvPr>
            <p:ph idx="1"/>
          </p:nvPr>
        </p:nvSpPr>
        <p:spPr>
          <a:xfrm>
            <a:off x="1043608" y="1600200"/>
            <a:ext cx="7643192" cy="4525963"/>
          </a:xfrm>
        </p:spPr>
        <p:txBody>
          <a:bodyPr/>
          <a:lstStyle/>
          <a:p>
            <a:pPr marL="0" indent="0">
              <a:buNone/>
            </a:pPr>
            <a:r>
              <a:rPr lang="is-IS" dirty="0"/>
              <a:t>Aðgerðir eru í meginatriðum þríþættar:</a:t>
            </a:r>
          </a:p>
          <a:p>
            <a:r>
              <a:rPr lang="is-IS" dirty="0"/>
              <a:t>Aukin kolefnisbindin</a:t>
            </a:r>
          </a:p>
          <a:p>
            <a:r>
              <a:rPr lang="is-IS" dirty="0"/>
              <a:t>Minni kolefnislosun</a:t>
            </a:r>
          </a:p>
          <a:p>
            <a:r>
              <a:rPr lang="is-IS" dirty="0"/>
              <a:t>Aðlögun að loftslagsbreytingum</a:t>
            </a:r>
          </a:p>
        </p:txBody>
      </p:sp>
    </p:spTree>
    <p:extLst>
      <p:ext uri="{BB962C8B-B14F-4D97-AF65-F5344CB8AC3E}">
        <p14:creationId xmlns:p14="http://schemas.microsoft.com/office/powerpoint/2010/main" val="1798896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FD24-440B-467B-A076-4EAA57CCFA97}"/>
              </a:ext>
            </a:extLst>
          </p:cNvPr>
          <p:cNvSpPr>
            <a:spLocks noGrp="1"/>
          </p:cNvSpPr>
          <p:nvPr>
            <p:ph type="title"/>
          </p:nvPr>
        </p:nvSpPr>
        <p:spPr>
          <a:xfrm>
            <a:off x="457200" y="116632"/>
            <a:ext cx="8229600" cy="1143000"/>
          </a:xfrm>
        </p:spPr>
        <p:txBody>
          <a:bodyPr/>
          <a:lstStyle/>
          <a:p>
            <a:r>
              <a:rPr lang="is-IS" dirty="0"/>
              <a:t>Aukin kolefnisbinding</a:t>
            </a:r>
          </a:p>
        </p:txBody>
      </p:sp>
      <p:sp>
        <p:nvSpPr>
          <p:cNvPr id="3" name="Content Placeholder 2">
            <a:extLst>
              <a:ext uri="{FF2B5EF4-FFF2-40B4-BE49-F238E27FC236}">
                <a16:creationId xmlns:a16="http://schemas.microsoft.com/office/drawing/2014/main" id="{FA98DD8F-254C-453B-923F-745803B93FF4}"/>
              </a:ext>
            </a:extLst>
          </p:cNvPr>
          <p:cNvSpPr>
            <a:spLocks noGrp="1"/>
          </p:cNvSpPr>
          <p:nvPr>
            <p:ph idx="1"/>
          </p:nvPr>
        </p:nvSpPr>
        <p:spPr>
          <a:xfrm>
            <a:off x="827584" y="1600200"/>
            <a:ext cx="7859216" cy="4781128"/>
          </a:xfrm>
        </p:spPr>
        <p:txBody>
          <a:bodyPr>
            <a:normAutofit/>
          </a:bodyPr>
          <a:lstStyle/>
          <a:p>
            <a:pPr>
              <a:spcAft>
                <a:spcPts val="600"/>
              </a:spcAft>
            </a:pPr>
            <a:r>
              <a:rPr lang="is-IS" sz="2800" dirty="0"/>
              <a:t>Skógræktarsvæði í </a:t>
            </a:r>
            <a:r>
              <a:rPr lang="is-IS" sz="2800" dirty="0" err="1"/>
              <a:t>Slögu</a:t>
            </a:r>
            <a:r>
              <a:rPr lang="is-IS" sz="2800" dirty="0"/>
              <a:t>, á útivistarsvæðum og við athafna- og iðnaðarsvæði.</a:t>
            </a:r>
          </a:p>
          <a:p>
            <a:pPr>
              <a:spcAft>
                <a:spcPts val="600"/>
              </a:spcAft>
            </a:pPr>
            <a:r>
              <a:rPr lang="is-IS" sz="2800" dirty="0"/>
              <a:t>Endurheimt votlendis í Innsta-Vogi, hverfisverndarsvæði HV-303.</a:t>
            </a:r>
          </a:p>
          <a:p>
            <a:pPr>
              <a:spcAft>
                <a:spcPts val="600"/>
              </a:spcAft>
            </a:pPr>
            <a:r>
              <a:rPr lang="is-IS" sz="2800" dirty="0"/>
              <a:t>Votlendisvernd við Miðvogslæk, hverfisverndarsvæði HV-302.</a:t>
            </a:r>
          </a:p>
          <a:p>
            <a:pPr>
              <a:spcAft>
                <a:spcPts val="600"/>
              </a:spcAft>
            </a:pPr>
            <a:r>
              <a:rPr lang="is-IS" sz="2800" dirty="0"/>
              <a:t>Hagnýting blágrænna ofanvatnslausna í skipulagi nýrrar byggðar og við framkvæmdir.</a:t>
            </a:r>
          </a:p>
          <a:p>
            <a:endParaRPr lang="is-IS" sz="2800" dirty="0"/>
          </a:p>
        </p:txBody>
      </p:sp>
    </p:spTree>
    <p:extLst>
      <p:ext uri="{BB962C8B-B14F-4D97-AF65-F5344CB8AC3E}">
        <p14:creationId xmlns:p14="http://schemas.microsoft.com/office/powerpoint/2010/main" val="2560736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73067-7CF6-4828-9352-0FC4B99A1C43}"/>
              </a:ext>
            </a:extLst>
          </p:cNvPr>
          <p:cNvSpPr>
            <a:spLocks noGrp="1"/>
          </p:cNvSpPr>
          <p:nvPr>
            <p:ph type="title"/>
          </p:nvPr>
        </p:nvSpPr>
        <p:spPr>
          <a:xfrm>
            <a:off x="457200" y="116632"/>
            <a:ext cx="8229600" cy="1143000"/>
          </a:xfrm>
        </p:spPr>
        <p:txBody>
          <a:bodyPr/>
          <a:lstStyle/>
          <a:p>
            <a:r>
              <a:rPr lang="is-IS" dirty="0"/>
              <a:t>Minni kolefnislosun</a:t>
            </a:r>
          </a:p>
        </p:txBody>
      </p:sp>
      <p:sp>
        <p:nvSpPr>
          <p:cNvPr id="3" name="Content Placeholder 2">
            <a:extLst>
              <a:ext uri="{FF2B5EF4-FFF2-40B4-BE49-F238E27FC236}">
                <a16:creationId xmlns:a16="http://schemas.microsoft.com/office/drawing/2014/main" id="{76AA3572-E46F-4A45-9810-0F9234EC1F29}"/>
              </a:ext>
            </a:extLst>
          </p:cNvPr>
          <p:cNvSpPr>
            <a:spLocks noGrp="1"/>
          </p:cNvSpPr>
          <p:nvPr>
            <p:ph idx="1"/>
          </p:nvPr>
        </p:nvSpPr>
        <p:spPr>
          <a:xfrm>
            <a:off x="827584" y="1052736"/>
            <a:ext cx="7859216" cy="4983162"/>
          </a:xfrm>
        </p:spPr>
        <p:txBody>
          <a:bodyPr>
            <a:normAutofit fontScale="70000" lnSpcReduction="20000"/>
          </a:bodyPr>
          <a:lstStyle/>
          <a:p>
            <a:pPr>
              <a:spcAft>
                <a:spcPts val="600"/>
              </a:spcAft>
            </a:pPr>
            <a:r>
              <a:rPr lang="is-IS" dirty="0"/>
              <a:t>Þétting byggðar. Blönduð byggð, fjölbreytt bæjarumhverfi.</a:t>
            </a:r>
          </a:p>
          <a:p>
            <a:pPr>
              <a:spcAft>
                <a:spcPts val="600"/>
              </a:spcAft>
            </a:pPr>
            <a:r>
              <a:rPr lang="is-IS" dirty="0"/>
              <a:t>Endurskoðun og efling stígakerfis.</a:t>
            </a:r>
          </a:p>
          <a:p>
            <a:pPr lvl="1">
              <a:spcAft>
                <a:spcPts val="600"/>
              </a:spcAft>
            </a:pPr>
            <a:r>
              <a:rPr lang="is-IS" dirty="0"/>
              <a:t>20 mínútna bærinn, hjólabærinn.</a:t>
            </a:r>
          </a:p>
          <a:p>
            <a:pPr lvl="1">
              <a:spcAft>
                <a:spcPts val="600"/>
              </a:spcAft>
            </a:pPr>
            <a:r>
              <a:rPr lang="is-IS" dirty="0"/>
              <a:t>Bætt umhverfi göngustíga.</a:t>
            </a:r>
          </a:p>
          <a:p>
            <a:pPr>
              <a:spcAft>
                <a:spcPts val="600"/>
              </a:spcAft>
            </a:pPr>
            <a:r>
              <a:rPr lang="is-IS" dirty="0"/>
              <a:t>Stefna um gæði bygginga – bætt notagildi til langs tíma, löng ending. </a:t>
            </a:r>
          </a:p>
          <a:p>
            <a:pPr>
              <a:spcAft>
                <a:spcPts val="600"/>
              </a:spcAft>
            </a:pPr>
            <a:r>
              <a:rPr lang="is-IS" dirty="0"/>
              <a:t>Efling innviða fyrir virka ferðamáta. </a:t>
            </a:r>
          </a:p>
          <a:p>
            <a:pPr lvl="1">
              <a:spcAft>
                <a:spcPts val="600"/>
              </a:spcAft>
            </a:pPr>
            <a:r>
              <a:rPr lang="is-IS" dirty="0"/>
              <a:t>Áhersla á almenningssamgöngur og ferjusiglingar til höfuðborgarsvæðisins. </a:t>
            </a:r>
          </a:p>
          <a:p>
            <a:pPr>
              <a:spcAft>
                <a:spcPts val="600"/>
              </a:spcAft>
            </a:pPr>
            <a:r>
              <a:rPr lang="is-IS" dirty="0"/>
              <a:t>Áhersla á innviði fyrir orkuskipti í samgöngum og siglingum.</a:t>
            </a:r>
          </a:p>
          <a:p>
            <a:pPr>
              <a:spcAft>
                <a:spcPts val="600"/>
              </a:spcAft>
            </a:pPr>
            <a:r>
              <a:rPr lang="is-IS" dirty="0"/>
              <a:t>Áframhaldandi flokkun sorps til endurvinnslu og moltugerðar.</a:t>
            </a:r>
          </a:p>
          <a:p>
            <a:pPr>
              <a:spcAft>
                <a:spcPts val="600"/>
              </a:spcAft>
            </a:pPr>
            <a:r>
              <a:rPr lang="is-IS" dirty="0"/>
              <a:t>Stefna um græna iðngarða; endurnýting, endurvinnsla, samvinna um nýtingu auðlinda. </a:t>
            </a:r>
          </a:p>
          <a:p>
            <a:endParaRPr lang="is-IS" dirty="0"/>
          </a:p>
        </p:txBody>
      </p:sp>
    </p:spTree>
    <p:extLst>
      <p:ext uri="{BB962C8B-B14F-4D97-AF65-F5344CB8AC3E}">
        <p14:creationId xmlns:p14="http://schemas.microsoft.com/office/powerpoint/2010/main" val="1473898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1F4A-D5D2-44D3-9B43-08C7B84A18A3}"/>
              </a:ext>
            </a:extLst>
          </p:cNvPr>
          <p:cNvSpPr>
            <a:spLocks noGrp="1"/>
          </p:cNvSpPr>
          <p:nvPr>
            <p:ph type="title"/>
          </p:nvPr>
        </p:nvSpPr>
        <p:spPr>
          <a:xfrm>
            <a:off x="457200" y="116632"/>
            <a:ext cx="8229600" cy="1143000"/>
          </a:xfrm>
        </p:spPr>
        <p:txBody>
          <a:bodyPr/>
          <a:lstStyle/>
          <a:p>
            <a:r>
              <a:rPr lang="is-IS" dirty="0"/>
              <a:t>Aðlögun að loftslagsbreytingum</a:t>
            </a:r>
          </a:p>
        </p:txBody>
      </p:sp>
      <p:sp>
        <p:nvSpPr>
          <p:cNvPr id="3" name="Content Placeholder 2">
            <a:extLst>
              <a:ext uri="{FF2B5EF4-FFF2-40B4-BE49-F238E27FC236}">
                <a16:creationId xmlns:a16="http://schemas.microsoft.com/office/drawing/2014/main" id="{CF0426D0-974C-47AA-AADF-372ABCFE41B0}"/>
              </a:ext>
            </a:extLst>
          </p:cNvPr>
          <p:cNvSpPr>
            <a:spLocks noGrp="1"/>
          </p:cNvSpPr>
          <p:nvPr>
            <p:ph idx="1"/>
          </p:nvPr>
        </p:nvSpPr>
        <p:spPr>
          <a:xfrm>
            <a:off x="827584" y="1600200"/>
            <a:ext cx="7859216" cy="4525963"/>
          </a:xfrm>
        </p:spPr>
        <p:txBody>
          <a:bodyPr/>
          <a:lstStyle/>
          <a:p>
            <a:r>
              <a:rPr lang="is-IS" dirty="0"/>
              <a:t>Sjóvarnargarðar.</a:t>
            </a:r>
          </a:p>
          <a:p>
            <a:r>
              <a:rPr lang="is-IS" dirty="0"/>
              <a:t>Val á byggingarsvæðum.</a:t>
            </a:r>
          </a:p>
          <a:p>
            <a:r>
              <a:rPr lang="is-IS" dirty="0"/>
              <a:t>Regnvatnsmeðhöndlun, blágrænar ofanvatnslausnir.</a:t>
            </a:r>
          </a:p>
          <a:p>
            <a:endParaRPr lang="is-IS" dirty="0"/>
          </a:p>
        </p:txBody>
      </p:sp>
    </p:spTree>
    <p:extLst>
      <p:ext uri="{BB962C8B-B14F-4D97-AF65-F5344CB8AC3E}">
        <p14:creationId xmlns:p14="http://schemas.microsoft.com/office/powerpoint/2010/main" val="2405056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384968"/>
            <a:ext cx="9289032" cy="647699"/>
          </a:xfrm>
          <a:solidFill>
            <a:schemeClr val="bg1"/>
          </a:solidFill>
        </p:spPr>
        <p:txBody>
          <a:bodyPr>
            <a:noAutofit/>
          </a:bodyPr>
          <a:lstStyle/>
          <a:p>
            <a:pPr algn="l"/>
            <a:r>
              <a:rPr lang="is-IS" sz="3200" dirty="0"/>
              <a:t>Landsskipulagsstefna 2015-2026</a:t>
            </a:r>
          </a:p>
        </p:txBody>
      </p:sp>
      <p:sp>
        <p:nvSpPr>
          <p:cNvPr id="3" name="Content Placeholder 2"/>
          <p:cNvSpPr>
            <a:spLocks noGrp="1"/>
          </p:cNvSpPr>
          <p:nvPr>
            <p:ph idx="1"/>
          </p:nvPr>
        </p:nvSpPr>
        <p:spPr>
          <a:xfrm>
            <a:off x="467544" y="1268760"/>
            <a:ext cx="8712968" cy="5112568"/>
          </a:xfrm>
        </p:spPr>
        <p:txBody>
          <a:bodyPr numCol="2">
            <a:normAutofit lnSpcReduction="10000"/>
          </a:bodyPr>
          <a:lstStyle/>
          <a:p>
            <a:pPr marL="0" indent="0">
              <a:buNone/>
            </a:pPr>
            <a:r>
              <a:rPr lang="is-IS" sz="2000" cap="small" dirty="0"/>
              <a:t>Sjálfbært skipulag þéttbýlis</a:t>
            </a:r>
          </a:p>
          <a:p>
            <a:r>
              <a:rPr lang="is-IS" sz="2000" dirty="0"/>
              <a:t>Vöxtur þéttbýlisstaða</a:t>
            </a:r>
          </a:p>
          <a:p>
            <a:r>
              <a:rPr lang="is-IS" sz="2000" dirty="0"/>
              <a:t>Hagkvæm uppbygging</a:t>
            </a:r>
          </a:p>
          <a:p>
            <a:pPr marL="0" indent="0">
              <a:buNone/>
            </a:pPr>
            <a:r>
              <a:rPr lang="is-IS" sz="2000" cap="small" dirty="0"/>
              <a:t>Gæði hins byggða umhverfis</a:t>
            </a:r>
          </a:p>
          <a:p>
            <a:r>
              <a:rPr lang="is-IS" sz="2000" dirty="0"/>
              <a:t>Gæði byggðar og bæjarrýma</a:t>
            </a:r>
          </a:p>
          <a:p>
            <a:r>
              <a:rPr lang="is-IS" sz="2000" dirty="0"/>
              <a:t>Heilnæmt umhverfi</a:t>
            </a:r>
          </a:p>
          <a:p>
            <a:pPr marL="0" indent="0">
              <a:buNone/>
            </a:pPr>
            <a:endParaRPr lang="is-IS" sz="2000" cap="small" dirty="0"/>
          </a:p>
          <a:p>
            <a:pPr marL="0" indent="0">
              <a:buNone/>
            </a:pPr>
            <a:endParaRPr lang="is-IS" sz="2000" cap="small" dirty="0"/>
          </a:p>
          <a:p>
            <a:pPr marL="0" indent="0">
              <a:buNone/>
            </a:pPr>
            <a:r>
              <a:rPr lang="is-IS" sz="2000" cap="small" dirty="0"/>
              <a:t>Sjálfbærar samgöngur</a:t>
            </a:r>
          </a:p>
          <a:p>
            <a:r>
              <a:rPr lang="is-IS" sz="2000" dirty="0"/>
              <a:t>Samgöngur í þéttbýli</a:t>
            </a:r>
          </a:p>
          <a:p>
            <a:pPr marL="0" indent="0">
              <a:buNone/>
            </a:pPr>
            <a:r>
              <a:rPr lang="is-IS" sz="2000" cap="small" dirty="0"/>
              <a:t>Náttúruvá og loftslagsbreytingar.</a:t>
            </a:r>
          </a:p>
          <a:p>
            <a:r>
              <a:rPr lang="is-IS" sz="2000" dirty="0"/>
              <a:t>Skipulag með tilliti til náttúruvár og umhverfisbreytinga</a:t>
            </a:r>
          </a:p>
          <a:p>
            <a:endParaRPr lang="is-IS" sz="2000" dirty="0"/>
          </a:p>
          <a:p>
            <a:endParaRPr lang="is-IS" sz="2000" dirty="0"/>
          </a:p>
          <a:p>
            <a:pPr>
              <a:buFont typeface="Wingdings" panose="05000000000000000000" pitchFamily="2" charset="2"/>
              <a:buChar char="Ø"/>
            </a:pPr>
            <a:r>
              <a:rPr lang="is-IS" sz="2000" dirty="0"/>
              <a:t>Uppbygging innan þjóðvegar. Áhersla á blandaða byggð</a:t>
            </a:r>
          </a:p>
          <a:p>
            <a:pPr>
              <a:buFont typeface="Wingdings" panose="05000000000000000000" pitchFamily="2" charset="2"/>
              <a:buChar char="Ø"/>
            </a:pPr>
            <a:r>
              <a:rPr lang="is-IS" sz="2000" dirty="0"/>
              <a:t>Tiltölulega þétt byggð  með fjölbreyttum húsnæðiskostum</a:t>
            </a:r>
          </a:p>
          <a:p>
            <a:pPr>
              <a:buFont typeface="Wingdings" panose="05000000000000000000" pitchFamily="2" charset="2"/>
              <a:buChar char="Ø"/>
            </a:pPr>
            <a:r>
              <a:rPr lang="is-IS" sz="2000" dirty="0"/>
              <a:t>Áhersla á vandaða bæjarmynd og fallegt bæjarumhverfi. </a:t>
            </a:r>
          </a:p>
          <a:p>
            <a:pPr>
              <a:buFont typeface="Wingdings" panose="05000000000000000000" pitchFamily="2" charset="2"/>
              <a:buChar char="Ø"/>
            </a:pPr>
            <a:r>
              <a:rPr lang="is-IS" sz="2000" dirty="0"/>
              <a:t>Stefna um gæði bygginga.</a:t>
            </a:r>
          </a:p>
          <a:p>
            <a:pPr>
              <a:buFont typeface="Wingdings" panose="05000000000000000000" pitchFamily="2" charset="2"/>
              <a:buChar char="Ø"/>
            </a:pPr>
            <a:r>
              <a:rPr lang="is-IS" sz="2000" dirty="0"/>
              <a:t>Fráveitumál, vistvænar ofanvatnslausnir</a:t>
            </a:r>
          </a:p>
          <a:p>
            <a:pPr>
              <a:buFont typeface="Wingdings" panose="05000000000000000000" pitchFamily="2" charset="2"/>
              <a:buChar char="Ø"/>
            </a:pPr>
            <a:r>
              <a:rPr lang="is-IS" sz="2000" dirty="0"/>
              <a:t>Hjólreiðabær, endurskoðun stígakerfis m.t.t. hjólreiða</a:t>
            </a:r>
          </a:p>
          <a:p>
            <a:pPr>
              <a:buFont typeface="Wingdings" panose="05000000000000000000" pitchFamily="2" charset="2"/>
              <a:buChar char="Ø"/>
            </a:pPr>
            <a:r>
              <a:rPr lang="is-IS" sz="2000" dirty="0"/>
              <a:t>Varnargarðar. Tekið mið af spám um loftslagsbreytingar við framkvæmdir</a:t>
            </a:r>
          </a:p>
          <a:p>
            <a:pPr>
              <a:buFont typeface="Wingdings" panose="05000000000000000000" pitchFamily="2" charset="2"/>
              <a:buChar char="Ø"/>
            </a:pPr>
            <a:r>
              <a:rPr lang="is-IS" sz="2000" dirty="0"/>
              <a:t>Stefna um hagnýtingu blágrænna ofanvatnslausna</a:t>
            </a:r>
          </a:p>
          <a:p>
            <a:endParaRPr lang="is-IS" sz="2000" dirty="0"/>
          </a:p>
        </p:txBody>
      </p:sp>
      <p:pic>
        <p:nvPicPr>
          <p:cNvPr id="4" name="Picture 2">
            <a:extLst>
              <a:ext uri="{FF2B5EF4-FFF2-40B4-BE49-F238E27FC236}">
                <a16:creationId xmlns:a16="http://schemas.microsoft.com/office/drawing/2014/main" id="{48606370-F704-47BB-84AB-5605BFC9E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384969"/>
            <a:ext cx="286702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108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Heimsmarkmið SÞ</a:t>
            </a:r>
          </a:p>
        </p:txBody>
      </p:sp>
      <p:sp>
        <p:nvSpPr>
          <p:cNvPr id="3" name="Content Placeholder 2"/>
          <p:cNvSpPr>
            <a:spLocks noGrp="1"/>
          </p:cNvSpPr>
          <p:nvPr>
            <p:ph idx="1"/>
          </p:nvPr>
        </p:nvSpPr>
        <p:spPr>
          <a:xfrm>
            <a:off x="468949" y="1166018"/>
            <a:ext cx="3671003" cy="4525963"/>
          </a:xfrm>
        </p:spPr>
        <p:txBody>
          <a:bodyPr>
            <a:normAutofit/>
          </a:bodyPr>
          <a:lstStyle/>
          <a:p>
            <a:pPr>
              <a:spcAft>
                <a:spcPts val="600"/>
              </a:spcAft>
            </a:pPr>
            <a:r>
              <a:rPr lang="is-IS" sz="2000" dirty="0"/>
              <a:t>Heimsmarkmið Sameinuðu þjóðanna samþykkt í september árið 2015. </a:t>
            </a:r>
          </a:p>
          <a:p>
            <a:pPr>
              <a:spcAft>
                <a:spcPts val="600"/>
              </a:spcAft>
            </a:pPr>
            <a:r>
              <a:rPr lang="is-IS" sz="2000" dirty="0"/>
              <a:t>17 meginmarkmið með 169 undirmarkmið </a:t>
            </a:r>
          </a:p>
          <a:p>
            <a:pPr>
              <a:spcAft>
                <a:spcPts val="600"/>
              </a:spcAft>
            </a:pPr>
            <a:r>
              <a:rPr lang="is-IS" sz="2000" dirty="0"/>
              <a:t>Taka bæði til innanlandsmála og alþjóðasamstarfs</a:t>
            </a:r>
          </a:p>
          <a:p>
            <a:pPr>
              <a:spcAft>
                <a:spcPts val="600"/>
              </a:spcAft>
            </a:pPr>
            <a:r>
              <a:rPr lang="is-IS" sz="2000" dirty="0"/>
              <a:t>Ríkisstjórn Íslands 2018; Forgangsröðun 65 af 169 undirmarkmiðum við innleiðingu þeirra á Íslandi. </a:t>
            </a:r>
          </a:p>
          <a:p>
            <a:endParaRPr lang="is-I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352" y="404664"/>
            <a:ext cx="11906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334922AF-126C-425A-8816-F8EF95719E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325672"/>
            <a:ext cx="4711723" cy="2351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a:extLst>
              <a:ext uri="{FF2B5EF4-FFF2-40B4-BE49-F238E27FC236}">
                <a16:creationId xmlns:a16="http://schemas.microsoft.com/office/drawing/2014/main" id="{AD23C6C4-850E-43B9-98F2-2D995D543F45}"/>
              </a:ext>
            </a:extLst>
          </p:cNvPr>
          <p:cNvSpPr txBox="1">
            <a:spLocks/>
          </p:cNvSpPr>
          <p:nvPr/>
        </p:nvSpPr>
        <p:spPr>
          <a:xfrm>
            <a:off x="4301009" y="1166018"/>
            <a:ext cx="367100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is-IS" sz="2000" dirty="0"/>
              <a:t>Í aðalskipulagi Akraness er tekið mið af forgangsröðun ríkisstjórnar Íslands á heimsmarkmiðunum. </a:t>
            </a:r>
          </a:p>
          <a:p>
            <a:endParaRPr lang="is-IS" sz="2000" dirty="0"/>
          </a:p>
        </p:txBody>
      </p:sp>
    </p:spTree>
    <p:extLst>
      <p:ext uri="{BB962C8B-B14F-4D97-AF65-F5344CB8AC3E}">
        <p14:creationId xmlns:p14="http://schemas.microsoft.com/office/powerpoint/2010/main" val="1361661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2B5A-859E-4EB7-9DD9-90CBDEDC2E99}"/>
              </a:ext>
            </a:extLst>
          </p:cNvPr>
          <p:cNvSpPr>
            <a:spLocks noGrp="1"/>
          </p:cNvSpPr>
          <p:nvPr>
            <p:ph type="title"/>
          </p:nvPr>
        </p:nvSpPr>
        <p:spPr/>
        <p:txBody>
          <a:bodyPr/>
          <a:lstStyle/>
          <a:p>
            <a:r>
              <a:rPr lang="is-IS" dirty="0"/>
              <a:t>Umhverfisskýrsla - samantekt</a:t>
            </a:r>
          </a:p>
        </p:txBody>
      </p:sp>
      <p:sp>
        <p:nvSpPr>
          <p:cNvPr id="3" name="Content Placeholder 2">
            <a:extLst>
              <a:ext uri="{FF2B5EF4-FFF2-40B4-BE49-F238E27FC236}">
                <a16:creationId xmlns:a16="http://schemas.microsoft.com/office/drawing/2014/main" id="{5F19AC6D-ABC7-45E8-AFEF-E638D686FAC3}"/>
              </a:ext>
            </a:extLst>
          </p:cNvPr>
          <p:cNvSpPr>
            <a:spLocks noGrp="1"/>
          </p:cNvSpPr>
          <p:nvPr>
            <p:ph idx="1"/>
          </p:nvPr>
        </p:nvSpPr>
        <p:spPr>
          <a:xfrm>
            <a:off x="457200" y="1124744"/>
            <a:ext cx="8229600" cy="5001419"/>
          </a:xfrm>
        </p:spPr>
        <p:txBody>
          <a:bodyPr>
            <a:normAutofit fontScale="92500" lnSpcReduction="10000"/>
          </a:bodyPr>
          <a:lstStyle/>
          <a:p>
            <a:pPr algn="just">
              <a:spcBef>
                <a:spcPts val="300"/>
              </a:spcBef>
              <a:spcAft>
                <a:spcPts val="300"/>
              </a:spcAft>
            </a:pPr>
            <a:r>
              <a:rPr lang="is-IS" sz="1800" dirty="0">
                <a:effectLst/>
                <a:latin typeface="Calibri" panose="020F0502020204030204" pitchFamily="34" charset="0"/>
                <a:ea typeface="Calibri" panose="020F0502020204030204" pitchFamily="34" charset="0"/>
                <a:cs typeface="Times New Roman" panose="02020603050405020304" pitchFamily="18" charset="0"/>
              </a:rPr>
              <a:t>Tillagan byggist í meginatriðum á stefnu og landnotkun aðal­skipu­lagsins frá 2005. </a:t>
            </a:r>
          </a:p>
          <a:p>
            <a:pPr algn="just">
              <a:spcBef>
                <a:spcPts val="300"/>
              </a:spcBef>
              <a:spcAft>
                <a:spcPts val="300"/>
              </a:spcAft>
            </a:pPr>
            <a:r>
              <a:rPr lang="is-IS" sz="1800" dirty="0">
                <a:effectLst/>
                <a:latin typeface="Calibri" panose="020F0502020204030204" pitchFamily="34" charset="0"/>
                <a:ea typeface="Calibri" panose="020F0502020204030204" pitchFamily="34" charset="0"/>
                <a:cs typeface="Times New Roman" panose="02020603050405020304" pitchFamily="18" charset="0"/>
              </a:rPr>
              <a:t>Stækkunin er í samræmi við drög að aðalskipulagi Hvalfjarðarsveitar. </a:t>
            </a:r>
          </a:p>
          <a:p>
            <a:pPr algn="just">
              <a:spcBef>
                <a:spcPts val="300"/>
              </a:spcBef>
              <a:spcAft>
                <a:spcPts val="300"/>
              </a:spcAft>
            </a:pPr>
            <a:r>
              <a:rPr lang="is-IS" sz="1800" dirty="0">
                <a:effectLst/>
                <a:latin typeface="Calibri" panose="020F0502020204030204" pitchFamily="34" charset="0"/>
                <a:ea typeface="Calibri" panose="020F0502020204030204" pitchFamily="34" charset="0"/>
                <a:cs typeface="Times New Roman" panose="02020603050405020304" pitchFamily="18" charset="0"/>
              </a:rPr>
              <a:t>Helstu umhverfisáhrif verða vegna</a:t>
            </a:r>
          </a:p>
          <a:p>
            <a:pPr lvl="1" algn="just">
              <a:spcBef>
                <a:spcPts val="300"/>
              </a:spcBef>
              <a:spcAft>
                <a:spcPts val="300"/>
              </a:spcAft>
            </a:pPr>
            <a:r>
              <a:rPr lang="is-IS" sz="1400" dirty="0">
                <a:effectLst/>
                <a:latin typeface="Calibri" panose="020F0502020204030204" pitchFamily="34" charset="0"/>
                <a:ea typeface="Calibri" panose="020F0502020204030204" pitchFamily="34" charset="0"/>
                <a:cs typeface="Times New Roman" panose="02020603050405020304" pitchFamily="18" charset="0"/>
              </a:rPr>
              <a:t>landfyllinga á hafnarsvæði og uppbyggingu á </a:t>
            </a:r>
          </a:p>
          <a:p>
            <a:pPr lvl="1" algn="just">
              <a:spcBef>
                <a:spcPts val="300"/>
              </a:spcBef>
              <a:spcAft>
                <a:spcPts val="300"/>
              </a:spcAft>
            </a:pPr>
            <a:r>
              <a:rPr lang="is-IS" sz="1400" dirty="0">
                <a:effectLst/>
                <a:latin typeface="Calibri" panose="020F0502020204030204" pitchFamily="34" charset="0"/>
                <a:ea typeface="Calibri" panose="020F0502020204030204" pitchFamily="34" charset="0"/>
                <a:cs typeface="Times New Roman" panose="02020603050405020304" pitchFamily="18" charset="0"/>
              </a:rPr>
              <a:t>uppbyggingar á framræstu votlendi í Kirkjutungu (Grjótkelduflóa). </a:t>
            </a:r>
          </a:p>
          <a:p>
            <a:pPr algn="just">
              <a:spcBef>
                <a:spcPts val="300"/>
              </a:spcBef>
              <a:spcAft>
                <a:spcPts val="300"/>
              </a:spcAft>
            </a:pPr>
            <a:r>
              <a:rPr lang="is-IS" sz="1800" dirty="0">
                <a:effectLst/>
                <a:latin typeface="Calibri" panose="020F0502020204030204" pitchFamily="34" charset="0"/>
                <a:ea typeface="Calibri" panose="020F0502020204030204" pitchFamily="34" charset="0"/>
                <a:cs typeface="Times New Roman" panose="02020603050405020304" pitchFamily="18" charset="0"/>
              </a:rPr>
              <a:t>Ekki er gert ráð fyrir framkvæmdum eða mannvirkjum, sem líkleg eru til að hafa umtalsverð neikvæð áhrif á umhverfið. </a:t>
            </a:r>
          </a:p>
          <a:p>
            <a:pPr algn="just">
              <a:spcBef>
                <a:spcPts val="300"/>
              </a:spcBef>
              <a:spcAft>
                <a:spcPts val="300"/>
              </a:spcAft>
            </a:pPr>
            <a:r>
              <a:rPr lang="is-IS" sz="1800" dirty="0">
                <a:effectLst/>
                <a:latin typeface="Calibri" panose="020F0502020204030204" pitchFamily="34" charset="0"/>
                <a:ea typeface="Calibri" panose="020F0502020204030204" pitchFamily="34" charset="0"/>
                <a:cs typeface="Times New Roman" panose="02020603050405020304" pitchFamily="18" charset="0"/>
              </a:rPr>
              <a:t>Þétting byggðar innan þjóðvegar mun hafa jákvæð áhrif á bæjarmynd og búsetukosti á Akranesi og stuðla að bættri nýtingu núverandi þjónustukerfa.</a:t>
            </a:r>
          </a:p>
          <a:p>
            <a:pPr algn="just">
              <a:spcBef>
                <a:spcPts val="300"/>
              </a:spcBef>
              <a:spcAft>
                <a:spcPts val="300"/>
              </a:spcAft>
            </a:pPr>
            <a:r>
              <a:rPr lang="is-IS" sz="1800" dirty="0">
                <a:effectLst/>
                <a:latin typeface="Calibri" panose="020F0502020204030204" pitchFamily="34" charset="0"/>
                <a:ea typeface="Calibri" panose="020F0502020204030204" pitchFamily="34" charset="0"/>
                <a:cs typeface="Times New Roman" panose="02020603050405020304" pitchFamily="18" charset="0"/>
              </a:rPr>
              <a:t>Vaxtar- og þróunarrými innan þjóðvegar eru aukin með skipulagi athafna- og iðnaðarsvæða í norðurhluta bæjarins. </a:t>
            </a:r>
          </a:p>
          <a:p>
            <a:pPr algn="just">
              <a:spcBef>
                <a:spcPts val="300"/>
              </a:spcBef>
              <a:spcAft>
                <a:spcPts val="300"/>
              </a:spcAft>
            </a:pPr>
            <a:r>
              <a:rPr lang="is-IS" sz="1800" dirty="0">
                <a:effectLst/>
                <a:latin typeface="Calibri" panose="020F0502020204030204" pitchFamily="34" charset="0"/>
                <a:ea typeface="Calibri" panose="020F0502020204030204" pitchFamily="34" charset="0"/>
                <a:cs typeface="Times New Roman" panose="02020603050405020304" pitchFamily="18" charset="0"/>
              </a:rPr>
              <a:t>Afmörkun hverfisverndar á </a:t>
            </a:r>
            <a:r>
              <a:rPr lang="is-IS" sz="1800" dirty="0" err="1">
                <a:effectLst/>
                <a:latin typeface="Calibri" panose="020F0502020204030204" pitchFamily="34" charset="0"/>
                <a:ea typeface="Calibri" panose="020F0502020204030204" pitchFamily="34" charset="0"/>
                <a:cs typeface="Times New Roman" panose="02020603050405020304" pitchFamily="18" charset="0"/>
              </a:rPr>
              <a:t>Suðurflös</a:t>
            </a:r>
            <a:r>
              <a:rPr lang="is-IS" sz="1800" dirty="0">
                <a:effectLst/>
                <a:latin typeface="Calibri" panose="020F0502020204030204" pitchFamily="34" charset="0"/>
                <a:ea typeface="Calibri" panose="020F0502020204030204" pitchFamily="34" charset="0"/>
                <a:cs typeface="Times New Roman" panose="02020603050405020304" pitchFamily="18" charset="0"/>
              </a:rPr>
              <a:t> og er löguð að tillögu NÍ auk þess sem nýtt hverfisverndarsvæði er afmarkað á </a:t>
            </a:r>
            <a:r>
              <a:rPr lang="is-IS" sz="1800" dirty="0" err="1">
                <a:effectLst/>
                <a:latin typeface="Calibri" panose="020F0502020204030204" pitchFamily="34" charset="0"/>
                <a:ea typeface="Calibri" panose="020F0502020204030204" pitchFamily="34" charset="0"/>
                <a:cs typeface="Times New Roman" panose="02020603050405020304" pitchFamily="18" charset="0"/>
              </a:rPr>
              <a:t>Vesturflös</a:t>
            </a:r>
            <a:r>
              <a:rPr lang="is-IS" sz="1800" dirty="0">
                <a:effectLst/>
                <a:latin typeface="Calibri" panose="020F0502020204030204" pitchFamily="34" charset="0"/>
                <a:ea typeface="Calibri" panose="020F0502020204030204" pitchFamily="34" charset="0"/>
                <a:cs typeface="Times New Roman" panose="02020603050405020304" pitchFamily="18" charset="0"/>
              </a:rPr>
              <a:t>, einnig til samræmis við tillögu NÍ. </a:t>
            </a:r>
          </a:p>
          <a:p>
            <a:pPr algn="just">
              <a:spcBef>
                <a:spcPts val="300"/>
              </a:spcBef>
              <a:spcAft>
                <a:spcPts val="300"/>
              </a:spcAft>
            </a:pPr>
            <a:r>
              <a:rPr lang="is-IS" sz="1800" dirty="0">
                <a:effectLst/>
                <a:latin typeface="Calibri" panose="020F0502020204030204" pitchFamily="34" charset="0"/>
                <a:ea typeface="Calibri" panose="020F0502020204030204" pitchFamily="34" charset="0"/>
                <a:cs typeface="Times New Roman" panose="02020603050405020304" pitchFamily="18" charset="0"/>
              </a:rPr>
              <a:t>Almennt séð er talið að stefna og útfærsla skipulagsins hafi jákvæð áhrif á byggð og atvinnulíf. </a:t>
            </a:r>
          </a:p>
          <a:p>
            <a:pPr algn="just">
              <a:spcBef>
                <a:spcPts val="300"/>
              </a:spcBef>
              <a:spcAft>
                <a:spcPts val="300"/>
              </a:spcAft>
            </a:pPr>
            <a:r>
              <a:rPr lang="is-IS" sz="1800" dirty="0">
                <a:effectLst/>
                <a:latin typeface="Calibri" panose="020F0502020204030204" pitchFamily="34" charset="0"/>
                <a:ea typeface="Calibri" panose="020F0502020204030204" pitchFamily="34" charset="0"/>
                <a:cs typeface="Times New Roman" panose="02020603050405020304" pitchFamily="18" charset="0"/>
              </a:rPr>
              <a:t>Ekki er talin þörf á sérstökum viðbúnaði, mótvægisaðgerðum eða vöktun vegna framfylgdar aðalskipulagsins umfram það eftirlit sem lögboðnir eftirlitsaðilar sinna.</a:t>
            </a:r>
          </a:p>
          <a:p>
            <a:endParaRPr lang="is-IS" dirty="0"/>
          </a:p>
        </p:txBody>
      </p:sp>
    </p:spTree>
    <p:extLst>
      <p:ext uri="{BB962C8B-B14F-4D97-AF65-F5344CB8AC3E}">
        <p14:creationId xmlns:p14="http://schemas.microsoft.com/office/powerpoint/2010/main" val="1306149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Hvað er aðalskipulag</a:t>
            </a:r>
          </a:p>
        </p:txBody>
      </p:sp>
      <p:sp>
        <p:nvSpPr>
          <p:cNvPr id="3" name="Content Placeholder 2"/>
          <p:cNvSpPr>
            <a:spLocks noGrp="1"/>
          </p:cNvSpPr>
          <p:nvPr>
            <p:ph idx="1"/>
          </p:nvPr>
        </p:nvSpPr>
        <p:spPr>
          <a:xfrm>
            <a:off x="457200" y="1700808"/>
            <a:ext cx="8229600" cy="4425355"/>
          </a:xfrm>
        </p:spPr>
        <p:txBody>
          <a:bodyPr>
            <a:normAutofit/>
          </a:bodyPr>
          <a:lstStyle/>
          <a:p>
            <a:pPr marL="0" indent="0">
              <a:buNone/>
            </a:pPr>
            <a:r>
              <a:rPr lang="is-IS" dirty="0"/>
              <a:t>Skipulagsáætlun sveitarfélags þar sem fram kemur stefna sveitarstjórnar um </a:t>
            </a:r>
          </a:p>
          <a:p>
            <a:pPr lvl="1"/>
            <a:r>
              <a:rPr lang="is-IS" dirty="0"/>
              <a:t>landnotkun</a:t>
            </a:r>
          </a:p>
          <a:p>
            <a:pPr lvl="1"/>
            <a:r>
              <a:rPr lang="is-IS" dirty="0"/>
              <a:t>byggðarþróun og </a:t>
            </a:r>
            <a:br>
              <a:rPr lang="is-IS" dirty="0"/>
            </a:br>
            <a:r>
              <a:rPr lang="is-IS" dirty="0"/>
              <a:t>byggðarmynstur</a:t>
            </a:r>
          </a:p>
          <a:p>
            <a:pPr lvl="1"/>
            <a:r>
              <a:rPr lang="is-IS" dirty="0"/>
              <a:t>samgöngu- og þjónustukerfi</a:t>
            </a:r>
          </a:p>
          <a:p>
            <a:pPr lvl="1"/>
            <a:r>
              <a:rPr lang="is-IS" dirty="0"/>
              <a:t>umhverfismál</a:t>
            </a:r>
          </a:p>
        </p:txBody>
      </p:sp>
      <p:pic>
        <p:nvPicPr>
          <p:cNvPr id="4" name="Picture 2" descr="D:\A-verk\Akranes\ASAKRA\Kynning-feb-05\AK-baekur2.gif">
            <a:extLst>
              <a:ext uri="{FF2B5EF4-FFF2-40B4-BE49-F238E27FC236}">
                <a16:creationId xmlns:a16="http://schemas.microsoft.com/office/drawing/2014/main" id="{8A846A2C-69DC-413D-B39B-D590A4EDF8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291707"/>
            <a:ext cx="4176464" cy="227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585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46000">
              <a:schemeClr val="accent1">
                <a:tint val="44500"/>
                <a:satMod val="160000"/>
              </a:schemeClr>
            </a:gs>
            <a:gs pos="77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Næstu verkþættir</a:t>
            </a:r>
          </a:p>
        </p:txBody>
      </p:sp>
      <p:sp>
        <p:nvSpPr>
          <p:cNvPr id="3" name="Content Placeholder 2"/>
          <p:cNvSpPr>
            <a:spLocks noGrp="1"/>
          </p:cNvSpPr>
          <p:nvPr>
            <p:ph idx="1"/>
          </p:nvPr>
        </p:nvSpPr>
        <p:spPr>
          <a:xfrm>
            <a:off x="107504" y="1124744"/>
            <a:ext cx="5398444" cy="5589240"/>
          </a:xfrm>
        </p:spPr>
        <p:txBody>
          <a:bodyPr>
            <a:normAutofit/>
          </a:bodyPr>
          <a:lstStyle/>
          <a:p>
            <a:r>
              <a:rPr lang="is-IS" sz="2000" dirty="0"/>
              <a:t>Afgreiðsla bæjarstjórnar til auglýsingar</a:t>
            </a:r>
          </a:p>
          <a:p>
            <a:r>
              <a:rPr lang="is-IS" sz="2000" dirty="0"/>
              <a:t>Tillagan send Skipulagsstofnun til athugunar</a:t>
            </a:r>
          </a:p>
          <a:p>
            <a:pPr lvl="1"/>
            <a:r>
              <a:rPr lang="is-IS" sz="1600" dirty="0"/>
              <a:t>Lagfæring gagna m.v. ábendingar Skipulagsstofnunar</a:t>
            </a:r>
          </a:p>
          <a:p>
            <a:r>
              <a:rPr lang="is-IS" sz="2000" dirty="0"/>
              <a:t>Auglýsing, sex vikna athugasemdafrestur</a:t>
            </a:r>
          </a:p>
          <a:p>
            <a:r>
              <a:rPr lang="is-IS" sz="2000" dirty="0"/>
              <a:t>Yfirferð og afgreiðsla athugasemda. </a:t>
            </a:r>
          </a:p>
          <a:p>
            <a:pPr lvl="1"/>
            <a:r>
              <a:rPr lang="is-IS" sz="1600" dirty="0"/>
              <a:t>Skipulagsnefnd gerir tillögu um afgreiðslu</a:t>
            </a:r>
          </a:p>
          <a:p>
            <a:pPr lvl="1"/>
            <a:r>
              <a:rPr lang="is-IS" sz="1600" dirty="0"/>
              <a:t>Frágangur, hugsanlegar breytingar v/athugasemda</a:t>
            </a:r>
          </a:p>
          <a:p>
            <a:pPr lvl="1"/>
            <a:r>
              <a:rPr lang="is-IS" sz="1600" dirty="0"/>
              <a:t>Verði breytingar á grundavallaratriðum skal </a:t>
            </a:r>
            <a:br>
              <a:rPr lang="is-IS" sz="1600" dirty="0"/>
            </a:br>
            <a:r>
              <a:rPr lang="is-IS" sz="1600" dirty="0"/>
              <a:t>tillagan auglýst að nýju</a:t>
            </a:r>
          </a:p>
          <a:p>
            <a:r>
              <a:rPr lang="is-IS" sz="2000" dirty="0"/>
              <a:t>Tillaga samþykkt í bæjarstjórn</a:t>
            </a:r>
          </a:p>
          <a:p>
            <a:r>
              <a:rPr lang="is-IS" sz="2000" dirty="0"/>
              <a:t>Nýtt aðalskipulag staðfest af Skipulagsstofnun</a:t>
            </a:r>
          </a:p>
          <a:p>
            <a:pPr lvl="1"/>
            <a:r>
              <a:rPr lang="is-IS" sz="1600" dirty="0"/>
              <a:t>Auglýsing um gildistöku í B-deild Stjórnartíðinda </a:t>
            </a:r>
          </a:p>
          <a:p>
            <a:endParaRPr lang="is-IS" sz="1800" dirty="0"/>
          </a:p>
        </p:txBody>
      </p:sp>
      <p:pic>
        <p:nvPicPr>
          <p:cNvPr id="9" name="Picture 8">
            <a:extLst>
              <a:ext uri="{FF2B5EF4-FFF2-40B4-BE49-F238E27FC236}">
                <a16:creationId xmlns:a16="http://schemas.microsoft.com/office/drawing/2014/main" id="{C0E2F338-F794-4F0B-91BC-6A7EB2458D7F}"/>
              </a:ext>
            </a:extLst>
          </p:cNvPr>
          <p:cNvPicPr>
            <a:picLocks noChangeAspect="1"/>
          </p:cNvPicPr>
          <p:nvPr/>
        </p:nvPicPr>
        <p:blipFill>
          <a:blip r:embed="rId3"/>
          <a:stretch>
            <a:fillRect/>
          </a:stretch>
        </p:blipFill>
        <p:spPr>
          <a:xfrm>
            <a:off x="5380333" y="1236398"/>
            <a:ext cx="3013369" cy="3805657"/>
          </a:xfrm>
          <a:prstGeom prst="rect">
            <a:avLst/>
          </a:prstGeom>
        </p:spPr>
      </p:pic>
      <p:sp>
        <p:nvSpPr>
          <p:cNvPr id="7" name="Right Arrow 4">
            <a:extLst>
              <a:ext uri="{FF2B5EF4-FFF2-40B4-BE49-F238E27FC236}">
                <a16:creationId xmlns:a16="http://schemas.microsoft.com/office/drawing/2014/main" id="{5BC41BEA-062C-4FBC-9E01-1C2584DDD2DF}"/>
              </a:ext>
            </a:extLst>
          </p:cNvPr>
          <p:cNvSpPr/>
          <p:nvPr/>
        </p:nvSpPr>
        <p:spPr>
          <a:xfrm flipH="1" flipV="1">
            <a:off x="7740352" y="3861048"/>
            <a:ext cx="1370309" cy="472376"/>
          </a:xfrm>
          <a:prstGeom prst="rightArrow">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solidFill>
                <a:schemeClr val="accent3">
                  <a:lumMod val="75000"/>
                </a:schemeClr>
              </a:solidFill>
            </a:endParaRPr>
          </a:p>
        </p:txBody>
      </p:sp>
    </p:spTree>
    <p:extLst>
      <p:ext uri="{BB962C8B-B14F-4D97-AF65-F5344CB8AC3E}">
        <p14:creationId xmlns:p14="http://schemas.microsoft.com/office/powerpoint/2010/main" val="1565156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is-IS" b="1">
                <a:solidFill>
                  <a:srgbClr val="ED7D31"/>
                </a:solidFill>
                <a:latin typeface="Calibri"/>
              </a:rPr>
              <a:t>2021</a:t>
            </a:r>
          </a:p>
        </p:txBody>
      </p:sp>
      <p:sp>
        <p:nvSpPr>
          <p:cNvPr id="418" name="OTLSHAPE_TB_00000000000000000000000000000000_RightEndCaps"/>
          <p:cNvSpPr txBox="1"/>
          <p:nvPr>
            <p:custDataLst>
              <p:tags r:id="rId3"/>
            </p:custDataLst>
          </p:nvPr>
        </p:nvSpPr>
        <p:spPr>
          <a:xfrm>
            <a:off x="8426534" y="3098969"/>
            <a:ext cx="449610" cy="279061"/>
          </a:xfrm>
          <a:prstGeom prst="rect">
            <a:avLst/>
          </a:prstGeom>
          <a:noFill/>
        </p:spPr>
        <p:txBody>
          <a:bodyPr vert="horz" wrap="none" lIns="0" tIns="0" rIns="0" bIns="0" rtlCol="0" anchor="ctr" anchorCtr="0">
            <a:spAutoFit/>
          </a:bodyPr>
          <a:lstStyle/>
          <a:p>
            <a:pPr algn="ctr"/>
            <a:r>
              <a:rPr lang="is-IS" b="1" spc="-38" dirty="0">
                <a:solidFill>
                  <a:srgbClr val="ED7D31"/>
                </a:solidFill>
                <a:latin typeface="Calibri" panose="020F0502020204030204" pitchFamily="34" charset="0"/>
              </a:rPr>
              <a:t>2022</a:t>
            </a:r>
          </a:p>
        </p:txBody>
      </p:sp>
      <p:cxnSp>
        <p:nvCxnSpPr>
          <p:cNvPr id="446" name="OTLSHAPE_M_c8592a27a55f40cf9060536fa2a1d54b_Connector1"/>
          <p:cNvCxnSpPr>
            <a:cxnSpLocks/>
          </p:cNvCxnSpPr>
          <p:nvPr>
            <p:custDataLst>
              <p:tags r:id="rId4"/>
            </p:custDataLst>
          </p:nvPr>
        </p:nvCxnSpPr>
        <p:spPr>
          <a:xfrm>
            <a:off x="7524328" y="2612015"/>
            <a:ext cx="0" cy="435985"/>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5" name="OTLSHAPE_M_6556710ab86f4851b1a5781a8fae5604_Connector1"/>
          <p:cNvCxnSpPr>
            <a:cxnSpLocks/>
          </p:cNvCxnSpPr>
          <p:nvPr>
            <p:custDataLst>
              <p:tags r:id="rId5"/>
            </p:custDataLst>
          </p:nvPr>
        </p:nvCxnSpPr>
        <p:spPr>
          <a:xfrm>
            <a:off x="7203286" y="2058168"/>
            <a:ext cx="0" cy="989831"/>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4" name="OTLSHAPE_M_f3770a793f5a492b8fdadfdfb1ccff55_Connector1"/>
          <p:cNvCxnSpPr>
            <a:cxnSpLocks/>
          </p:cNvCxnSpPr>
          <p:nvPr>
            <p:custDataLst>
              <p:tags r:id="rId6"/>
            </p:custDataLst>
          </p:nvPr>
        </p:nvCxnSpPr>
        <p:spPr>
          <a:xfrm>
            <a:off x="7015790" y="1517571"/>
            <a:ext cx="0" cy="859191"/>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3" name="OTLSHAPE_M_2b0a037294ca4f61be715d523d617805_Connector1"/>
          <p:cNvCxnSpPr/>
          <p:nvPr>
            <p:custDataLst>
              <p:tags r:id="rId7"/>
            </p:custDataLst>
          </p:nvPr>
        </p:nvCxnSpPr>
        <p:spPr>
          <a:xfrm>
            <a:off x="4883016" y="2689691"/>
            <a:ext cx="0" cy="358309"/>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2" name="OTLSHAPE_M_45300a712248441da6e8ac20c2b918af_Connector1"/>
          <p:cNvCxnSpPr/>
          <p:nvPr>
            <p:custDataLst>
              <p:tags r:id="rId8"/>
            </p:custDataLst>
          </p:nvPr>
        </p:nvCxnSpPr>
        <p:spPr>
          <a:xfrm>
            <a:off x="4718956" y="2404872"/>
            <a:ext cx="0" cy="643128"/>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1" name="OTLSHAPE_M_d611eab0103c4e9f8cac785bb87e2933_Connector1"/>
          <p:cNvCxnSpPr/>
          <p:nvPr>
            <p:custDataLst>
              <p:tags r:id="rId9"/>
            </p:custDataLst>
          </p:nvPr>
        </p:nvCxnSpPr>
        <p:spPr>
          <a:xfrm>
            <a:off x="2797116" y="2689691"/>
            <a:ext cx="0" cy="358309"/>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0" name="OTLSHAPE_M_2c1d6794b5a4481d87fded2fd3043aa1_Connector1"/>
          <p:cNvCxnSpPr/>
          <p:nvPr>
            <p:custDataLst>
              <p:tags r:id="rId10"/>
            </p:custDataLst>
          </p:nvPr>
        </p:nvCxnSpPr>
        <p:spPr>
          <a:xfrm>
            <a:off x="2234643" y="2404872"/>
            <a:ext cx="0" cy="643128"/>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OTLSHAPE_M_f3770a793f5a492b8fdadfdfb1ccff55_Connector2">
            <a:extLst>
              <a:ext uri="{FF2B5EF4-FFF2-40B4-BE49-F238E27FC236}">
                <a16:creationId xmlns:a16="http://schemas.microsoft.com/office/drawing/2014/main" id="{E7B5C6D1-8F9A-4244-A669-259E82AA1FA5}"/>
              </a:ext>
            </a:extLst>
          </p:cNvPr>
          <p:cNvCxnSpPr/>
          <p:nvPr>
            <p:custDataLst>
              <p:tags r:id="rId11"/>
            </p:custDataLst>
          </p:nvPr>
        </p:nvCxnSpPr>
        <p:spPr>
          <a:xfrm>
            <a:off x="7015790" y="2547281"/>
            <a:ext cx="0" cy="114300"/>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OTLSHAPE_M_f3770a793f5a492b8fdadfdfb1ccff55_Connector3">
            <a:extLst>
              <a:ext uri="{FF2B5EF4-FFF2-40B4-BE49-F238E27FC236}">
                <a16:creationId xmlns:a16="http://schemas.microsoft.com/office/drawing/2014/main" id="{4E9BDB1C-3C9F-4295-BA94-AD7A227DC72A}"/>
              </a:ext>
            </a:extLst>
          </p:cNvPr>
          <p:cNvCxnSpPr/>
          <p:nvPr>
            <p:custDataLst>
              <p:tags r:id="rId12"/>
            </p:custDataLst>
          </p:nvPr>
        </p:nvCxnSpPr>
        <p:spPr>
          <a:xfrm>
            <a:off x="7015790" y="2832100"/>
            <a:ext cx="0" cy="215900"/>
          </a:xfrm>
          <a:prstGeom prst="line">
            <a:avLst/>
          </a:prstGeom>
          <a:ln w="9525" cap="flat" cmpd="sng" algn="ctr">
            <a:solidFill>
              <a:srgbClr val="1F497E">
                <a:alpha val="49804"/>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OTLSHAPE_T_11bb4232c71e4ae787a04f9024f801f2_HorizontalConnector1">
            <a:extLst>
              <a:ext uri="{FF2B5EF4-FFF2-40B4-BE49-F238E27FC236}">
                <a16:creationId xmlns:a16="http://schemas.microsoft.com/office/drawing/2014/main" id="{2DEAB386-AB48-4887-8180-42252A59F9CA}"/>
              </a:ext>
            </a:extLst>
          </p:cNvPr>
          <p:cNvCxnSpPr/>
          <p:nvPr>
            <p:custDataLst>
              <p:tags r:id="rId13"/>
            </p:custDataLst>
          </p:nvPr>
        </p:nvCxnSpPr>
        <p:spPr>
          <a:xfrm flipH="1">
            <a:off x="1407996" y="3733800"/>
            <a:ext cx="110924" cy="0"/>
          </a:xfrm>
          <a:prstGeom prst="line">
            <a:avLst/>
          </a:prstGeom>
          <a:ln w="9525" cap="flat" cmpd="sng" algn="ctr">
            <a:solidFill>
              <a:srgbClr val="CCCCC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9" name="OTLSHAPE_TB_00000000000000000000000000000000_ScaleContainer"/>
          <p:cNvSpPr/>
          <p:nvPr>
            <p:custDataLst>
              <p:tags r:id="rId14"/>
            </p:custDataLst>
          </p:nvPr>
        </p:nvSpPr>
        <p:spPr>
          <a:xfrm>
            <a:off x="844465" y="3048000"/>
            <a:ext cx="7467600" cy="381000"/>
          </a:xfrm>
          <a:prstGeom prst="roundRect">
            <a:avLst>
              <a:gd name="adj" fmla="val 100000"/>
            </a:avLst>
          </a:prstGeom>
          <a:gradFill flip="none" rotWithShape="1">
            <a:gsLst>
              <a:gs pos="0">
                <a:srgbClr val="44546A"/>
              </a:gs>
              <a:gs pos="100000">
                <a:srgbClr val="44546A"/>
              </a:gs>
            </a:gsLst>
            <a:lin ang="5400000" scaled="1"/>
            <a:tileRect/>
          </a:gradFill>
          <a:ln w="25400" cap="flat" cmpd="sng" algn="ctr">
            <a:noFill/>
            <a:prstDash val="solid"/>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20" name="OTLSHAPE_TB_00000000000000000000000000000000_ElapsedTime"/>
          <p:cNvSpPr/>
          <p:nvPr>
            <p:custDataLst>
              <p:tags r:id="rId15"/>
            </p:custDataLst>
          </p:nvPr>
        </p:nvSpPr>
        <p:spPr>
          <a:xfrm>
            <a:off x="844465" y="3048000"/>
            <a:ext cx="4055653" cy="381000"/>
          </a:xfrm>
          <a:prstGeom prst="roundRect">
            <a:avLst>
              <a:gd name="adj" fmla="val 10000000"/>
            </a:avLst>
          </a:prstGeom>
          <a:solidFill>
            <a:srgbClr val="FF0000">
              <a:alpha val="30196"/>
            </a:srgbClr>
          </a:solidFill>
          <a:ln w="25400" cap="flat" cmpd="sng" algn="ctr">
            <a:noFill/>
            <a:prstDash val="solid"/>
          </a:ln>
          <a:effectLst/>
          <a:scene3d>
            <a:camera prst="orthographicFront"/>
            <a:lightRig rig="threePt" dir="t">
              <a:rot lat="0" lon="0" rev="0"/>
            </a:lightRig>
          </a:scene3d>
          <a:sp3d>
            <a:bevelT w="12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21" name="OTLSHAPE_TB_00000000000000000000000000000000_TodayMarkerShape" hidden="1"/>
          <p:cNvSpPr/>
          <p:nvPr>
            <p:custDataLst>
              <p:tags r:id="rId16"/>
            </p:custDataLst>
          </p:nvPr>
        </p:nvSpPr>
        <p:spPr>
          <a:xfrm>
            <a:off x="4806583" y="3429000"/>
            <a:ext cx="114300" cy="127000"/>
          </a:xfrm>
          <a:prstGeom prst="triangle">
            <a:avLst/>
          </a:prstGeom>
          <a:solidFill>
            <a:srgbClr val="FF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23" name="OTLSHAPE_TB_00000000000000000000000000000000_TimescaleInterval1"/>
          <p:cNvSpPr txBox="1"/>
          <p:nvPr>
            <p:custDataLst>
              <p:tags r:id="rId17"/>
            </p:custDataLst>
          </p:nvPr>
        </p:nvSpPr>
        <p:spPr>
          <a:xfrm>
            <a:off x="1073065" y="3145473"/>
            <a:ext cx="241300" cy="186055"/>
          </a:xfrm>
          <a:prstGeom prst="rect">
            <a:avLst/>
          </a:prstGeom>
          <a:noFill/>
        </p:spPr>
        <p:txBody>
          <a:bodyPr vert="horz" wrap="none" lIns="0" tIns="0" rIns="0" bIns="0" rtlCol="0" anchor="ctr" anchorCtr="0">
            <a:noAutofit/>
          </a:bodyPr>
          <a:lstStyle/>
          <a:p>
            <a:r>
              <a:rPr lang="is-IS" sz="1200" spc="-16">
                <a:solidFill>
                  <a:schemeClr val="lt1"/>
                </a:solidFill>
                <a:latin typeface="Calibri" panose="020F0502020204030204" pitchFamily="34" charset="0"/>
              </a:rPr>
              <a:t>okt.</a:t>
            </a:r>
            <a:endParaRPr lang="is-IS" sz="1200" spc="-16" dirty="0">
              <a:solidFill>
                <a:schemeClr val="lt1"/>
              </a:solidFill>
              <a:latin typeface="Calibri" panose="020F0502020204030204" pitchFamily="34" charset="0"/>
            </a:endParaRPr>
          </a:p>
        </p:txBody>
      </p:sp>
      <p:sp>
        <p:nvSpPr>
          <p:cNvPr id="425" name="OTLSHAPE_TB_00000000000000000000000000000000_TimescaleInterval2"/>
          <p:cNvSpPr txBox="1"/>
          <p:nvPr>
            <p:custDataLst>
              <p:tags r:id="rId18"/>
            </p:custDataLst>
          </p:nvPr>
        </p:nvSpPr>
        <p:spPr>
          <a:xfrm>
            <a:off x="1799615" y="3145473"/>
            <a:ext cx="255968" cy="186055"/>
          </a:xfrm>
          <a:prstGeom prst="rect">
            <a:avLst/>
          </a:prstGeom>
          <a:noFill/>
        </p:spPr>
        <p:txBody>
          <a:bodyPr vert="horz" wrap="none" lIns="0" tIns="0" rIns="0" bIns="0" rtlCol="0" anchor="ctr" anchorCtr="0">
            <a:noAutofit/>
          </a:bodyPr>
          <a:lstStyle/>
          <a:p>
            <a:r>
              <a:rPr lang="is-IS" sz="1200" spc="-14">
                <a:solidFill>
                  <a:schemeClr val="lt1"/>
                </a:solidFill>
                <a:latin typeface="Calibri" panose="020F0502020204030204" pitchFamily="34" charset="0"/>
              </a:rPr>
              <a:t>nóv.</a:t>
            </a:r>
            <a:endParaRPr lang="is-IS" sz="1200" spc="-14" dirty="0">
              <a:solidFill>
                <a:schemeClr val="lt1"/>
              </a:solidFill>
              <a:latin typeface="Calibri" panose="020F0502020204030204" pitchFamily="34" charset="0"/>
            </a:endParaRPr>
          </a:p>
        </p:txBody>
      </p:sp>
      <p:sp>
        <p:nvSpPr>
          <p:cNvPr id="427" name="OTLSHAPE_TB_00000000000000000000000000000000_TimescaleInterval3"/>
          <p:cNvSpPr txBox="1"/>
          <p:nvPr>
            <p:custDataLst>
              <p:tags r:id="rId19"/>
            </p:custDataLst>
          </p:nvPr>
        </p:nvSpPr>
        <p:spPr>
          <a:xfrm>
            <a:off x="2502727" y="3145473"/>
            <a:ext cx="256480" cy="186055"/>
          </a:xfrm>
          <a:prstGeom prst="rect">
            <a:avLst/>
          </a:prstGeom>
          <a:noFill/>
        </p:spPr>
        <p:txBody>
          <a:bodyPr vert="horz" wrap="none" lIns="0" tIns="0" rIns="0" bIns="0" rtlCol="0" anchor="ctr" anchorCtr="0">
            <a:noAutofit/>
          </a:bodyPr>
          <a:lstStyle/>
          <a:p>
            <a:r>
              <a:rPr lang="is-IS" sz="1200" spc="-16">
                <a:solidFill>
                  <a:schemeClr val="lt1"/>
                </a:solidFill>
                <a:latin typeface="Calibri" panose="020F0502020204030204" pitchFamily="34" charset="0"/>
              </a:rPr>
              <a:t>des.</a:t>
            </a:r>
          </a:p>
        </p:txBody>
      </p:sp>
      <p:sp>
        <p:nvSpPr>
          <p:cNvPr id="429" name="OTLSHAPE_TB_00000000000000000000000000000000_TimescaleInterval4"/>
          <p:cNvSpPr txBox="1"/>
          <p:nvPr>
            <p:custDataLst>
              <p:tags r:id="rId20"/>
            </p:custDataLst>
          </p:nvPr>
        </p:nvSpPr>
        <p:spPr>
          <a:xfrm>
            <a:off x="3229276" y="3145473"/>
            <a:ext cx="314189" cy="186055"/>
          </a:xfrm>
          <a:prstGeom prst="rect">
            <a:avLst/>
          </a:prstGeom>
          <a:noFill/>
        </p:spPr>
        <p:txBody>
          <a:bodyPr vert="horz" wrap="none" lIns="0" tIns="0" rIns="0" bIns="0" rtlCol="0" anchor="ctr" anchorCtr="0">
            <a:noAutofit/>
          </a:bodyPr>
          <a:lstStyle/>
          <a:p>
            <a:r>
              <a:rPr lang="is-IS" sz="1200" spc="-20" dirty="0">
                <a:solidFill>
                  <a:schemeClr val="lt1"/>
                </a:solidFill>
                <a:latin typeface="Calibri" panose="020F0502020204030204" pitchFamily="34" charset="0"/>
              </a:rPr>
              <a:t>2022</a:t>
            </a:r>
          </a:p>
        </p:txBody>
      </p:sp>
      <p:sp>
        <p:nvSpPr>
          <p:cNvPr id="431" name="OTLSHAPE_TB_00000000000000000000000000000000_TimescaleInterval5"/>
          <p:cNvSpPr txBox="1"/>
          <p:nvPr>
            <p:custDataLst>
              <p:tags r:id="rId21"/>
            </p:custDataLst>
          </p:nvPr>
        </p:nvSpPr>
        <p:spPr>
          <a:xfrm>
            <a:off x="3955825" y="3145473"/>
            <a:ext cx="238207" cy="186055"/>
          </a:xfrm>
          <a:prstGeom prst="rect">
            <a:avLst/>
          </a:prstGeom>
          <a:noFill/>
        </p:spPr>
        <p:txBody>
          <a:bodyPr vert="horz" wrap="none" lIns="0" tIns="0" rIns="0" bIns="0" rtlCol="0" anchor="ctr" anchorCtr="0">
            <a:noAutofit/>
          </a:bodyPr>
          <a:lstStyle/>
          <a:p>
            <a:r>
              <a:rPr lang="is-IS" sz="1200" spc="-14" dirty="0">
                <a:solidFill>
                  <a:schemeClr val="lt1"/>
                </a:solidFill>
                <a:latin typeface="Calibri" panose="020F0502020204030204" pitchFamily="34" charset="0"/>
              </a:rPr>
              <a:t>feb.</a:t>
            </a:r>
          </a:p>
        </p:txBody>
      </p:sp>
      <p:sp>
        <p:nvSpPr>
          <p:cNvPr id="433" name="OTLSHAPE_TB_00000000000000000000000000000000_TimescaleInterval6"/>
          <p:cNvSpPr txBox="1"/>
          <p:nvPr>
            <p:custDataLst>
              <p:tags r:id="rId22"/>
            </p:custDataLst>
          </p:nvPr>
        </p:nvSpPr>
        <p:spPr>
          <a:xfrm>
            <a:off x="4612063" y="3145473"/>
            <a:ext cx="273088" cy="186055"/>
          </a:xfrm>
          <a:prstGeom prst="rect">
            <a:avLst/>
          </a:prstGeom>
          <a:noFill/>
        </p:spPr>
        <p:txBody>
          <a:bodyPr vert="horz" wrap="none" lIns="0" tIns="0" rIns="0" bIns="0" rtlCol="0" anchor="ctr" anchorCtr="0">
            <a:noAutofit/>
          </a:bodyPr>
          <a:lstStyle/>
          <a:p>
            <a:r>
              <a:rPr lang="is-IS" sz="1200" spc="-16">
                <a:solidFill>
                  <a:schemeClr val="lt1"/>
                </a:solidFill>
                <a:latin typeface="Calibri" panose="020F0502020204030204" pitchFamily="34" charset="0"/>
              </a:rPr>
              <a:t>mar.</a:t>
            </a:r>
            <a:endParaRPr lang="is-IS" sz="1200" spc="-16" dirty="0">
              <a:solidFill>
                <a:schemeClr val="lt1"/>
              </a:solidFill>
              <a:latin typeface="Calibri" panose="020F0502020204030204" pitchFamily="34" charset="0"/>
            </a:endParaRPr>
          </a:p>
        </p:txBody>
      </p:sp>
      <p:sp>
        <p:nvSpPr>
          <p:cNvPr id="2" name="OTLSHAPE_TB_00000000000000000000000000000000_TodayMarkerText" hidden="1"/>
          <p:cNvSpPr txBox="1"/>
          <p:nvPr>
            <p:custDataLst>
              <p:tags r:id="rId23"/>
            </p:custDataLst>
          </p:nvPr>
        </p:nvSpPr>
        <p:spPr>
          <a:xfrm>
            <a:off x="-168984" y="58866"/>
            <a:ext cx="0" cy="0"/>
          </a:xfrm>
          <a:prstGeom prst="rect">
            <a:avLst/>
          </a:prstGeom>
          <a:noFill/>
        </p:spPr>
        <p:txBody>
          <a:bodyPr vert="horz" wrap="none" lIns="0" tIns="0" rIns="0" bIns="0" rtlCol="0" anchor="ctr" anchorCtr="0">
            <a:spAutoFit/>
          </a:bodyPr>
          <a:lstStyle/>
          <a:p>
            <a:pPr algn="ctr"/>
            <a:r>
              <a:rPr lang="is-IS" sz="1200">
                <a:solidFill>
                  <a:schemeClr val="dk1"/>
                </a:solidFill>
              </a:rPr>
              <a:t>Today</a:t>
            </a:r>
          </a:p>
        </p:txBody>
      </p:sp>
      <p:sp>
        <p:nvSpPr>
          <p:cNvPr id="451" name="OTLSHAPE_TB_00000000000000000000000000000000_TimescaleInterval7"/>
          <p:cNvSpPr txBox="1"/>
          <p:nvPr>
            <p:custDataLst>
              <p:tags r:id="rId24"/>
            </p:custDataLst>
          </p:nvPr>
        </p:nvSpPr>
        <p:spPr>
          <a:xfrm>
            <a:off x="5338612" y="3145473"/>
            <a:ext cx="229807" cy="186055"/>
          </a:xfrm>
          <a:prstGeom prst="rect">
            <a:avLst/>
          </a:prstGeom>
          <a:noFill/>
        </p:spPr>
        <p:txBody>
          <a:bodyPr vert="horz" wrap="none" lIns="0" tIns="0" rIns="0" bIns="0" rtlCol="0" anchor="ctr" anchorCtr="0">
            <a:noAutofit/>
          </a:bodyPr>
          <a:lstStyle/>
          <a:p>
            <a:r>
              <a:rPr lang="is-IS" sz="1200" spc="-14">
                <a:solidFill>
                  <a:schemeClr val="lt1"/>
                </a:solidFill>
                <a:latin typeface="Calibri"/>
              </a:rPr>
              <a:t>apr.</a:t>
            </a:r>
            <a:endParaRPr lang="is-IS" sz="1200" spc="-14" dirty="0">
              <a:solidFill>
                <a:schemeClr val="lt1"/>
              </a:solidFill>
              <a:latin typeface="Calibri"/>
            </a:endParaRPr>
          </a:p>
        </p:txBody>
      </p:sp>
      <p:sp>
        <p:nvSpPr>
          <p:cNvPr id="457" name="OTLSHAPE_TB_00000000000000000000000000000000_TimescaleInterval8"/>
          <p:cNvSpPr txBox="1"/>
          <p:nvPr>
            <p:custDataLst>
              <p:tags r:id="rId25"/>
            </p:custDataLst>
          </p:nvPr>
        </p:nvSpPr>
        <p:spPr>
          <a:xfrm>
            <a:off x="6041724" y="3145473"/>
            <a:ext cx="231666" cy="186055"/>
          </a:xfrm>
          <a:prstGeom prst="rect">
            <a:avLst/>
          </a:prstGeom>
          <a:noFill/>
        </p:spPr>
        <p:txBody>
          <a:bodyPr vert="horz" wrap="none" lIns="0" tIns="0" rIns="0" bIns="0" rtlCol="0" anchor="ctr" anchorCtr="0">
            <a:noAutofit/>
          </a:bodyPr>
          <a:lstStyle/>
          <a:p>
            <a:r>
              <a:rPr lang="is-IS" sz="1200" spc="-20">
                <a:solidFill>
                  <a:schemeClr val="lt1"/>
                </a:solidFill>
                <a:latin typeface="Calibri"/>
              </a:rPr>
              <a:t>maí</a:t>
            </a:r>
            <a:endParaRPr lang="is-IS" sz="1200" spc="-20" dirty="0">
              <a:solidFill>
                <a:schemeClr val="lt1"/>
              </a:solidFill>
              <a:latin typeface="Calibri"/>
            </a:endParaRPr>
          </a:p>
        </p:txBody>
      </p:sp>
      <p:sp>
        <p:nvSpPr>
          <p:cNvPr id="4" name="OTLSHAPE_TB_00000000000000000000000000000000_TimescaleInterval9">
            <a:extLst>
              <a:ext uri="{FF2B5EF4-FFF2-40B4-BE49-F238E27FC236}">
                <a16:creationId xmlns:a16="http://schemas.microsoft.com/office/drawing/2014/main" id="{826EC54C-C07F-40E2-A2C4-2B52B638483B}"/>
              </a:ext>
            </a:extLst>
          </p:cNvPr>
          <p:cNvSpPr txBox="1"/>
          <p:nvPr>
            <p:custDataLst>
              <p:tags r:id="rId26"/>
            </p:custDataLst>
          </p:nvPr>
        </p:nvSpPr>
        <p:spPr>
          <a:xfrm>
            <a:off x="6768274" y="3145473"/>
            <a:ext cx="231538" cy="186055"/>
          </a:xfrm>
          <a:prstGeom prst="rect">
            <a:avLst/>
          </a:prstGeom>
          <a:noFill/>
        </p:spPr>
        <p:txBody>
          <a:bodyPr vert="horz" wrap="none" lIns="0" tIns="0" rIns="0" bIns="0" rtlCol="0" anchor="ctr" anchorCtr="0">
            <a:noAutofit/>
          </a:bodyPr>
          <a:lstStyle/>
          <a:p>
            <a:r>
              <a:rPr lang="is-IS" sz="1200" spc="-14">
                <a:solidFill>
                  <a:schemeClr val="lt1"/>
                </a:solidFill>
                <a:latin typeface="Calibri" panose="020F0502020204030204" pitchFamily="34" charset="0"/>
              </a:rPr>
              <a:t>jún.</a:t>
            </a:r>
          </a:p>
        </p:txBody>
      </p:sp>
      <p:sp>
        <p:nvSpPr>
          <p:cNvPr id="6" name="OTLSHAPE_TB_00000000000000000000000000000000_TimescaleInterval10">
            <a:extLst>
              <a:ext uri="{FF2B5EF4-FFF2-40B4-BE49-F238E27FC236}">
                <a16:creationId xmlns:a16="http://schemas.microsoft.com/office/drawing/2014/main" id="{AACA5A81-B051-4E3D-A867-0B7D4C78B04D}"/>
              </a:ext>
            </a:extLst>
          </p:cNvPr>
          <p:cNvSpPr txBox="1"/>
          <p:nvPr>
            <p:custDataLst>
              <p:tags r:id="rId27"/>
            </p:custDataLst>
          </p:nvPr>
        </p:nvSpPr>
        <p:spPr>
          <a:xfrm>
            <a:off x="7471386" y="3145473"/>
            <a:ext cx="190500" cy="186055"/>
          </a:xfrm>
          <a:prstGeom prst="rect">
            <a:avLst/>
          </a:prstGeom>
          <a:noFill/>
        </p:spPr>
        <p:txBody>
          <a:bodyPr vert="horz" wrap="none" lIns="0" tIns="0" rIns="0" bIns="0" rtlCol="0" anchor="ctr" anchorCtr="0">
            <a:noAutofit/>
          </a:bodyPr>
          <a:lstStyle/>
          <a:p>
            <a:r>
              <a:rPr lang="is-IS" sz="1200" spc="-14">
                <a:solidFill>
                  <a:schemeClr val="lt1"/>
                </a:solidFill>
                <a:latin typeface="Calibri" panose="020F0502020204030204" pitchFamily="34" charset="0"/>
              </a:rPr>
              <a:t>júl.</a:t>
            </a:r>
          </a:p>
        </p:txBody>
      </p:sp>
      <p:cxnSp>
        <p:nvCxnSpPr>
          <p:cNvPr id="424" name="OTLSHAPE_TB_00000000000000000000000000000000_Separator1"/>
          <p:cNvCxnSpPr/>
          <p:nvPr>
            <p:custDataLst>
              <p:tags r:id="rId28"/>
            </p:custDataLst>
          </p:nvPr>
        </p:nvCxnSpPr>
        <p:spPr>
          <a:xfrm>
            <a:off x="1736114"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6" name="OTLSHAPE_TB_00000000000000000000000000000000_Separator2"/>
          <p:cNvCxnSpPr/>
          <p:nvPr>
            <p:custDataLst>
              <p:tags r:id="rId29"/>
            </p:custDataLst>
          </p:nvPr>
        </p:nvCxnSpPr>
        <p:spPr>
          <a:xfrm>
            <a:off x="2439226"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8" name="OTLSHAPE_TB_00000000000000000000000000000000_Separator3"/>
          <p:cNvCxnSpPr/>
          <p:nvPr>
            <p:custDataLst>
              <p:tags r:id="rId30"/>
            </p:custDataLst>
          </p:nvPr>
        </p:nvCxnSpPr>
        <p:spPr>
          <a:xfrm>
            <a:off x="3165776"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0" name="OTLSHAPE_TB_00000000000000000000000000000000_Separator4"/>
          <p:cNvCxnSpPr/>
          <p:nvPr>
            <p:custDataLst>
              <p:tags r:id="rId31"/>
            </p:custDataLst>
          </p:nvPr>
        </p:nvCxnSpPr>
        <p:spPr>
          <a:xfrm>
            <a:off x="3892325"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2" name="OTLSHAPE_TB_00000000000000000000000000000000_Separator5"/>
          <p:cNvCxnSpPr/>
          <p:nvPr>
            <p:custDataLst>
              <p:tags r:id="rId32"/>
            </p:custDataLst>
          </p:nvPr>
        </p:nvCxnSpPr>
        <p:spPr>
          <a:xfrm>
            <a:off x="4548563"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8" name="OTLSHAPE_TB_00000000000000000000000000000000_Separator6"/>
          <p:cNvCxnSpPr/>
          <p:nvPr>
            <p:custDataLst>
              <p:tags r:id="rId33"/>
            </p:custDataLst>
          </p:nvPr>
        </p:nvCxnSpPr>
        <p:spPr>
          <a:xfrm>
            <a:off x="5275112"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4" name="OTLSHAPE_TB_00000000000000000000000000000000_Separator7"/>
          <p:cNvCxnSpPr/>
          <p:nvPr>
            <p:custDataLst>
              <p:tags r:id="rId34"/>
            </p:custDataLst>
          </p:nvPr>
        </p:nvCxnSpPr>
        <p:spPr>
          <a:xfrm>
            <a:off x="5978224"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OTLSHAPE_TB_00000000000000000000000000000000_Separator8">
            <a:extLst>
              <a:ext uri="{FF2B5EF4-FFF2-40B4-BE49-F238E27FC236}">
                <a16:creationId xmlns:a16="http://schemas.microsoft.com/office/drawing/2014/main" id="{4B49EFB6-D435-4128-881B-4686B779F152}"/>
              </a:ext>
            </a:extLst>
          </p:cNvPr>
          <p:cNvCxnSpPr/>
          <p:nvPr>
            <p:custDataLst>
              <p:tags r:id="rId35"/>
            </p:custDataLst>
          </p:nvPr>
        </p:nvCxnSpPr>
        <p:spPr>
          <a:xfrm>
            <a:off x="6704774"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OTLSHAPE_TB_00000000000000000000000000000000_Separator9">
            <a:extLst>
              <a:ext uri="{FF2B5EF4-FFF2-40B4-BE49-F238E27FC236}">
                <a16:creationId xmlns:a16="http://schemas.microsoft.com/office/drawing/2014/main" id="{8109683F-5C4C-439C-9FE5-493A08A7CFBC}"/>
              </a:ext>
            </a:extLst>
          </p:cNvPr>
          <p:cNvCxnSpPr/>
          <p:nvPr>
            <p:custDataLst>
              <p:tags r:id="rId36"/>
            </p:custDataLst>
          </p:nvPr>
        </p:nvCxnSpPr>
        <p:spPr>
          <a:xfrm>
            <a:off x="7407886" y="3111500"/>
            <a:ext cx="0" cy="2540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8" name="OTLSHAPE_T_11bb4232c71e4ae787a04f9024f801f2_Shape"/>
          <p:cNvSpPr/>
          <p:nvPr>
            <p:custDataLst>
              <p:tags r:id="rId37"/>
            </p:custDataLst>
          </p:nvPr>
        </p:nvSpPr>
        <p:spPr>
          <a:xfrm>
            <a:off x="1407996" y="3632200"/>
            <a:ext cx="939800" cy="203200"/>
          </a:xfrm>
          <a:prstGeom prst="roundRect">
            <a:avLst>
              <a:gd name="adj" fmla="val 100000"/>
            </a:avLst>
          </a:prstGeom>
          <a:solidFill>
            <a:schemeClr val="accent6"/>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76" name="OTLSHAPE_T_b0f9932841fa42eb83e661e2cd8ff1ec_Shape"/>
          <p:cNvSpPr/>
          <p:nvPr>
            <p:custDataLst>
              <p:tags r:id="rId38"/>
            </p:custDataLst>
          </p:nvPr>
        </p:nvSpPr>
        <p:spPr>
          <a:xfrm>
            <a:off x="2392353" y="3967819"/>
            <a:ext cx="774700" cy="203200"/>
          </a:xfrm>
          <a:prstGeom prst="roundRect">
            <a:avLst>
              <a:gd name="adj" fmla="val 100000"/>
            </a:avLst>
          </a:prstGeom>
          <a:solidFill>
            <a:schemeClr val="accent1"/>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84" name="OTLSHAPE_T_8691d67425f64b0b9a21c9775a63d0bf_Shape"/>
          <p:cNvSpPr/>
          <p:nvPr>
            <p:custDataLst>
              <p:tags r:id="rId39"/>
            </p:custDataLst>
          </p:nvPr>
        </p:nvSpPr>
        <p:spPr>
          <a:xfrm>
            <a:off x="4900119" y="3963425"/>
            <a:ext cx="660400" cy="203200"/>
          </a:xfrm>
          <a:prstGeom prst="roundRect">
            <a:avLst>
              <a:gd name="adj" fmla="val 100000"/>
            </a:avLst>
          </a:prstGeom>
          <a:solidFill>
            <a:schemeClr val="accent2"/>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92" name="OTLSHAPE_T_9dfcce4aa65b4938b4963d5f924c5da4_Shape"/>
          <p:cNvSpPr/>
          <p:nvPr>
            <p:custDataLst>
              <p:tags r:id="rId40"/>
            </p:custDataLst>
          </p:nvPr>
        </p:nvSpPr>
        <p:spPr>
          <a:xfrm>
            <a:off x="5720417" y="4230125"/>
            <a:ext cx="1016000" cy="203200"/>
          </a:xfrm>
          <a:prstGeom prst="roundRect">
            <a:avLst>
              <a:gd name="adj" fmla="val 100000"/>
            </a:avLst>
          </a:prstGeom>
          <a:solidFill>
            <a:schemeClr val="accent3"/>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69" name="OTLSHAPE_T_11bb4232c71e4ae787a04f9024f801f2_ShapePercentage" hidden="1"/>
          <p:cNvSpPr/>
          <p:nvPr>
            <p:custDataLst>
              <p:tags r:id="rId41"/>
            </p:custDataLst>
          </p:nvPr>
        </p:nvSpPr>
        <p:spPr>
          <a:xfrm>
            <a:off x="1407996" y="3632200"/>
            <a:ext cx="0" cy="0"/>
          </a:xfrm>
          <a:prstGeom prst="roundRect">
            <a:avLst>
              <a:gd name="adj" fmla="val 100000"/>
            </a:avLst>
          </a:prstGeom>
          <a:solidFill>
            <a:schemeClr val="dk1">
              <a:alpha val="34902"/>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77" name="OTLSHAPE_T_b0f9932841fa42eb83e661e2cd8ff1ec_ShapePercentage" hidden="1"/>
          <p:cNvSpPr/>
          <p:nvPr>
            <p:custDataLst>
              <p:tags r:id="rId42"/>
            </p:custDataLst>
          </p:nvPr>
        </p:nvSpPr>
        <p:spPr>
          <a:xfrm>
            <a:off x="2392353" y="3967819"/>
            <a:ext cx="0" cy="0"/>
          </a:xfrm>
          <a:prstGeom prst="roundRect">
            <a:avLst>
              <a:gd name="adj" fmla="val 100000"/>
            </a:avLst>
          </a:prstGeom>
          <a:solidFill>
            <a:schemeClr val="dk1">
              <a:alpha val="34902"/>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85" name="OTLSHAPE_T_8691d67425f64b0b9a21c9775a63d0bf_ShapePercentage" hidden="1"/>
          <p:cNvSpPr/>
          <p:nvPr>
            <p:custDataLst>
              <p:tags r:id="rId43"/>
            </p:custDataLst>
          </p:nvPr>
        </p:nvSpPr>
        <p:spPr>
          <a:xfrm>
            <a:off x="4900119" y="4303437"/>
            <a:ext cx="0" cy="0"/>
          </a:xfrm>
          <a:prstGeom prst="roundRect">
            <a:avLst>
              <a:gd name="adj" fmla="val 100000"/>
            </a:avLst>
          </a:prstGeom>
          <a:solidFill>
            <a:schemeClr val="dk1">
              <a:alpha val="34902"/>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93" name="OTLSHAPE_T_9dfcce4aa65b4938b4963d5f924c5da4_ShapePercentage" hidden="1"/>
          <p:cNvSpPr/>
          <p:nvPr>
            <p:custDataLst>
              <p:tags r:id="rId44"/>
            </p:custDataLst>
          </p:nvPr>
        </p:nvSpPr>
        <p:spPr>
          <a:xfrm>
            <a:off x="5720417" y="4570137"/>
            <a:ext cx="0" cy="0"/>
          </a:xfrm>
          <a:prstGeom prst="roundRect">
            <a:avLst>
              <a:gd name="adj" fmla="val 100000"/>
            </a:avLst>
          </a:prstGeom>
          <a:solidFill>
            <a:schemeClr val="dk1">
              <a:alpha val="34902"/>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70" name="OTLSHAPE_T_11bb4232c71e4ae787a04f9024f801f2_Duration" hidden="1"/>
          <p:cNvSpPr txBox="1"/>
          <p:nvPr>
            <p:custDataLst>
              <p:tags r:id="rId45"/>
            </p:custDataLst>
          </p:nvPr>
        </p:nvSpPr>
        <p:spPr>
          <a:xfrm>
            <a:off x="0" y="3945255"/>
            <a:ext cx="393700" cy="155025"/>
          </a:xfrm>
          <a:prstGeom prst="rect">
            <a:avLst/>
          </a:prstGeom>
          <a:noFill/>
        </p:spPr>
        <p:txBody>
          <a:bodyPr vert="horz" wrap="square" lIns="0" tIns="0" rIns="0" bIns="0" rtlCol="0" anchor="ctr" anchorCtr="0">
            <a:spAutoFit/>
          </a:bodyPr>
          <a:lstStyle/>
          <a:p>
            <a:r>
              <a:rPr lang="is-IS" sz="1000">
                <a:solidFill>
                  <a:srgbClr val="ED7D31"/>
                </a:solidFill>
                <a:latin typeface="Calibri"/>
              </a:rPr>
              <a:t>40 days</a:t>
            </a:r>
          </a:p>
        </p:txBody>
      </p:sp>
      <p:sp>
        <p:nvSpPr>
          <p:cNvPr id="471" name="OTLSHAPE_T_11bb4232c71e4ae787a04f9024f801f2_TextPercentage" hidden="1"/>
          <p:cNvSpPr txBox="1"/>
          <p:nvPr>
            <p:custDataLst>
              <p:tags r:id="rId46"/>
            </p:custDataLst>
          </p:nvPr>
        </p:nvSpPr>
        <p:spPr>
          <a:xfrm>
            <a:off x="0" y="4100280"/>
            <a:ext cx="0" cy="0"/>
          </a:xfrm>
          <a:prstGeom prst="rect">
            <a:avLst/>
          </a:prstGeom>
          <a:noFill/>
        </p:spPr>
        <p:txBody>
          <a:bodyPr vert="horz" wrap="square" lIns="0" tIns="0" rIns="0" bIns="0" rtlCol="0" anchor="ctr" anchorCtr="0">
            <a:spAutoFit/>
          </a:bodyPr>
          <a:lstStyle/>
          <a:p>
            <a:endParaRPr lang="is-IS" sz="1000">
              <a:solidFill>
                <a:srgbClr val="ED7D31"/>
              </a:solidFill>
              <a:latin typeface="Calibri"/>
            </a:endParaRPr>
          </a:p>
        </p:txBody>
      </p:sp>
      <p:sp>
        <p:nvSpPr>
          <p:cNvPr id="472" name="OTLSHAPE_T_11bb4232c71e4ae787a04f9024f801f2_JoinedDate" hidden="1"/>
          <p:cNvSpPr txBox="1"/>
          <p:nvPr>
            <p:custDataLst>
              <p:tags r:id="rId47"/>
            </p:custDataLst>
          </p:nvPr>
        </p:nvSpPr>
        <p:spPr>
          <a:xfrm>
            <a:off x="0" y="2489314"/>
            <a:ext cx="520700" cy="622300"/>
          </a:xfrm>
          <a:prstGeom prst="rect">
            <a:avLst/>
          </a:prstGeom>
          <a:noFill/>
        </p:spPr>
        <p:txBody>
          <a:bodyPr vert="horz" wrap="square" lIns="0" tIns="0" rIns="0" bIns="0" rtlCol="0" anchor="ctr" anchorCtr="0">
            <a:spAutoFit/>
          </a:bodyPr>
          <a:lstStyle/>
          <a:p>
            <a:pPr algn="ctr"/>
            <a:r>
              <a:rPr lang="is-IS" sz="1000">
                <a:solidFill>
                  <a:srgbClr val="44546A"/>
                </a:solidFill>
                <a:latin typeface="Calibri"/>
              </a:rPr>
              <a:t>10.18.2021 - 11.26.2021</a:t>
            </a:r>
          </a:p>
        </p:txBody>
      </p:sp>
      <p:sp>
        <p:nvSpPr>
          <p:cNvPr id="474" name="OTLSHAPE_T_11bb4232c71e4ae787a04f9024f801f2_EndDate" hidden="1"/>
          <p:cNvSpPr txBox="1"/>
          <p:nvPr>
            <p:custDataLst>
              <p:tags r:id="rId48"/>
            </p:custDataLst>
          </p:nvPr>
        </p:nvSpPr>
        <p:spPr>
          <a:xfrm>
            <a:off x="3943109" y="3656288"/>
            <a:ext cx="0" cy="0"/>
          </a:xfrm>
          <a:prstGeom prst="rect">
            <a:avLst/>
          </a:prstGeom>
          <a:noFill/>
        </p:spPr>
        <p:txBody>
          <a:bodyPr vert="horz" wrap="square" lIns="0" tIns="0" rIns="0" bIns="0" rtlCol="0" anchor="ctr" anchorCtr="0">
            <a:noAutofit/>
          </a:bodyPr>
          <a:lstStyle/>
          <a:p>
            <a:pPr algn="ctr"/>
            <a:endParaRPr lang="is-IS" sz="1000" spc="-6">
              <a:solidFill>
                <a:srgbClr val="44546A"/>
              </a:solidFill>
              <a:latin typeface="Calibri" panose="020F0502020204030204" pitchFamily="34" charset="0"/>
            </a:endParaRPr>
          </a:p>
        </p:txBody>
      </p:sp>
      <p:sp>
        <p:nvSpPr>
          <p:cNvPr id="475" name="OTLSHAPE_T_11bb4232c71e4ae787a04f9024f801f2_Title"/>
          <p:cNvSpPr txBox="1"/>
          <p:nvPr>
            <p:custDataLst>
              <p:tags r:id="rId49"/>
            </p:custDataLst>
          </p:nvPr>
        </p:nvSpPr>
        <p:spPr>
          <a:xfrm>
            <a:off x="127000" y="3648540"/>
            <a:ext cx="1397000" cy="170519"/>
          </a:xfrm>
          <a:prstGeom prst="rect">
            <a:avLst/>
          </a:prstGeom>
          <a:noFill/>
        </p:spPr>
        <p:txBody>
          <a:bodyPr vert="horz" wrap="square" lIns="0" tIns="0" rIns="0" bIns="0" rtlCol="0" anchor="ctr" anchorCtr="0">
            <a:spAutoFit/>
          </a:bodyPr>
          <a:lstStyle/>
          <a:p>
            <a:pPr algn="r"/>
            <a:r>
              <a:rPr lang="is-IS" sz="1100" b="1" spc="-6" dirty="0">
                <a:solidFill>
                  <a:schemeClr val="dk1"/>
                </a:solidFill>
                <a:latin typeface="Calibri" panose="020F0502020204030204" pitchFamily="34" charset="0"/>
              </a:rPr>
              <a:t>Frágangur vinnslutillögu</a:t>
            </a:r>
          </a:p>
        </p:txBody>
      </p:sp>
      <p:sp>
        <p:nvSpPr>
          <p:cNvPr id="478" name="OTLSHAPE_T_b0f9932841fa42eb83e661e2cd8ff1ec_Duration" hidden="1"/>
          <p:cNvSpPr txBox="1"/>
          <p:nvPr>
            <p:custDataLst>
              <p:tags r:id="rId50"/>
            </p:custDataLst>
          </p:nvPr>
        </p:nvSpPr>
        <p:spPr>
          <a:xfrm>
            <a:off x="0" y="4211955"/>
            <a:ext cx="393700" cy="155025"/>
          </a:xfrm>
          <a:prstGeom prst="rect">
            <a:avLst/>
          </a:prstGeom>
          <a:noFill/>
        </p:spPr>
        <p:txBody>
          <a:bodyPr vert="horz" wrap="square" lIns="0" tIns="0" rIns="0" bIns="0" rtlCol="0" anchor="ctr" anchorCtr="0">
            <a:spAutoFit/>
          </a:bodyPr>
          <a:lstStyle/>
          <a:p>
            <a:r>
              <a:rPr lang="is-IS" sz="1000">
                <a:solidFill>
                  <a:srgbClr val="ED7D31"/>
                </a:solidFill>
                <a:latin typeface="Calibri"/>
              </a:rPr>
              <a:t>33 days</a:t>
            </a:r>
          </a:p>
        </p:txBody>
      </p:sp>
      <p:sp>
        <p:nvSpPr>
          <p:cNvPr id="479" name="OTLSHAPE_T_b0f9932841fa42eb83e661e2cd8ff1ec_TextPercentage" hidden="1"/>
          <p:cNvSpPr txBox="1"/>
          <p:nvPr>
            <p:custDataLst>
              <p:tags r:id="rId51"/>
            </p:custDataLst>
          </p:nvPr>
        </p:nvSpPr>
        <p:spPr>
          <a:xfrm>
            <a:off x="0" y="4366980"/>
            <a:ext cx="0" cy="0"/>
          </a:xfrm>
          <a:prstGeom prst="rect">
            <a:avLst/>
          </a:prstGeom>
          <a:noFill/>
        </p:spPr>
        <p:txBody>
          <a:bodyPr vert="horz" wrap="square" lIns="0" tIns="0" rIns="0" bIns="0" rtlCol="0" anchor="ctr" anchorCtr="0">
            <a:spAutoFit/>
          </a:bodyPr>
          <a:lstStyle/>
          <a:p>
            <a:endParaRPr lang="is-IS" sz="1000">
              <a:solidFill>
                <a:srgbClr val="ED7D31"/>
              </a:solidFill>
              <a:latin typeface="Calibri"/>
            </a:endParaRPr>
          </a:p>
        </p:txBody>
      </p:sp>
      <p:sp>
        <p:nvSpPr>
          <p:cNvPr id="480" name="OTLSHAPE_T_b0f9932841fa42eb83e661e2cd8ff1ec_JoinedDate" hidden="1"/>
          <p:cNvSpPr txBox="1"/>
          <p:nvPr>
            <p:custDataLst>
              <p:tags r:id="rId52"/>
            </p:custDataLst>
          </p:nvPr>
        </p:nvSpPr>
        <p:spPr>
          <a:xfrm>
            <a:off x="0" y="2764247"/>
            <a:ext cx="520700" cy="622300"/>
          </a:xfrm>
          <a:prstGeom prst="rect">
            <a:avLst/>
          </a:prstGeom>
          <a:noFill/>
        </p:spPr>
        <p:txBody>
          <a:bodyPr vert="horz" wrap="square" lIns="0" tIns="0" rIns="0" bIns="0" rtlCol="0" anchor="ctr" anchorCtr="0">
            <a:spAutoFit/>
          </a:bodyPr>
          <a:lstStyle/>
          <a:p>
            <a:pPr algn="ctr"/>
            <a:r>
              <a:rPr lang="is-IS" sz="1000">
                <a:solidFill>
                  <a:srgbClr val="44546A"/>
                </a:solidFill>
                <a:latin typeface="Calibri"/>
              </a:rPr>
              <a:t>11.29.2021 - 12.31.2021</a:t>
            </a:r>
          </a:p>
        </p:txBody>
      </p:sp>
      <p:sp>
        <p:nvSpPr>
          <p:cNvPr id="481" name="OTLSHAPE_T_b0f9932841fa42eb83e661e2cd8ff1ec_StartDate" hidden="1"/>
          <p:cNvSpPr txBox="1"/>
          <p:nvPr>
            <p:custDataLst>
              <p:tags r:id="rId53"/>
            </p:custDataLst>
          </p:nvPr>
        </p:nvSpPr>
        <p:spPr>
          <a:xfrm>
            <a:off x="1511456" y="4093506"/>
            <a:ext cx="0" cy="0"/>
          </a:xfrm>
          <a:prstGeom prst="rect">
            <a:avLst/>
          </a:prstGeom>
          <a:noFill/>
        </p:spPr>
        <p:txBody>
          <a:bodyPr vert="horz" wrap="square" lIns="0" tIns="0" rIns="0" bIns="0" rtlCol="0" anchor="ctr" anchorCtr="0">
            <a:noAutofit/>
          </a:bodyPr>
          <a:lstStyle/>
          <a:p>
            <a:pPr algn="ctr"/>
            <a:endParaRPr lang="is-IS" sz="1000" spc="-8">
              <a:solidFill>
                <a:srgbClr val="44546A"/>
              </a:solidFill>
              <a:latin typeface="Calibri" panose="020F0502020204030204" pitchFamily="34" charset="0"/>
            </a:endParaRPr>
          </a:p>
        </p:txBody>
      </p:sp>
      <p:sp>
        <p:nvSpPr>
          <p:cNvPr id="482" name="OTLSHAPE_T_b0f9932841fa42eb83e661e2cd8ff1ec_Title"/>
          <p:cNvSpPr txBox="1"/>
          <p:nvPr>
            <p:custDataLst>
              <p:tags r:id="rId54"/>
            </p:custDataLst>
          </p:nvPr>
        </p:nvSpPr>
        <p:spPr>
          <a:xfrm>
            <a:off x="876227" y="3898900"/>
            <a:ext cx="1473200" cy="341037"/>
          </a:xfrm>
          <a:prstGeom prst="rect">
            <a:avLst/>
          </a:prstGeom>
          <a:noFill/>
        </p:spPr>
        <p:txBody>
          <a:bodyPr vert="horz" wrap="square" lIns="0" tIns="0" rIns="0" bIns="0" rtlCol="0" anchor="ctr" anchorCtr="0">
            <a:noAutofit/>
          </a:bodyPr>
          <a:lstStyle/>
          <a:p>
            <a:pPr algn="ctr"/>
            <a:r>
              <a:rPr lang="is-IS" sz="1100" b="1" spc="-8" dirty="0">
                <a:solidFill>
                  <a:schemeClr val="dk1"/>
                </a:solidFill>
                <a:latin typeface="Calibri" panose="020F0502020204030204" pitchFamily="34" charset="0"/>
              </a:rPr>
              <a:t>Samráð, umsagnaraðilar, </a:t>
            </a:r>
          </a:p>
          <a:p>
            <a:pPr algn="ctr"/>
            <a:r>
              <a:rPr lang="is-IS" sz="1100" b="1" spc="-8" dirty="0">
                <a:solidFill>
                  <a:schemeClr val="dk1"/>
                </a:solidFill>
                <a:latin typeface="Calibri" panose="020F0502020204030204" pitchFamily="34" charset="0"/>
              </a:rPr>
              <a:t>sveitarfélög, íbúar</a:t>
            </a:r>
          </a:p>
        </p:txBody>
      </p:sp>
      <p:sp>
        <p:nvSpPr>
          <p:cNvPr id="486" name="OTLSHAPE_T_8691d67425f64b0b9a21c9775a63d0bf_Duration" hidden="1"/>
          <p:cNvSpPr txBox="1"/>
          <p:nvPr>
            <p:custDataLst>
              <p:tags r:id="rId55"/>
            </p:custDataLst>
          </p:nvPr>
        </p:nvSpPr>
        <p:spPr>
          <a:xfrm>
            <a:off x="0" y="4649174"/>
            <a:ext cx="393700" cy="155025"/>
          </a:xfrm>
          <a:prstGeom prst="rect">
            <a:avLst/>
          </a:prstGeom>
          <a:noFill/>
        </p:spPr>
        <p:txBody>
          <a:bodyPr vert="horz" wrap="square" lIns="0" tIns="0" rIns="0" bIns="0" rtlCol="0" anchor="ctr" anchorCtr="0">
            <a:spAutoFit/>
          </a:bodyPr>
          <a:lstStyle/>
          <a:p>
            <a:r>
              <a:rPr lang="is-IS" sz="1000">
                <a:solidFill>
                  <a:srgbClr val="ED7D31"/>
                </a:solidFill>
                <a:latin typeface="Calibri"/>
              </a:rPr>
              <a:t>28 days</a:t>
            </a:r>
          </a:p>
        </p:txBody>
      </p:sp>
      <p:sp>
        <p:nvSpPr>
          <p:cNvPr id="487" name="OTLSHAPE_T_8691d67425f64b0b9a21c9775a63d0bf_TextPercentage" hidden="1"/>
          <p:cNvSpPr txBox="1"/>
          <p:nvPr>
            <p:custDataLst>
              <p:tags r:id="rId56"/>
            </p:custDataLst>
          </p:nvPr>
        </p:nvSpPr>
        <p:spPr>
          <a:xfrm>
            <a:off x="0" y="4804198"/>
            <a:ext cx="0" cy="0"/>
          </a:xfrm>
          <a:prstGeom prst="rect">
            <a:avLst/>
          </a:prstGeom>
          <a:noFill/>
        </p:spPr>
        <p:txBody>
          <a:bodyPr vert="horz" wrap="square" lIns="0" tIns="0" rIns="0" bIns="0" rtlCol="0" anchor="ctr" anchorCtr="0">
            <a:spAutoFit/>
          </a:bodyPr>
          <a:lstStyle/>
          <a:p>
            <a:endParaRPr lang="is-IS" sz="1000">
              <a:solidFill>
                <a:srgbClr val="ED7D31"/>
              </a:solidFill>
              <a:latin typeface="Calibri"/>
            </a:endParaRPr>
          </a:p>
        </p:txBody>
      </p:sp>
      <p:sp>
        <p:nvSpPr>
          <p:cNvPr id="488" name="OTLSHAPE_T_8691d67425f64b0b9a21c9775a63d0bf_JoinedDate" hidden="1"/>
          <p:cNvSpPr txBox="1"/>
          <p:nvPr>
            <p:custDataLst>
              <p:tags r:id="rId57"/>
            </p:custDataLst>
          </p:nvPr>
        </p:nvSpPr>
        <p:spPr>
          <a:xfrm>
            <a:off x="0" y="3273548"/>
            <a:ext cx="546100" cy="469900"/>
          </a:xfrm>
          <a:prstGeom prst="rect">
            <a:avLst/>
          </a:prstGeom>
          <a:noFill/>
        </p:spPr>
        <p:txBody>
          <a:bodyPr vert="horz" wrap="square" lIns="0" tIns="0" rIns="0" bIns="0" rtlCol="0" anchor="ctr" anchorCtr="0">
            <a:spAutoFit/>
          </a:bodyPr>
          <a:lstStyle/>
          <a:p>
            <a:pPr algn="ctr"/>
            <a:r>
              <a:rPr lang="is-IS" sz="1000">
                <a:solidFill>
                  <a:srgbClr val="44546A"/>
                </a:solidFill>
                <a:latin typeface="Calibri"/>
              </a:rPr>
              <a:t>3.16.2022 - 4.12.2022</a:t>
            </a:r>
          </a:p>
        </p:txBody>
      </p:sp>
      <p:sp>
        <p:nvSpPr>
          <p:cNvPr id="490" name="OTLSHAPE_T_8691d67425f64b0b9a21c9775a63d0bf_Title"/>
          <p:cNvSpPr txBox="1"/>
          <p:nvPr>
            <p:custDataLst>
              <p:tags r:id="rId58"/>
            </p:custDataLst>
          </p:nvPr>
        </p:nvSpPr>
        <p:spPr>
          <a:xfrm>
            <a:off x="3279218" y="3979766"/>
            <a:ext cx="1574800" cy="170519"/>
          </a:xfrm>
          <a:prstGeom prst="rect">
            <a:avLst/>
          </a:prstGeom>
          <a:noFill/>
        </p:spPr>
        <p:txBody>
          <a:bodyPr vert="horz" wrap="square" lIns="0" tIns="0" rIns="0" bIns="0" rtlCol="0" anchor="ctr" anchorCtr="0">
            <a:spAutoFit/>
          </a:bodyPr>
          <a:lstStyle/>
          <a:p>
            <a:pPr algn="r"/>
            <a:r>
              <a:rPr lang="is-IS" sz="1100" b="1" spc="-6">
                <a:solidFill>
                  <a:schemeClr val="dk1"/>
                </a:solidFill>
                <a:latin typeface="Calibri" panose="020F0502020204030204" pitchFamily="34" charset="0"/>
              </a:rPr>
              <a:t>Yfirferð Skipulagsstofnunar</a:t>
            </a:r>
            <a:endParaRPr lang="is-IS" sz="1100" b="1" spc="-6" dirty="0">
              <a:solidFill>
                <a:schemeClr val="dk1"/>
              </a:solidFill>
              <a:latin typeface="Calibri" panose="020F0502020204030204" pitchFamily="34" charset="0"/>
            </a:endParaRPr>
          </a:p>
        </p:txBody>
      </p:sp>
      <p:sp>
        <p:nvSpPr>
          <p:cNvPr id="491" name="OTLSHAPE_T_8691d67425f64b0b9a21c9775a63d0bf_EndDate" hidden="1"/>
          <p:cNvSpPr txBox="1"/>
          <p:nvPr>
            <p:custDataLst>
              <p:tags r:id="rId59"/>
            </p:custDataLst>
          </p:nvPr>
        </p:nvSpPr>
        <p:spPr>
          <a:xfrm>
            <a:off x="5349333" y="4473956"/>
            <a:ext cx="0" cy="0"/>
          </a:xfrm>
          <a:prstGeom prst="rect">
            <a:avLst/>
          </a:prstGeom>
          <a:noFill/>
        </p:spPr>
        <p:txBody>
          <a:bodyPr vert="horz" wrap="square" lIns="0" tIns="0" rIns="0" bIns="0" rtlCol="0" anchor="ctr" anchorCtr="0">
            <a:noAutofit/>
          </a:bodyPr>
          <a:lstStyle/>
          <a:p>
            <a:pPr algn="ctr"/>
            <a:endParaRPr lang="is-IS" sz="1000">
              <a:solidFill>
                <a:srgbClr val="44546A"/>
              </a:solidFill>
              <a:latin typeface="Calibri" panose="020F0502020204030204" pitchFamily="34" charset="0"/>
            </a:endParaRPr>
          </a:p>
        </p:txBody>
      </p:sp>
      <p:sp>
        <p:nvSpPr>
          <p:cNvPr id="494" name="OTLSHAPE_T_9dfcce4aa65b4938b4963d5f924c5da4_Duration" hidden="1"/>
          <p:cNvSpPr txBox="1"/>
          <p:nvPr>
            <p:custDataLst>
              <p:tags r:id="rId60"/>
            </p:custDataLst>
          </p:nvPr>
        </p:nvSpPr>
        <p:spPr>
          <a:xfrm>
            <a:off x="0" y="5086392"/>
            <a:ext cx="393700" cy="155025"/>
          </a:xfrm>
          <a:prstGeom prst="rect">
            <a:avLst/>
          </a:prstGeom>
          <a:noFill/>
        </p:spPr>
        <p:txBody>
          <a:bodyPr vert="horz" wrap="square" lIns="0" tIns="0" rIns="0" bIns="0" rtlCol="0" anchor="ctr" anchorCtr="0">
            <a:spAutoFit/>
          </a:bodyPr>
          <a:lstStyle/>
          <a:p>
            <a:r>
              <a:rPr lang="is-IS" sz="1000">
                <a:solidFill>
                  <a:srgbClr val="ED7D31"/>
                </a:solidFill>
                <a:latin typeface="Calibri"/>
              </a:rPr>
              <a:t>43 days</a:t>
            </a:r>
          </a:p>
        </p:txBody>
      </p:sp>
      <p:sp>
        <p:nvSpPr>
          <p:cNvPr id="495" name="OTLSHAPE_T_9dfcce4aa65b4938b4963d5f924c5da4_TextPercentage" hidden="1"/>
          <p:cNvSpPr txBox="1"/>
          <p:nvPr>
            <p:custDataLst>
              <p:tags r:id="rId61"/>
            </p:custDataLst>
          </p:nvPr>
        </p:nvSpPr>
        <p:spPr>
          <a:xfrm>
            <a:off x="0" y="5241417"/>
            <a:ext cx="0" cy="0"/>
          </a:xfrm>
          <a:prstGeom prst="rect">
            <a:avLst/>
          </a:prstGeom>
          <a:noFill/>
        </p:spPr>
        <p:txBody>
          <a:bodyPr vert="horz" wrap="square" lIns="0" tIns="0" rIns="0" bIns="0" rtlCol="0" anchor="ctr" anchorCtr="0">
            <a:spAutoFit/>
          </a:bodyPr>
          <a:lstStyle/>
          <a:p>
            <a:endParaRPr lang="is-IS" sz="1000">
              <a:solidFill>
                <a:srgbClr val="ED7D31"/>
              </a:solidFill>
              <a:latin typeface="Calibri"/>
            </a:endParaRPr>
          </a:p>
        </p:txBody>
      </p:sp>
      <p:sp>
        <p:nvSpPr>
          <p:cNvPr id="496" name="OTLSHAPE_T_9dfcce4aa65b4938b4963d5f924c5da4_JoinedDate" hidden="1"/>
          <p:cNvSpPr txBox="1"/>
          <p:nvPr>
            <p:custDataLst>
              <p:tags r:id="rId62"/>
            </p:custDataLst>
          </p:nvPr>
        </p:nvSpPr>
        <p:spPr>
          <a:xfrm>
            <a:off x="0" y="3782850"/>
            <a:ext cx="457200" cy="469900"/>
          </a:xfrm>
          <a:prstGeom prst="rect">
            <a:avLst/>
          </a:prstGeom>
          <a:noFill/>
        </p:spPr>
        <p:txBody>
          <a:bodyPr vert="horz" wrap="square" lIns="0" tIns="0" rIns="0" bIns="0" rtlCol="0" anchor="ctr" anchorCtr="0">
            <a:spAutoFit/>
          </a:bodyPr>
          <a:lstStyle/>
          <a:p>
            <a:pPr algn="ctr"/>
            <a:r>
              <a:rPr lang="is-IS" sz="1000">
                <a:solidFill>
                  <a:srgbClr val="44546A"/>
                </a:solidFill>
                <a:latin typeface="Calibri"/>
              </a:rPr>
              <a:t>4.20.2022 - 6.1.2022</a:t>
            </a:r>
          </a:p>
        </p:txBody>
      </p:sp>
      <p:sp>
        <p:nvSpPr>
          <p:cNvPr id="498" name="OTLSHAPE_T_9dfcce4aa65b4938b4963d5f924c5da4_Title"/>
          <p:cNvSpPr txBox="1"/>
          <p:nvPr>
            <p:custDataLst>
              <p:tags r:id="rId63"/>
            </p:custDataLst>
          </p:nvPr>
        </p:nvSpPr>
        <p:spPr>
          <a:xfrm>
            <a:off x="3736973" y="4246466"/>
            <a:ext cx="1943100" cy="170519"/>
          </a:xfrm>
          <a:prstGeom prst="rect">
            <a:avLst/>
          </a:prstGeom>
          <a:noFill/>
        </p:spPr>
        <p:txBody>
          <a:bodyPr vert="horz" wrap="square" lIns="0" tIns="0" rIns="0" bIns="0" rtlCol="0" anchor="ctr" anchorCtr="0">
            <a:spAutoFit/>
          </a:bodyPr>
          <a:lstStyle/>
          <a:p>
            <a:pPr algn="r"/>
            <a:r>
              <a:rPr lang="is-IS" sz="1100" b="1" spc="-4" dirty="0">
                <a:solidFill>
                  <a:schemeClr val="dk1"/>
                </a:solidFill>
                <a:latin typeface="Calibri" panose="020F0502020204030204" pitchFamily="34" charset="0"/>
              </a:rPr>
              <a:t>Auglýsing og athugasemdafrestur</a:t>
            </a:r>
          </a:p>
        </p:txBody>
      </p:sp>
      <p:sp>
        <p:nvSpPr>
          <p:cNvPr id="499" name="OTLSHAPE_T_9dfcce4aa65b4938b4963d5f924c5da4_EndDate" hidden="1"/>
          <p:cNvSpPr txBox="1"/>
          <p:nvPr>
            <p:custDataLst>
              <p:tags r:id="rId64"/>
            </p:custDataLst>
          </p:nvPr>
        </p:nvSpPr>
        <p:spPr>
          <a:xfrm>
            <a:off x="6333690" y="4740656"/>
            <a:ext cx="0" cy="0"/>
          </a:xfrm>
          <a:prstGeom prst="rect">
            <a:avLst/>
          </a:prstGeom>
          <a:noFill/>
        </p:spPr>
        <p:txBody>
          <a:bodyPr vert="horz" wrap="square" lIns="0" tIns="0" rIns="0" bIns="0" rtlCol="0" anchor="ctr" anchorCtr="0">
            <a:noAutofit/>
          </a:bodyPr>
          <a:lstStyle/>
          <a:p>
            <a:pPr algn="ctr"/>
            <a:endParaRPr lang="is-IS" sz="1000">
              <a:solidFill>
                <a:srgbClr val="44546A"/>
              </a:solidFill>
              <a:latin typeface="Calibri" panose="020F0502020204030204" pitchFamily="34" charset="0"/>
            </a:endParaRPr>
          </a:p>
        </p:txBody>
      </p:sp>
      <p:sp>
        <p:nvSpPr>
          <p:cNvPr id="22" name="OTLSHAPE_T_11bb4232c71e4ae787a04f9024f801f2_StartDate" hidden="1"/>
          <p:cNvSpPr txBox="1"/>
          <p:nvPr>
            <p:custDataLst>
              <p:tags r:id="rId65"/>
            </p:custDataLst>
          </p:nvPr>
        </p:nvSpPr>
        <p:spPr>
          <a:xfrm>
            <a:off x="12700" y="74255"/>
            <a:ext cx="0" cy="0"/>
          </a:xfrm>
          <a:prstGeom prst="rect">
            <a:avLst/>
          </a:prstGeom>
          <a:noFill/>
        </p:spPr>
        <p:txBody>
          <a:bodyPr vert="horz" wrap="square" lIns="0" tIns="0" rIns="0" bIns="0" rtlCol="0" anchor="ctr" anchorCtr="0">
            <a:spAutoFit/>
          </a:bodyPr>
          <a:lstStyle/>
          <a:p>
            <a:pPr algn="ctr"/>
            <a:endParaRPr lang="is-IS" sz="1000">
              <a:solidFill>
                <a:srgbClr val="44546A"/>
              </a:solidFill>
            </a:endParaRPr>
          </a:p>
        </p:txBody>
      </p:sp>
      <p:sp>
        <p:nvSpPr>
          <p:cNvPr id="23" name="OTLSHAPE_T_b0f9932841fa42eb83e661e2cd8ff1ec_EndDate" hidden="1"/>
          <p:cNvSpPr txBox="1"/>
          <p:nvPr>
            <p:custDataLst>
              <p:tags r:id="rId66"/>
            </p:custDataLst>
          </p:nvPr>
        </p:nvSpPr>
        <p:spPr>
          <a:xfrm>
            <a:off x="12700" y="74255"/>
            <a:ext cx="0" cy="0"/>
          </a:xfrm>
          <a:prstGeom prst="rect">
            <a:avLst/>
          </a:prstGeom>
          <a:noFill/>
        </p:spPr>
        <p:txBody>
          <a:bodyPr vert="horz" wrap="square" lIns="0" tIns="0" rIns="0" bIns="0" rtlCol="0" anchor="ctr" anchorCtr="0">
            <a:spAutoFit/>
          </a:bodyPr>
          <a:lstStyle/>
          <a:p>
            <a:pPr algn="ctr"/>
            <a:endParaRPr lang="is-IS" sz="1000">
              <a:solidFill>
                <a:srgbClr val="44546A"/>
              </a:solidFill>
            </a:endParaRPr>
          </a:p>
        </p:txBody>
      </p:sp>
      <p:sp>
        <p:nvSpPr>
          <p:cNvPr id="24" name="OTLSHAPE_T_8691d67425f64b0b9a21c9775a63d0bf_StartDate" hidden="1"/>
          <p:cNvSpPr txBox="1"/>
          <p:nvPr>
            <p:custDataLst>
              <p:tags r:id="rId67"/>
            </p:custDataLst>
          </p:nvPr>
        </p:nvSpPr>
        <p:spPr>
          <a:xfrm>
            <a:off x="12700" y="74255"/>
            <a:ext cx="0" cy="0"/>
          </a:xfrm>
          <a:prstGeom prst="rect">
            <a:avLst/>
          </a:prstGeom>
          <a:noFill/>
        </p:spPr>
        <p:txBody>
          <a:bodyPr vert="horz" wrap="square" lIns="0" tIns="0" rIns="0" bIns="0" rtlCol="0" anchor="ctr" anchorCtr="0">
            <a:spAutoFit/>
          </a:bodyPr>
          <a:lstStyle/>
          <a:p>
            <a:pPr algn="ctr"/>
            <a:endParaRPr lang="is-IS" sz="1000">
              <a:solidFill>
                <a:srgbClr val="44546A"/>
              </a:solidFill>
            </a:endParaRPr>
          </a:p>
        </p:txBody>
      </p:sp>
      <p:sp>
        <p:nvSpPr>
          <p:cNvPr id="25" name="OTLSHAPE_T_9dfcce4aa65b4938b4963d5f924c5da4_StartDate" hidden="1"/>
          <p:cNvSpPr txBox="1"/>
          <p:nvPr>
            <p:custDataLst>
              <p:tags r:id="rId68"/>
            </p:custDataLst>
          </p:nvPr>
        </p:nvSpPr>
        <p:spPr>
          <a:xfrm>
            <a:off x="12700" y="74255"/>
            <a:ext cx="0" cy="0"/>
          </a:xfrm>
          <a:prstGeom prst="rect">
            <a:avLst/>
          </a:prstGeom>
          <a:noFill/>
        </p:spPr>
        <p:txBody>
          <a:bodyPr vert="horz" wrap="square" lIns="0" tIns="0" rIns="0" bIns="0" rtlCol="0" anchor="ctr" anchorCtr="0">
            <a:spAutoFit/>
          </a:bodyPr>
          <a:lstStyle/>
          <a:p>
            <a:pPr algn="ctr"/>
            <a:endParaRPr lang="is-IS" sz="1000">
              <a:solidFill>
                <a:srgbClr val="44546A"/>
              </a:solidFill>
            </a:endParaRPr>
          </a:p>
        </p:txBody>
      </p:sp>
      <p:sp>
        <p:nvSpPr>
          <p:cNvPr id="449" name="OTLSHAPE_M_2c1d6794b5a4481d87fded2fd3043aa1_Shape"/>
          <p:cNvSpPr/>
          <p:nvPr>
            <p:custDataLst>
              <p:tags r:id="rId69"/>
            </p:custDataLst>
          </p:nvPr>
        </p:nvSpPr>
        <p:spPr>
          <a:xfrm rot="16200000">
            <a:off x="2260043" y="2404872"/>
            <a:ext cx="165100" cy="165100"/>
          </a:xfrm>
          <a:prstGeom prst="flowChartMerge">
            <a:avLst/>
          </a:prstGeom>
          <a:solidFill>
            <a:schemeClr val="accent1"/>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52" name="OTLSHAPE_M_d611eab0103c4e9f8cac785bb87e2933_Shape"/>
          <p:cNvSpPr/>
          <p:nvPr>
            <p:custDataLst>
              <p:tags r:id="rId70"/>
            </p:custDataLst>
          </p:nvPr>
        </p:nvSpPr>
        <p:spPr>
          <a:xfrm rot="16200000">
            <a:off x="2822516" y="2689691"/>
            <a:ext cx="165100" cy="165100"/>
          </a:xfrm>
          <a:prstGeom prst="flowChartMerge">
            <a:avLst/>
          </a:prstGeom>
          <a:solidFill>
            <a:schemeClr val="accent3"/>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55" name="OTLSHAPE_M_45300a712248441da6e8ac20c2b918af_Shape"/>
          <p:cNvSpPr/>
          <p:nvPr>
            <p:custDataLst>
              <p:tags r:id="rId71"/>
            </p:custDataLst>
          </p:nvPr>
        </p:nvSpPr>
        <p:spPr>
          <a:xfrm rot="16200000">
            <a:off x="4744356" y="2404872"/>
            <a:ext cx="165100" cy="165100"/>
          </a:xfrm>
          <a:prstGeom prst="flowChartMerge">
            <a:avLst/>
          </a:prstGeom>
          <a:solidFill>
            <a:schemeClr val="accent1"/>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58" name="OTLSHAPE_M_2b0a037294ca4f61be715d523d617805_Shape"/>
          <p:cNvSpPr/>
          <p:nvPr>
            <p:custDataLst>
              <p:tags r:id="rId72"/>
            </p:custDataLst>
          </p:nvPr>
        </p:nvSpPr>
        <p:spPr>
          <a:xfrm rot="16200000">
            <a:off x="4908416" y="2689691"/>
            <a:ext cx="165100" cy="165100"/>
          </a:xfrm>
          <a:prstGeom prst="flowChartMerge">
            <a:avLst/>
          </a:prstGeom>
          <a:solidFill>
            <a:schemeClr val="accent1"/>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61" name="OTLSHAPE_M_f3770a793f5a492b8fdadfdfb1ccff55_Shape"/>
          <p:cNvSpPr/>
          <p:nvPr>
            <p:custDataLst>
              <p:tags r:id="rId73"/>
            </p:custDataLst>
          </p:nvPr>
        </p:nvSpPr>
        <p:spPr>
          <a:xfrm rot="16200000">
            <a:off x="7041190" y="1517571"/>
            <a:ext cx="165100" cy="165100"/>
          </a:xfrm>
          <a:prstGeom prst="flowChartMerge">
            <a:avLst/>
          </a:prstGeom>
          <a:solidFill>
            <a:schemeClr val="accent1"/>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64" name="OTLSHAPE_M_6556710ab86f4851b1a5781a8fae5604_Shape"/>
          <p:cNvSpPr/>
          <p:nvPr>
            <p:custDataLst>
              <p:tags r:id="rId74"/>
            </p:custDataLst>
          </p:nvPr>
        </p:nvSpPr>
        <p:spPr>
          <a:xfrm rot="16200000">
            <a:off x="7228686" y="2058168"/>
            <a:ext cx="165100" cy="165100"/>
          </a:xfrm>
          <a:prstGeom prst="flowChartMerge">
            <a:avLst/>
          </a:prstGeom>
          <a:solidFill>
            <a:schemeClr val="accent1"/>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67" name="OTLSHAPE_M_c8592a27a55f40cf9060536fa2a1d54b_Shape"/>
          <p:cNvSpPr/>
          <p:nvPr>
            <p:custDataLst>
              <p:tags r:id="rId75"/>
            </p:custDataLst>
          </p:nvPr>
        </p:nvSpPr>
        <p:spPr>
          <a:xfrm rot="16200000">
            <a:off x="7549728" y="2612016"/>
            <a:ext cx="165100" cy="165100"/>
          </a:xfrm>
          <a:prstGeom prst="flowChartMerge">
            <a:avLst/>
          </a:prstGeom>
          <a:solidFill>
            <a:schemeClr val="accent2"/>
          </a:solidFill>
          <a:ln w="25400"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47" name="OTLSHAPE_M_2c1d6794b5a4481d87fded2fd3043aa1_Title"/>
          <p:cNvSpPr txBox="1"/>
          <p:nvPr>
            <p:custDataLst>
              <p:tags r:id="rId76"/>
            </p:custDataLst>
          </p:nvPr>
        </p:nvSpPr>
        <p:spPr>
          <a:xfrm>
            <a:off x="2456893" y="2376763"/>
            <a:ext cx="1955800" cy="170519"/>
          </a:xfrm>
          <a:prstGeom prst="rect">
            <a:avLst/>
          </a:prstGeom>
          <a:noFill/>
        </p:spPr>
        <p:txBody>
          <a:bodyPr vert="horz" wrap="square" lIns="0" tIns="0" rIns="0" bIns="0" rtlCol="0" anchor="ctr" anchorCtr="0">
            <a:spAutoFit/>
          </a:bodyPr>
          <a:lstStyle/>
          <a:p>
            <a:r>
              <a:rPr lang="nn-NO" sz="1100" b="1" spc="-6">
                <a:solidFill>
                  <a:schemeClr val="dk1"/>
                </a:solidFill>
                <a:latin typeface="Calibri" panose="020F0502020204030204" pitchFamily="34" charset="0"/>
              </a:rPr>
              <a:t>Drög afgreidd í SKUR til kynningar</a:t>
            </a:r>
            <a:endParaRPr lang="is-IS" sz="1100" b="1" spc="-6" dirty="0">
              <a:solidFill>
                <a:schemeClr val="dk1"/>
              </a:solidFill>
              <a:latin typeface="Calibri" panose="020F0502020204030204" pitchFamily="34" charset="0"/>
            </a:endParaRPr>
          </a:p>
        </p:txBody>
      </p:sp>
      <p:sp>
        <p:nvSpPr>
          <p:cNvPr id="450" name="OTLSHAPE_M_d611eab0103c4e9f8cac785bb87e2933_Title"/>
          <p:cNvSpPr txBox="1"/>
          <p:nvPr>
            <p:custDataLst>
              <p:tags r:id="rId77"/>
            </p:custDataLst>
          </p:nvPr>
        </p:nvSpPr>
        <p:spPr>
          <a:xfrm>
            <a:off x="3019366" y="2661581"/>
            <a:ext cx="1587500" cy="170519"/>
          </a:xfrm>
          <a:prstGeom prst="rect">
            <a:avLst/>
          </a:prstGeom>
          <a:noFill/>
        </p:spPr>
        <p:txBody>
          <a:bodyPr vert="horz" wrap="square" lIns="0" tIns="0" rIns="0" bIns="0" rtlCol="0" anchor="ctr" anchorCtr="0">
            <a:spAutoFit/>
          </a:bodyPr>
          <a:lstStyle/>
          <a:p>
            <a:r>
              <a:rPr lang="is-IS" sz="1100" b="1" spc="-2">
                <a:solidFill>
                  <a:schemeClr val="dk1"/>
                </a:solidFill>
                <a:latin typeface="Calibri" panose="020F0502020204030204" pitchFamily="34" charset="0"/>
              </a:rPr>
              <a:t>Almennur kynningarfundur</a:t>
            </a:r>
          </a:p>
        </p:txBody>
      </p:sp>
      <p:sp>
        <p:nvSpPr>
          <p:cNvPr id="453" name="OTLSHAPE_M_45300a712248441da6e8ac20c2b918af_Title"/>
          <p:cNvSpPr txBox="1"/>
          <p:nvPr>
            <p:custDataLst>
              <p:tags r:id="rId78"/>
            </p:custDataLst>
          </p:nvPr>
        </p:nvSpPr>
        <p:spPr>
          <a:xfrm>
            <a:off x="4941206" y="2376763"/>
            <a:ext cx="2209800" cy="170519"/>
          </a:xfrm>
          <a:prstGeom prst="rect">
            <a:avLst/>
          </a:prstGeom>
          <a:noFill/>
        </p:spPr>
        <p:txBody>
          <a:bodyPr vert="horz" wrap="square" lIns="0" tIns="0" rIns="0" bIns="0" rtlCol="0" anchor="ctr" anchorCtr="0">
            <a:spAutoFit/>
          </a:bodyPr>
          <a:lstStyle/>
          <a:p>
            <a:r>
              <a:rPr lang="is-IS" sz="1100" b="1" spc="-4">
                <a:solidFill>
                  <a:schemeClr val="dk1"/>
                </a:solidFill>
                <a:latin typeface="Calibri" panose="020F0502020204030204" pitchFamily="34" charset="0"/>
              </a:rPr>
              <a:t>SKUR afgreiðir tillögu til bæjarstjórnar</a:t>
            </a:r>
          </a:p>
        </p:txBody>
      </p:sp>
      <p:sp>
        <p:nvSpPr>
          <p:cNvPr id="456" name="OTLSHAPE_M_2b0a037294ca4f61be715d523d617805_Title"/>
          <p:cNvSpPr txBox="1"/>
          <p:nvPr>
            <p:custDataLst>
              <p:tags r:id="rId79"/>
            </p:custDataLst>
          </p:nvPr>
        </p:nvSpPr>
        <p:spPr>
          <a:xfrm>
            <a:off x="5105266" y="2661581"/>
            <a:ext cx="2019300" cy="170519"/>
          </a:xfrm>
          <a:prstGeom prst="rect">
            <a:avLst/>
          </a:prstGeom>
          <a:noFill/>
        </p:spPr>
        <p:txBody>
          <a:bodyPr vert="horz" wrap="square" lIns="0" tIns="0" rIns="0" bIns="0" rtlCol="0" anchor="ctr" anchorCtr="0">
            <a:spAutoFit/>
          </a:bodyPr>
          <a:lstStyle/>
          <a:p>
            <a:r>
              <a:rPr lang="is-IS" sz="1100" b="1" spc="-6">
                <a:solidFill>
                  <a:schemeClr val="dk1"/>
                </a:solidFill>
                <a:latin typeface="Calibri" panose="020F0502020204030204" pitchFamily="34" charset="0"/>
              </a:rPr>
              <a:t>BSTJ afgreiðir tillögu til auglýsingar</a:t>
            </a:r>
          </a:p>
        </p:txBody>
      </p:sp>
      <p:sp>
        <p:nvSpPr>
          <p:cNvPr id="459" name="OTLSHAPE_M_f3770a793f5a492b8fdadfdfb1ccff55_Title"/>
          <p:cNvSpPr txBox="1"/>
          <p:nvPr>
            <p:custDataLst>
              <p:tags r:id="rId80"/>
            </p:custDataLst>
          </p:nvPr>
        </p:nvSpPr>
        <p:spPr>
          <a:xfrm>
            <a:off x="7238040" y="1404203"/>
            <a:ext cx="1587500" cy="341037"/>
          </a:xfrm>
          <a:prstGeom prst="rect">
            <a:avLst/>
          </a:prstGeom>
          <a:noFill/>
        </p:spPr>
        <p:txBody>
          <a:bodyPr vert="horz" wrap="square" lIns="0" tIns="0" rIns="0" bIns="0" rtlCol="0" anchor="ctr" anchorCtr="0">
            <a:spAutoFit/>
          </a:bodyPr>
          <a:lstStyle/>
          <a:p>
            <a:r>
              <a:rPr lang="nn-NO" sz="1100" b="1">
                <a:solidFill>
                  <a:schemeClr val="dk1"/>
                </a:solidFill>
                <a:latin typeface="Calibri" panose="020F0502020204030204" pitchFamily="34" charset="0"/>
              </a:rPr>
              <a:t>SKUR, tillaga um afgreiðslu athugasemda</a:t>
            </a:r>
            <a:endParaRPr lang="is-IS" sz="1100" b="1">
              <a:solidFill>
                <a:schemeClr val="dk1"/>
              </a:solidFill>
              <a:latin typeface="Calibri" panose="020F0502020204030204" pitchFamily="34" charset="0"/>
            </a:endParaRPr>
          </a:p>
        </p:txBody>
      </p:sp>
      <p:sp>
        <p:nvSpPr>
          <p:cNvPr id="462" name="OTLSHAPE_M_6556710ab86f4851b1a5781a8fae5604_Title"/>
          <p:cNvSpPr txBox="1"/>
          <p:nvPr>
            <p:custDataLst>
              <p:tags r:id="rId81"/>
            </p:custDataLst>
          </p:nvPr>
        </p:nvSpPr>
        <p:spPr>
          <a:xfrm>
            <a:off x="7425536" y="1859540"/>
            <a:ext cx="914400" cy="511556"/>
          </a:xfrm>
          <a:prstGeom prst="rect">
            <a:avLst/>
          </a:prstGeom>
          <a:noFill/>
        </p:spPr>
        <p:txBody>
          <a:bodyPr vert="horz" wrap="square" lIns="0" tIns="0" rIns="0" bIns="0" rtlCol="0" anchor="ctr" anchorCtr="0">
            <a:noAutofit/>
          </a:bodyPr>
          <a:lstStyle/>
          <a:p>
            <a:r>
              <a:rPr lang="is-IS" sz="1100" b="1" dirty="0">
                <a:solidFill>
                  <a:schemeClr val="dk1"/>
                </a:solidFill>
                <a:latin typeface="Calibri" panose="020F0502020204030204" pitchFamily="34" charset="0"/>
              </a:rPr>
              <a:t>BSTJ, samþykkt aðalskipulags-tillögu</a:t>
            </a:r>
          </a:p>
        </p:txBody>
      </p:sp>
      <p:sp>
        <p:nvSpPr>
          <p:cNvPr id="465" name="OTLSHAPE_M_c8592a27a55f40cf9060536fa2a1d54b_Title"/>
          <p:cNvSpPr txBox="1"/>
          <p:nvPr>
            <p:custDataLst>
              <p:tags r:id="rId82"/>
            </p:custDataLst>
          </p:nvPr>
        </p:nvSpPr>
        <p:spPr>
          <a:xfrm>
            <a:off x="7746578" y="2413388"/>
            <a:ext cx="990600" cy="511556"/>
          </a:xfrm>
          <a:prstGeom prst="rect">
            <a:avLst/>
          </a:prstGeom>
          <a:noFill/>
        </p:spPr>
        <p:txBody>
          <a:bodyPr vert="horz" wrap="square" lIns="0" tIns="0" rIns="0" bIns="0" rtlCol="0" anchor="ctr" anchorCtr="0">
            <a:spAutoFit/>
          </a:bodyPr>
          <a:lstStyle/>
          <a:p>
            <a:r>
              <a:rPr lang="is-IS" sz="1100" b="1" dirty="0">
                <a:solidFill>
                  <a:schemeClr val="dk1"/>
                </a:solidFill>
                <a:latin typeface="Calibri" panose="020F0502020204030204" pitchFamily="34" charset="0"/>
              </a:rPr>
              <a:t>Staðfesting Skipulags-stofnunar</a:t>
            </a:r>
          </a:p>
        </p:txBody>
      </p:sp>
      <p:sp>
        <p:nvSpPr>
          <p:cNvPr id="15" name="OTLSHAPE_M_2c1d6794b5a4481d87fded2fd3043aa1_Date" hidden="1"/>
          <p:cNvSpPr txBox="1"/>
          <p:nvPr>
            <p:custDataLst>
              <p:tags r:id="rId83"/>
            </p:custDataLst>
          </p:nvPr>
        </p:nvSpPr>
        <p:spPr>
          <a:xfrm>
            <a:off x="12700" y="-2695733"/>
            <a:ext cx="0" cy="0"/>
          </a:xfrm>
          <a:prstGeom prst="rect">
            <a:avLst/>
          </a:prstGeom>
          <a:noFill/>
        </p:spPr>
        <p:txBody>
          <a:bodyPr vert="horz" wrap="square" lIns="0" tIns="0" rIns="0" bIns="0" rtlCol="0" anchor="ctr" anchorCtr="0">
            <a:spAutoFit/>
          </a:bodyPr>
          <a:lstStyle/>
          <a:p>
            <a:r>
              <a:rPr lang="is-IS" sz="1000">
                <a:solidFill>
                  <a:srgbClr val="44546A"/>
                </a:solidFill>
              </a:rPr>
              <a:t>11/22/2021</a:t>
            </a:r>
          </a:p>
        </p:txBody>
      </p:sp>
      <p:sp>
        <p:nvSpPr>
          <p:cNvPr id="16" name="OTLSHAPE_M_d611eab0103c4e9f8cac785bb87e2933_Date" hidden="1"/>
          <p:cNvSpPr txBox="1"/>
          <p:nvPr>
            <p:custDataLst>
              <p:tags r:id="rId84"/>
            </p:custDataLst>
          </p:nvPr>
        </p:nvSpPr>
        <p:spPr>
          <a:xfrm>
            <a:off x="12700" y="-2618789"/>
            <a:ext cx="0" cy="0"/>
          </a:xfrm>
          <a:prstGeom prst="rect">
            <a:avLst/>
          </a:prstGeom>
          <a:noFill/>
        </p:spPr>
        <p:txBody>
          <a:bodyPr vert="horz" wrap="square" lIns="0" tIns="0" rIns="0" bIns="0" rtlCol="0" anchor="ctr" anchorCtr="0">
            <a:spAutoFit/>
          </a:bodyPr>
          <a:lstStyle/>
          <a:p>
            <a:r>
              <a:rPr lang="is-IS" sz="1000">
                <a:solidFill>
                  <a:srgbClr val="44546A"/>
                </a:solidFill>
              </a:rPr>
              <a:t>12/15/2021</a:t>
            </a:r>
          </a:p>
        </p:txBody>
      </p:sp>
      <p:sp>
        <p:nvSpPr>
          <p:cNvPr id="17" name="OTLSHAPE_M_45300a712248441da6e8ac20c2b918af_Date" hidden="1"/>
          <p:cNvSpPr txBox="1"/>
          <p:nvPr>
            <p:custDataLst>
              <p:tags r:id="rId85"/>
            </p:custDataLst>
          </p:nvPr>
        </p:nvSpPr>
        <p:spPr>
          <a:xfrm>
            <a:off x="12700" y="-3080454"/>
            <a:ext cx="0" cy="1231106"/>
          </a:xfrm>
          <a:prstGeom prst="rect">
            <a:avLst/>
          </a:prstGeom>
          <a:noFill/>
        </p:spPr>
        <p:txBody>
          <a:bodyPr vert="horz" wrap="square" lIns="0" tIns="0" rIns="0" bIns="0" rtlCol="0" anchor="ctr" anchorCtr="0">
            <a:spAutoFit/>
          </a:bodyPr>
          <a:lstStyle/>
          <a:p>
            <a:r>
              <a:rPr lang="is-IS" sz="1000">
                <a:solidFill>
                  <a:srgbClr val="44546A"/>
                </a:solidFill>
              </a:rPr>
              <a:t>3/7/2022</a:t>
            </a:r>
          </a:p>
        </p:txBody>
      </p:sp>
      <p:sp>
        <p:nvSpPr>
          <p:cNvPr id="18" name="OTLSHAPE_M_2b0a037294ca4f61be715d523d617805_Date" hidden="1"/>
          <p:cNvSpPr txBox="1"/>
          <p:nvPr>
            <p:custDataLst>
              <p:tags r:id="rId86"/>
            </p:custDataLst>
          </p:nvPr>
        </p:nvSpPr>
        <p:spPr>
          <a:xfrm>
            <a:off x="12700" y="-3234342"/>
            <a:ext cx="0" cy="1384995"/>
          </a:xfrm>
          <a:prstGeom prst="rect">
            <a:avLst/>
          </a:prstGeom>
          <a:noFill/>
        </p:spPr>
        <p:txBody>
          <a:bodyPr vert="horz" wrap="square" lIns="0" tIns="0" rIns="0" bIns="0" rtlCol="0" anchor="ctr" anchorCtr="0">
            <a:spAutoFit/>
          </a:bodyPr>
          <a:lstStyle/>
          <a:p>
            <a:r>
              <a:rPr lang="is-IS" sz="1000">
                <a:solidFill>
                  <a:srgbClr val="44546A"/>
                </a:solidFill>
              </a:rPr>
              <a:t>3/14/2022</a:t>
            </a:r>
          </a:p>
        </p:txBody>
      </p:sp>
      <p:sp>
        <p:nvSpPr>
          <p:cNvPr id="19" name="OTLSHAPE_M_6556710ab86f4851b1a5781a8fae5604_Date" hidden="1"/>
          <p:cNvSpPr txBox="1"/>
          <p:nvPr>
            <p:custDataLst>
              <p:tags r:id="rId87"/>
            </p:custDataLst>
          </p:nvPr>
        </p:nvSpPr>
        <p:spPr>
          <a:xfrm>
            <a:off x="12700" y="-2695733"/>
            <a:ext cx="0" cy="1384995"/>
          </a:xfrm>
          <a:prstGeom prst="rect">
            <a:avLst/>
          </a:prstGeom>
          <a:noFill/>
        </p:spPr>
        <p:txBody>
          <a:bodyPr vert="horz" wrap="square" lIns="0" tIns="0" rIns="0" bIns="0" rtlCol="0" anchor="ctr" anchorCtr="0">
            <a:spAutoFit/>
          </a:bodyPr>
          <a:lstStyle/>
          <a:p>
            <a:r>
              <a:rPr lang="is-IS" sz="1000">
                <a:solidFill>
                  <a:srgbClr val="44546A"/>
                </a:solidFill>
              </a:rPr>
              <a:t>6/21/2022</a:t>
            </a:r>
          </a:p>
        </p:txBody>
      </p:sp>
      <p:sp>
        <p:nvSpPr>
          <p:cNvPr id="20" name="OTLSHAPE_M_f3770a793f5a492b8fdadfdfb1ccff55_Date" hidden="1"/>
          <p:cNvSpPr txBox="1"/>
          <p:nvPr>
            <p:custDataLst>
              <p:tags r:id="rId88"/>
            </p:custDataLst>
          </p:nvPr>
        </p:nvSpPr>
        <p:spPr>
          <a:xfrm>
            <a:off x="12700" y="-2618789"/>
            <a:ext cx="0" cy="1384995"/>
          </a:xfrm>
          <a:prstGeom prst="rect">
            <a:avLst/>
          </a:prstGeom>
          <a:noFill/>
        </p:spPr>
        <p:txBody>
          <a:bodyPr vert="horz" wrap="square" lIns="0" tIns="0" rIns="0" bIns="0" rtlCol="0" anchor="ctr" anchorCtr="0">
            <a:spAutoFit/>
          </a:bodyPr>
          <a:lstStyle/>
          <a:p>
            <a:r>
              <a:rPr lang="is-IS" sz="1000">
                <a:solidFill>
                  <a:srgbClr val="44546A"/>
                </a:solidFill>
              </a:rPr>
              <a:t>6/13/2022</a:t>
            </a:r>
          </a:p>
        </p:txBody>
      </p:sp>
      <p:sp>
        <p:nvSpPr>
          <p:cNvPr id="21" name="OTLSHAPE_M_c8592a27a55f40cf9060536fa2a1d54b_Date" hidden="1"/>
          <p:cNvSpPr txBox="1"/>
          <p:nvPr>
            <p:custDataLst>
              <p:tags r:id="rId89"/>
            </p:custDataLst>
          </p:nvPr>
        </p:nvSpPr>
        <p:spPr>
          <a:xfrm>
            <a:off x="12700" y="-2541845"/>
            <a:ext cx="0" cy="1384995"/>
          </a:xfrm>
          <a:prstGeom prst="rect">
            <a:avLst/>
          </a:prstGeom>
          <a:noFill/>
        </p:spPr>
        <p:txBody>
          <a:bodyPr vert="horz" wrap="square" lIns="0" tIns="0" rIns="0" bIns="0" rtlCol="0" anchor="ctr" anchorCtr="0">
            <a:spAutoFit/>
          </a:bodyPr>
          <a:lstStyle/>
          <a:p>
            <a:r>
              <a:rPr lang="is-IS" sz="1000">
                <a:solidFill>
                  <a:srgbClr val="44546A"/>
                </a:solidFill>
              </a:rPr>
              <a:t>7/18/2022</a:t>
            </a:r>
          </a:p>
        </p:txBody>
      </p:sp>
      <p:sp>
        <p:nvSpPr>
          <p:cNvPr id="96" name="Title 1">
            <a:extLst>
              <a:ext uri="{FF2B5EF4-FFF2-40B4-BE49-F238E27FC236}">
                <a16:creationId xmlns:a16="http://schemas.microsoft.com/office/drawing/2014/main" id="{3E4C0A7B-5613-4F3E-87C7-7BCB2FE476B2}"/>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s-IS" dirty="0"/>
              <a:t>Tímaáætlun</a:t>
            </a:r>
          </a:p>
        </p:txBody>
      </p:sp>
      <p:sp>
        <p:nvSpPr>
          <p:cNvPr id="100" name="OTLSHAPE_T_11bb4232c71e4ae787a04f9024f801f2_Shape">
            <a:extLst>
              <a:ext uri="{FF2B5EF4-FFF2-40B4-BE49-F238E27FC236}">
                <a16:creationId xmlns:a16="http://schemas.microsoft.com/office/drawing/2014/main" id="{4F85E4EF-FB07-4C71-8024-AD323697746D}"/>
              </a:ext>
            </a:extLst>
          </p:cNvPr>
          <p:cNvSpPr/>
          <p:nvPr>
            <p:custDataLst>
              <p:tags r:id="rId90"/>
            </p:custDataLst>
          </p:nvPr>
        </p:nvSpPr>
        <p:spPr>
          <a:xfrm>
            <a:off x="6707513" y="3657600"/>
            <a:ext cx="201288" cy="186292"/>
          </a:xfrm>
          <a:prstGeom prst="roundRect">
            <a:avLst>
              <a:gd name="adj" fmla="val 100000"/>
            </a:avLst>
          </a:prstGeom>
          <a:solidFill>
            <a:schemeClr val="accent6"/>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01" name="OTLSHAPE_T_11bb4232c71e4ae787a04f9024f801f2_Title">
            <a:extLst>
              <a:ext uri="{FF2B5EF4-FFF2-40B4-BE49-F238E27FC236}">
                <a16:creationId xmlns:a16="http://schemas.microsoft.com/office/drawing/2014/main" id="{11606ACE-6996-4F45-ABDB-F11653F77A37}"/>
              </a:ext>
            </a:extLst>
          </p:cNvPr>
          <p:cNvSpPr txBox="1"/>
          <p:nvPr>
            <p:custDataLst>
              <p:tags r:id="rId91"/>
            </p:custDataLst>
          </p:nvPr>
        </p:nvSpPr>
        <p:spPr>
          <a:xfrm>
            <a:off x="5913579" y="3657654"/>
            <a:ext cx="787400" cy="169277"/>
          </a:xfrm>
          <a:prstGeom prst="rect">
            <a:avLst/>
          </a:prstGeom>
          <a:noFill/>
        </p:spPr>
        <p:txBody>
          <a:bodyPr vert="horz" wrap="square" lIns="0" tIns="0" rIns="0" bIns="0" rtlCol="0" anchor="ctr" anchorCtr="0">
            <a:spAutoFit/>
          </a:bodyPr>
          <a:lstStyle/>
          <a:p>
            <a:pPr algn="r"/>
            <a:r>
              <a:rPr lang="is-IS" sz="1100" b="1" spc="-6" dirty="0">
                <a:solidFill>
                  <a:schemeClr val="dk1"/>
                </a:solidFill>
                <a:latin typeface="Calibri" panose="020F0502020204030204" pitchFamily="34" charset="0"/>
              </a:rPr>
              <a:t>Lagfæringar</a:t>
            </a:r>
          </a:p>
        </p:txBody>
      </p:sp>
      <p:sp>
        <p:nvSpPr>
          <p:cNvPr id="102" name="OTLSHAPE_T_11bb4232c71e4ae787a04f9024f801f2_Shape">
            <a:extLst>
              <a:ext uri="{FF2B5EF4-FFF2-40B4-BE49-F238E27FC236}">
                <a16:creationId xmlns:a16="http://schemas.microsoft.com/office/drawing/2014/main" id="{41970418-F678-46D7-BD5C-027B1E086CDF}"/>
              </a:ext>
            </a:extLst>
          </p:cNvPr>
          <p:cNvSpPr/>
          <p:nvPr>
            <p:custDataLst>
              <p:tags r:id="rId92"/>
            </p:custDataLst>
          </p:nvPr>
        </p:nvSpPr>
        <p:spPr>
          <a:xfrm>
            <a:off x="5487576" y="3657653"/>
            <a:ext cx="192497" cy="186239"/>
          </a:xfrm>
          <a:prstGeom prst="roundRect">
            <a:avLst>
              <a:gd name="adj" fmla="val 100000"/>
            </a:avLst>
          </a:prstGeom>
          <a:solidFill>
            <a:schemeClr val="accent6"/>
          </a:solidFill>
          <a:ln w="25400"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25400" cap="flat" cmpd="sng" algn="ctr">
                <a:solidFill>
                  <a:schemeClr val="accent1">
                    <a:shade val="50000"/>
                  </a:schemeClr>
                </a:solidFill>
                <a:prstDash val="solid"/>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03" name="OTLSHAPE_T_11bb4232c71e4ae787a04f9024f801f2_Title">
            <a:extLst>
              <a:ext uri="{FF2B5EF4-FFF2-40B4-BE49-F238E27FC236}">
                <a16:creationId xmlns:a16="http://schemas.microsoft.com/office/drawing/2014/main" id="{609B9ED1-CE79-4DC3-BD71-3D0EF509A89B}"/>
              </a:ext>
            </a:extLst>
          </p:cNvPr>
          <p:cNvSpPr txBox="1"/>
          <p:nvPr>
            <p:custDataLst>
              <p:tags r:id="rId93"/>
            </p:custDataLst>
          </p:nvPr>
        </p:nvSpPr>
        <p:spPr>
          <a:xfrm>
            <a:off x="4658772" y="3657654"/>
            <a:ext cx="787400" cy="169277"/>
          </a:xfrm>
          <a:prstGeom prst="rect">
            <a:avLst/>
          </a:prstGeom>
          <a:noFill/>
        </p:spPr>
        <p:txBody>
          <a:bodyPr vert="horz" wrap="square" lIns="0" tIns="0" rIns="0" bIns="0" rtlCol="0" anchor="ctr" anchorCtr="0">
            <a:spAutoFit/>
          </a:bodyPr>
          <a:lstStyle/>
          <a:p>
            <a:pPr algn="r"/>
            <a:r>
              <a:rPr lang="is-IS" sz="1100" b="1" spc="-6" dirty="0">
                <a:solidFill>
                  <a:schemeClr val="dk1"/>
                </a:solidFill>
                <a:latin typeface="Calibri" panose="020F0502020204030204" pitchFamily="34" charset="0"/>
              </a:rPr>
              <a:t>Lagfæringar</a:t>
            </a:r>
          </a:p>
        </p:txBody>
      </p:sp>
    </p:spTree>
    <p:custDataLst>
      <p:tags r:id="rId1"/>
    </p:custDataLst>
    <p:extLst>
      <p:ext uri="{BB962C8B-B14F-4D97-AF65-F5344CB8AC3E}">
        <p14:creationId xmlns:p14="http://schemas.microsoft.com/office/powerpoint/2010/main" val="3424356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s-IS"/>
          </a:p>
        </p:txBody>
      </p:sp>
      <p:pic>
        <p:nvPicPr>
          <p:cNvPr id="7" name="Picture 2" descr="D:\My Pictures\2017\1705-mai\2017-05-06-Akranes\IMG_0798_stitch_res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2816"/>
            <a:ext cx="9144000" cy="350186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4DE92AB-CE7E-4F55-8A74-8AA601E68FFE}"/>
              </a:ext>
            </a:extLst>
          </p:cNvPr>
          <p:cNvSpPr txBox="1">
            <a:spLocks/>
          </p:cNvSpPr>
          <p:nvPr/>
        </p:nvSpPr>
        <p:spPr>
          <a:xfrm>
            <a:off x="609600" y="4270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s-IS" dirty="0"/>
          </a:p>
        </p:txBody>
      </p:sp>
    </p:spTree>
    <p:extLst>
      <p:ext uri="{BB962C8B-B14F-4D97-AF65-F5344CB8AC3E}">
        <p14:creationId xmlns:p14="http://schemas.microsoft.com/office/powerpoint/2010/main" val="283958441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is-IS" dirty="0"/>
              <a:t>Skipulagsvinnan frá 2011</a:t>
            </a:r>
          </a:p>
        </p:txBody>
      </p:sp>
      <p:sp>
        <p:nvSpPr>
          <p:cNvPr id="3" name="Content Placeholder 2"/>
          <p:cNvSpPr>
            <a:spLocks noGrp="1"/>
          </p:cNvSpPr>
          <p:nvPr>
            <p:ph idx="1"/>
          </p:nvPr>
        </p:nvSpPr>
        <p:spPr>
          <a:xfrm>
            <a:off x="457200" y="1052736"/>
            <a:ext cx="8507288" cy="4378498"/>
          </a:xfrm>
        </p:spPr>
        <p:txBody>
          <a:bodyPr>
            <a:noAutofit/>
          </a:bodyPr>
          <a:lstStyle/>
          <a:p>
            <a:r>
              <a:rPr lang="is-IS" sz="1800" dirty="0"/>
              <a:t>Skipulagslýsing auglýst í nóvember 2011</a:t>
            </a:r>
          </a:p>
          <a:p>
            <a:pPr lvl="1"/>
            <a:r>
              <a:rPr lang="is-IS" sz="1600" dirty="0"/>
              <a:t>Endurskoðun 2012-2018:</a:t>
            </a:r>
          </a:p>
          <a:p>
            <a:pPr lvl="1"/>
            <a:r>
              <a:rPr lang="is-IS" sz="1600" dirty="0"/>
              <a:t>Forsendur uppfærðar, stefna og landnotkun yfirfarin</a:t>
            </a:r>
          </a:p>
          <a:p>
            <a:r>
              <a:rPr lang="is-IS" sz="1800" dirty="0"/>
              <a:t>Almennur kynningarfundur 29. maí 2013</a:t>
            </a:r>
          </a:p>
          <a:p>
            <a:pPr lvl="1"/>
            <a:r>
              <a:rPr lang="is-IS" sz="1600" dirty="0"/>
              <a:t>Drög/vinnslutillaga lögð fram í desember 2017</a:t>
            </a:r>
          </a:p>
          <a:p>
            <a:r>
              <a:rPr lang="is-IS" sz="1800" dirty="0"/>
              <a:t>Almennur kynningarfundur 25. janúar 2018</a:t>
            </a:r>
          </a:p>
          <a:p>
            <a:pPr lvl="1"/>
            <a:r>
              <a:rPr lang="is-IS" sz="1600" dirty="0"/>
              <a:t>Nokkur viðfangsefni leyst með sérstökum </a:t>
            </a:r>
            <a:br>
              <a:rPr lang="is-IS" sz="1600" dirty="0"/>
            </a:br>
            <a:r>
              <a:rPr lang="is-IS" sz="1600" dirty="0"/>
              <a:t>breytingum 2017-2021</a:t>
            </a:r>
          </a:p>
          <a:p>
            <a:pPr lvl="1"/>
            <a:r>
              <a:rPr lang="is-IS" sz="1600" dirty="0"/>
              <a:t>Drög afgreidd af skipulags- og umhverfisráði til kynningar </a:t>
            </a:r>
            <a:br>
              <a:rPr lang="is-IS" sz="1600" dirty="0"/>
            </a:br>
            <a:r>
              <a:rPr lang="is-IS" sz="1600" dirty="0"/>
              <a:t>í okt. 2021</a:t>
            </a:r>
          </a:p>
          <a:p>
            <a:r>
              <a:rPr lang="is-IS" sz="1800" dirty="0"/>
              <a:t>Almennur kynning í desember 2021</a:t>
            </a:r>
          </a:p>
          <a:p>
            <a:pPr lvl="1"/>
            <a:r>
              <a:rPr lang="is-IS" sz="1600" dirty="0"/>
              <a:t>Kynningarbæklingur, almennur fundur 16. desember</a:t>
            </a:r>
          </a:p>
          <a:p>
            <a:pPr lvl="1"/>
            <a:r>
              <a:rPr lang="is-IS" sz="1600" dirty="0"/>
              <a:t>Umsagnarfrestur til 31. des. 2021</a:t>
            </a:r>
          </a:p>
          <a:p>
            <a:pPr lvl="1"/>
            <a:r>
              <a:rPr lang="is-IS" sz="1600" dirty="0"/>
              <a:t>Frágangur skipulagsgagna m.t.t. umsagna og ábendinga</a:t>
            </a:r>
          </a:p>
          <a:p>
            <a:r>
              <a:rPr lang="is-IS" sz="2000" dirty="0"/>
              <a:t>Afgreiðsla skipulags- og umhverfisráðs til bæjarstjórnar, mars 2022</a:t>
            </a:r>
          </a:p>
          <a:p>
            <a:endParaRPr lang="is-IS" sz="2000" dirty="0"/>
          </a:p>
        </p:txBody>
      </p:sp>
      <p:pic>
        <p:nvPicPr>
          <p:cNvPr id="5" name="Picture 4">
            <a:extLst>
              <a:ext uri="{FF2B5EF4-FFF2-40B4-BE49-F238E27FC236}">
                <a16:creationId xmlns:a16="http://schemas.microsoft.com/office/drawing/2014/main" id="{10F7B3FD-7CC9-424A-BE52-34C1D8116BC0}"/>
              </a:ext>
            </a:extLst>
          </p:cNvPr>
          <p:cNvPicPr>
            <a:picLocks noChangeAspect="1"/>
          </p:cNvPicPr>
          <p:nvPr/>
        </p:nvPicPr>
        <p:blipFill>
          <a:blip r:embed="rId2"/>
          <a:stretch>
            <a:fillRect/>
          </a:stretch>
        </p:blipFill>
        <p:spPr>
          <a:xfrm rot="180000">
            <a:off x="6832047" y="1842700"/>
            <a:ext cx="1980424" cy="28338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7890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a:t>Leiðarljós</a:t>
            </a:r>
          </a:p>
        </p:txBody>
      </p:sp>
      <p:sp>
        <p:nvSpPr>
          <p:cNvPr id="3" name="Content Placeholder 2"/>
          <p:cNvSpPr>
            <a:spLocks noGrp="1"/>
          </p:cNvSpPr>
          <p:nvPr>
            <p:ph idx="1"/>
          </p:nvPr>
        </p:nvSpPr>
        <p:spPr>
          <a:xfrm>
            <a:off x="1403648" y="1600200"/>
            <a:ext cx="6624736" cy="4525963"/>
          </a:xfrm>
        </p:spPr>
        <p:txBody>
          <a:bodyPr/>
          <a:lstStyle/>
          <a:p>
            <a:pPr marL="0" indent="0" algn="ctr">
              <a:buNone/>
            </a:pPr>
            <a:r>
              <a:rPr lang="is-IS" b="1" dirty="0"/>
              <a:t>Á Akranesi skulu vera góðar aðstæður fyrir öflugt og fjölbreytt atvinnulíf, traustar samgöngur, </a:t>
            </a:r>
            <a:br>
              <a:rPr lang="is-IS" b="1" dirty="0"/>
            </a:br>
            <a:r>
              <a:rPr lang="is-IS" b="1" dirty="0"/>
              <a:t>fjölskylduvæn búsetuskilyrði </a:t>
            </a:r>
            <a:br>
              <a:rPr lang="is-IS" b="1" dirty="0"/>
            </a:br>
            <a:r>
              <a:rPr lang="is-IS" b="1" dirty="0"/>
              <a:t>og heilnæmt umhverfi </a:t>
            </a:r>
            <a:br>
              <a:rPr lang="is-IS" b="1" dirty="0"/>
            </a:br>
            <a:r>
              <a:rPr lang="is-IS" b="1" dirty="0"/>
              <a:t>í fallegum bæ.</a:t>
            </a:r>
            <a:endParaRPr lang="is-IS" dirty="0"/>
          </a:p>
        </p:txBody>
      </p:sp>
    </p:spTree>
    <p:extLst>
      <p:ext uri="{BB962C8B-B14F-4D97-AF65-F5344CB8AC3E}">
        <p14:creationId xmlns:p14="http://schemas.microsoft.com/office/powerpoint/2010/main" val="4140457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763"/>
            <a:ext cx="8229600" cy="1143000"/>
          </a:xfrm>
        </p:spPr>
        <p:txBody>
          <a:bodyPr/>
          <a:lstStyle/>
          <a:p>
            <a:r>
              <a:rPr lang="is-IS" dirty="0"/>
              <a:t>Meginmarkmið</a:t>
            </a:r>
          </a:p>
        </p:txBody>
      </p:sp>
      <p:sp>
        <p:nvSpPr>
          <p:cNvPr id="3" name="Content Placeholder 2"/>
          <p:cNvSpPr>
            <a:spLocks noGrp="1"/>
          </p:cNvSpPr>
          <p:nvPr>
            <p:ph idx="1"/>
          </p:nvPr>
        </p:nvSpPr>
        <p:spPr>
          <a:xfrm>
            <a:off x="457200" y="1235893"/>
            <a:ext cx="8229600" cy="4785395"/>
          </a:xfrm>
        </p:spPr>
        <p:txBody>
          <a:bodyPr>
            <a:noAutofit/>
          </a:bodyPr>
          <a:lstStyle/>
          <a:p>
            <a:r>
              <a:rPr lang="is-IS" sz="2200" dirty="0"/>
              <a:t>Lögð skal áhersla á </a:t>
            </a:r>
            <a:r>
              <a:rPr lang="is-IS" sz="2200" b="1" dirty="0"/>
              <a:t>vandað bæjarumhverfi </a:t>
            </a:r>
            <a:r>
              <a:rPr lang="is-IS" sz="2200" dirty="0"/>
              <a:t>með </a:t>
            </a:r>
            <a:r>
              <a:rPr lang="is-IS" sz="2200" b="1" dirty="0"/>
              <a:t>fallegri bæjarmynd </a:t>
            </a:r>
            <a:r>
              <a:rPr lang="is-IS" sz="2200" dirty="0"/>
              <a:t>sem hafi jákvæð áhrif á lífsgæði íbúa og auki </a:t>
            </a:r>
            <a:r>
              <a:rPr lang="is-IS" sz="2200" b="1" dirty="0"/>
              <a:t>aðdráttarafl</a:t>
            </a:r>
            <a:r>
              <a:rPr lang="is-IS" sz="2200" dirty="0"/>
              <a:t> bæjarins.</a:t>
            </a:r>
          </a:p>
          <a:p>
            <a:r>
              <a:rPr lang="is-IS" sz="2200" dirty="0"/>
              <a:t>Akraneskaupstaður leggur áherslu á </a:t>
            </a:r>
            <a:r>
              <a:rPr lang="is-IS" sz="2200" b="1" dirty="0"/>
              <a:t>öflugt og fjölbreytt atvinnulíf </a:t>
            </a:r>
            <a:r>
              <a:rPr lang="is-IS" sz="2200" dirty="0"/>
              <a:t>sem bæði byggist á </a:t>
            </a:r>
            <a:r>
              <a:rPr lang="is-IS" sz="2200" b="1" dirty="0"/>
              <a:t>hefðbundnum</a:t>
            </a:r>
            <a:r>
              <a:rPr lang="is-IS" sz="2200" dirty="0"/>
              <a:t> </a:t>
            </a:r>
            <a:r>
              <a:rPr lang="is-IS" sz="2200" b="1" dirty="0"/>
              <a:t>atvinnugreinum</a:t>
            </a:r>
            <a:r>
              <a:rPr lang="is-IS" sz="2200" dirty="0"/>
              <a:t> og </a:t>
            </a:r>
            <a:r>
              <a:rPr lang="is-IS" sz="2200" b="1" dirty="0"/>
              <a:t>ný­sköpun</a:t>
            </a:r>
            <a:r>
              <a:rPr lang="is-IS" sz="2200" dirty="0"/>
              <a:t>.</a:t>
            </a:r>
          </a:p>
          <a:p>
            <a:r>
              <a:rPr lang="is-IS" sz="2200" dirty="0"/>
              <a:t>Á Akranesi skal vera </a:t>
            </a:r>
            <a:r>
              <a:rPr lang="is-IS" sz="2200" b="1" dirty="0"/>
              <a:t>fjölskylduvænt</a:t>
            </a:r>
            <a:r>
              <a:rPr lang="is-IS" sz="2200" dirty="0"/>
              <a:t> bæjar­umhverfi sem mætir þörfum íbúa fyrir húsnæði, þjónustu, tómstundir, íþróttir og útivist. Stuðlað skal að fjöl­breyttum </a:t>
            </a:r>
            <a:r>
              <a:rPr lang="is-IS" sz="2200" b="1" dirty="0"/>
              <a:t>mögu­leikum til náms og menningar­starfsemi</a:t>
            </a:r>
            <a:r>
              <a:rPr lang="is-IS" sz="2200" dirty="0"/>
              <a:t>. </a:t>
            </a:r>
          </a:p>
          <a:p>
            <a:endParaRPr lang="is-IS" sz="2200" dirty="0"/>
          </a:p>
          <a:p>
            <a:endParaRPr lang="is-IS" sz="2200" dirty="0"/>
          </a:p>
          <a:p>
            <a:pPr marL="0" indent="0">
              <a:buNone/>
            </a:pPr>
            <a:endParaRPr lang="is-IS" sz="2200" dirty="0"/>
          </a:p>
          <a:p>
            <a:pPr marL="0" indent="0">
              <a:buNone/>
            </a:pPr>
            <a:endParaRPr lang="is-IS" sz="2300" dirty="0"/>
          </a:p>
        </p:txBody>
      </p:sp>
    </p:spTree>
    <p:extLst>
      <p:ext uri="{BB962C8B-B14F-4D97-AF65-F5344CB8AC3E}">
        <p14:creationId xmlns:p14="http://schemas.microsoft.com/office/powerpoint/2010/main" val="3017148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Almenn markmið</a:t>
            </a:r>
          </a:p>
        </p:txBody>
      </p:sp>
      <p:sp>
        <p:nvSpPr>
          <p:cNvPr id="3" name="Content Placeholder 2"/>
          <p:cNvSpPr>
            <a:spLocks noGrp="1"/>
          </p:cNvSpPr>
          <p:nvPr>
            <p:ph idx="1"/>
          </p:nvPr>
        </p:nvSpPr>
        <p:spPr>
          <a:xfrm>
            <a:off x="456787" y="1196752"/>
            <a:ext cx="8229600" cy="4713387"/>
          </a:xfrm>
        </p:spPr>
        <p:txBody>
          <a:bodyPr>
            <a:normAutofit/>
          </a:bodyPr>
          <a:lstStyle/>
          <a:p>
            <a:r>
              <a:rPr lang="is-IS" sz="2400" dirty="0"/>
              <a:t>Akranes á að vera áhugaverður og aðlaðandi bær í virku</a:t>
            </a:r>
            <a:r>
              <a:rPr lang="is-IS" sz="2400" b="1" dirty="0"/>
              <a:t> samhengi við byggðina á höfuðborgarsvæðinu</a:t>
            </a:r>
            <a:r>
              <a:rPr lang="is-IS" sz="2400" dirty="0"/>
              <a:t>.</a:t>
            </a:r>
          </a:p>
          <a:p>
            <a:r>
              <a:rPr lang="is-IS" sz="2400" dirty="0"/>
              <a:t>Á Akranesi eiga að vera </a:t>
            </a:r>
            <a:r>
              <a:rPr lang="is-IS" sz="2400" b="1" dirty="0"/>
              <a:t>fyrirmyndar aðstæður fyrir fjölskyldufólk</a:t>
            </a:r>
            <a:r>
              <a:rPr lang="is-IS" sz="2400" dirty="0"/>
              <a:t>, þ.e. gott, fallegt, öruggt og þroskandi uppeldisumhverfi fyrir börn og ungmenni.</a:t>
            </a:r>
          </a:p>
          <a:p>
            <a:r>
              <a:rPr lang="is-IS" sz="2400" dirty="0"/>
              <a:t>Viðhalda skal þeim jákvæðu eiginleikum bæjarumhverfisins sem ljá bænum sérstöðu og einkenni. Unnið verði að endurbótum á bæjarmynd og umhverfi þar sem þess er þörf m.a. með þéttingu byggðar. Með þéttingu byggðar er einnig leitast við að auka </a:t>
            </a:r>
            <a:br>
              <a:rPr lang="is-IS" sz="2400" dirty="0"/>
            </a:br>
            <a:r>
              <a:rPr lang="is-IS" sz="2400" dirty="0"/>
              <a:t>hagkvæmni í rekstri </a:t>
            </a:r>
            <a:br>
              <a:rPr lang="is-IS" sz="2400" dirty="0"/>
            </a:br>
            <a:r>
              <a:rPr lang="is-IS" sz="2400" dirty="0"/>
              <a:t>bæjarins.</a:t>
            </a:r>
          </a:p>
        </p:txBody>
      </p:sp>
      <p:pic>
        <p:nvPicPr>
          <p:cNvPr id="4" name="Picture 2">
            <a:extLst>
              <a:ext uri="{FF2B5EF4-FFF2-40B4-BE49-F238E27FC236}">
                <a16:creationId xmlns:a16="http://schemas.microsoft.com/office/drawing/2014/main" id="{3E0EF045-92B1-49E4-93C4-D5725FCA92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4725144"/>
            <a:ext cx="4108764" cy="2132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3263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aXMtSVMiLCJTdHlsZU5hbWUiOm51bGwsIlZlcnNpb24iOnsiJGlkIjoiMiIsIlZlcnNpb24iOiIzLjMuMSIsIk9yaWdpbmFsQXNzZW1ibHlWZXJzaW9uIjoiMy4xOC4wMi4wMCIsIkVkaXRpb24iOiJCYXNpYyIsIklzUGx1c0VkaXRpb24iOmZhbHNlLCJJc1Byb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UsIkxlZnQiOjEzLCJSaWdodCI6MTMsIkJvdHRvbSI6NX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wLCJCb3R0b20iOjB9LCJQYWRkaW5nIjp7IiRpZCI6IjE4IiwiVG9wIjowLCJMZWZ0IjowLCJSaWdodCI6MCwiQm90dG9tIjowfSwiQmFja2dyb3VuZCI6eyIkaWQiOiIxOSIsIkNvbG9yIjp7IiRpZCI6IjIwIiwiQSI6ODksIlIiOjAsIkciOjAsIkIiOjB9fSwiSXNWaXNpYmxlIjp0cnV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jUiLCJUb3AiOjAsIkxlZnQiOjIwLCJSaWdodCI6MCwiQm90dG9tIjowfSwiUGFkZGluZyI6eyIkaWQiOiIyNiIsIlRvcCI6MCwiTGVmdCI6MCwiUmlnaHQiOjAsIkJvdHRvbSI6MH0sIkJhY2tncm91bmQiOnsiJGlkIjoiMjciLCJDb2xvciI6eyIkcmVmIjoiMjAifX0sIklzVmlzaWJsZSI6ZmFsc2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3NywiUiI6MjU1LCJHIjowLCJCIjowfX0sIkFwcGVuZFllYXJPblllYXJDaGFuZ2UiOnRydWUsIkVsYXBzZWRUaW1lRm9ybWF0IjoxLCJUb2RheU1hcmtlclBvc2l0aW9uIjow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xMTUsIkciOjExNSwiQiI6MTE1fX0sIklzVmlzaWJsZSI6dHJ1ZSwiV2lkdGgiOjAuMCwiSGVpZ2h0IjowLjAsIkJvcmRlclN0eWxlIjpudWxsLCJQYXJlbnRTdHlsZSI6bnVsbH0sIkRlZmF1bHRNaWxlc3RvbmVTdHlsZSI6eyIkaWQiOiI1MyIsIlNoYXBlIjoyLCJDb25uZWN0b3JNYXJnaW4iOnsiJGlkIjoiNTQiLCJUb3AiOjAsIkxlZnQiOjIsIlJpZ2h0IjoyLCJCb3R0b20iOjB9LCJDb25uZWN0b3JTdHlsZSI6eyIkaWQiOiI1NSIsIkxpbmVDb2xvciI6eyIkaWQiOiI1NiIsIiR0eXBlIjoiTkxSRS5Db21tb24uRG9tLlNvbGlkQ29sb3JCcnVzaCwgTkxSRS5Db21tb24iLCJDb2xvciI6eyIkaWQiOiI1NyIsIkEiOjEyNywiUiI6MzEsIkciOjczLCJCIjoxMjZ9fSwiTGluZVdlaWdodCI6MS4wLCJMaW5lVHlwZSI6MCwiUGFyZW50U3R5bGUiOm51bGx9LCJJc0JlbG93VGltZWJhbmQiOmZhbHNlLCJQb3NpdGlvbk9uVGFzayI6MC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eyIkaWQiOiI2MiIsIkNvbG9yIjp7IiRpZCI6IjYzIiwiQSI6MjU1LCJSIjowLCJHIjoxMTQsIkIiOjE4OH19LCJJc1Zpc2libGUiOnRydWUsIldpZHRoIjoxOC4wLCJIZWlnaHQiOjIw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V2Vla051bWJlcmluZyI6eyIkaWQiOiI4MiIsIkZvcm1hdCI6MCwiSXNWaXNpYmxlIjpmYWxzZSwiTGFzdEtub3duVmlzaWJpbGl0eVN0YXRlIjpmYWxzZX0sIklzVmlzaWJsZSI6dHJ1ZSwiUGFyZW50U3R5bGUiOm51bGx9LCJEZWZhdWx0VGFza1N0eWxlIjp7IiRpZCI6IjgzIiwiU2hhcGUiOjIsIlNoYXBlVGhpY2tuZXNzIjoxLCJEdXJhdGlvbkZvcm1hdCI6MCwiSW5jbHVkZU5vbldvcmtpbmdEYXlzSW5EdXJhdGlvbiI6ZmFsc2UsIlBlcmNlbnRhZ2VDb21wbGV0ZVN0eWxlIjp7IiRpZCI6Ijg0IiwiRm9udFNldHRpbmdzIjp7IiRpZCI6Ijg1IiwiRm9udFNpemUiOjEwLCJGb250TmFtZSI6IkNhbGlicmkiLCJJc0JvbGQiOmZhbHNlLCJJc0l0YWxpYyI6ZmFsc2UsIklzVW5kZXJsaW5lZCI6ZmFsc2UsIlBhcmVudFN0eWxlIjpudWxsfSwiQXV0b1NpemUiOjAsIkZvcmVncm91bmQiOnsiJGlkIjoiODYiLCJDb2xvciI6eyIkaWQiOiI4Ny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g4IiwiVG9wIjowLCJMZWZ0IjowLCJSaWdodCI6MCwiQm90dG9tIjowfSwiUGFkZGluZyI6eyIkaWQiOiI4OSIsIlRvcCI6MCwiTGVmdCI6MCwiUmlnaHQiOjAsIkJvdHRvbSI6MH0sIkJhY2tncm91bmQiOnsiJGlkIjoiOTAiLCJDb2xvciI6eyIkcmVmIjoiMjAifX0sIklzVmlzaWJsZSI6dHJ1ZSwiV2lkdGgiOjAuMCwiSGVpZ2h0IjowLjAsIkJvcmRlclN0eWxlIjpudWxsLCJQYXJlbnRTdHlsZSI6bnVsbH0sIkR1cmF0aW9uU3R5bGUiOnsiJGlkIjoiOTEiLCJGb250U2V0dGluZ3MiOnsiJGlkIjoiOTIiLCJGb250U2l6ZSI6MTAsIkZvbnROYW1lIjoiQ2FsaWJyaSIsIklzQm9sZCI6ZmFsc2UsIklzSXRhbGljIjpmYWxzZSwiSXNVbmRlcmxpbmVkIjpmYWxzZSwiUGFyZW50U3R5bGUiOm51bGx9LCJBdXRvU2l6ZSI6MCwiRm9yZWdyb3VuZCI6eyIkaWQiOiI5MyIsIkNvbG9yIjp7IiRpZCI6Ijk0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UiLCJUb3AiOjAsIkxlZnQiOjAsIlJpZ2h0IjowLCJCb3R0b20iOjB9LCJQYWRkaW5nIjp7IiRpZCI6Ijk2IiwiVG9wIjowLCJMZWZ0IjowLCJSaWdodCI6MCwiQm90dG9tIjowfSwiQmFja2dyb3VuZCI6eyIkaWQiOiI5NyIsIkNvbG9yIjp7IiRyZWYiOiIyMCJ9fSwiSXNWaXNpYmxlIjp0cnVlLCJXaWR0aCI6MC4wLCJIZWlnaHQiOjAuMCwiQm9yZGVyU3R5bGUiOm51bGwsIlBhcmVudFN0eWxlIjpudWxsfSwiSG9yaXpvbnRhbENvbm5lY3RvclN0eWxlIjp7IiRpZCI6Ijk4IiwiTGluZUNvbG9yIjp7IiRpZCI6Ijk5IiwiJHR5cGUiOiJOTFJFLkNvbW1vbi5Eb20uU29saWRDb2xvckJydXNoLCBOTFJFLkNvbW1vbiIsIkNvbG9yIjp7IiRpZCI6IjEwMCIsIkEiOjI1NSwiUiI6MjA0LCJHIjoyMDQsIkIiOjIwNH19LCJMaW5lV2VpZ2h0IjoxLjAsIkxpbmVUeXBlIjowLCJQYXJlbnRTdHlsZSI6bnVsbH0sIlZlcnRpY2FsQ29ubmVjdG9yU3R5bGUiOnsiJGlkIjoiMTAxIiwiTGluZUNvbG9yIjp7IiRpZCI6IjEwMiIsIiR0eXBlIjoiTkxSRS5Db21tb24uRG9tLlNvbGlkQ29sb3JCcnVzaCwgTkxSRS5Db21tb24iLCJDb2xvciI6eyIkaWQiOiIxMDMiLCJBIjoyNTUsIlIiOjIwNCwiRyI6MjA0LCJCIjoyMDR9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EwNCIsIk1hcmdpbiI6eyIkaWQiOiIxMDUiLCJUb3AiOjAsIkxlZnQiOjQsIlJpZ2h0Ijo0LCJCb3R0b20iOjB9LCJQYWRkaW5nIjp7IiRpZCI6IjEwNiIsIlRvcCI6MCwiTGVmdCI6MCwiUmlnaHQiOjAsIkJvdHRvbSI6MH0sIkJhY2tncm91bmQiOnsiJGlkIjoiMTA3IiwiQ29sb3IiOnsiJGlkIjoiMTA4IiwiQSI6MjU1LCJSIjowLCJHIjoxMTQsIkIiOjE4OH19LCJJc1Zpc2libGUiOnRydWUsIldpZHRoIjowLjAsIkhlaWdodCI6MTYuMCwiQm9yZGVyU3R5bGUiOnsiJGlkIjoiMTA5IiwiTGluZUNvbG9yIjp7IiRpZCI6IjExMCIsIiR0eXBlIjoiTkxSRS5Db21tb24uRG9tLlNvbGlkQ29sb3JCcnVzaCwgTkxSRS5Db21tb24iLCJDb2xvciI6eyIkaWQiOiIxMTEiLCJBIjoyNTUsIlIiOjI1NSwiRyI6MCwiQiI6MH19LCJMaW5lV2VpZ2h0IjowLjAsIkxpbmVUeXBlIjowLCJQYXJlbnRTdHlsZSI6bnVsbH0sIlBhcmVudFN0eWxlIjpudWxsfSwiVGl0bGVTdHlsZSI6eyIkaWQiOiIxMTIiLCJGb250U2V0dGluZ3MiOnsiJGlkIjoiMTEzIiwiRm9udFNpemUiOjExLCJGb250TmFtZSI6IkNhbGlicmkiLCJJc0JvbGQiOnRydWUsIklzSXRhbGljIjpmYWxzZSwiSXNVbmRlcmxpbmVkIjpmYWxzZSwiUGFyZW50U3R5bGUiOm51bGx9LCJBdXRvU2l6ZSI6MCwiRm9yZWdyb3VuZCI6eyIkaWQiOiIxMTQiLCJDb2xvciI6eyIkaWQiOiIxMTU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E2IiwiVG9wIjowLCJMZWZ0IjowLCJSaWdodCI6MCwiQm90dG9tIjowfSwiUGFkZGluZyI6eyIkaWQiOiIxMTciLCJUb3AiOjAsIkxlZnQiOjAsIlJpZ2h0IjowLCJCb3R0b20iOjB9LCJCYWNrZ3JvdW5kIjp7IiRpZCI6IjExOCIsIkNvbG9yIjp7IiRyZWYiOiIyMCJ9fSwiSXNWaXNpYmxlIjp0cnVlLCJXaWR0aCI6MC4wLCJIZWlnaHQiOjAuMCwiQm9yZGVyU3R5bGUiOm51bGwsIlBhcmVudFN0eWxlIjpudWxsfSwiRGF0ZVN0eWxlIjp7IiRpZCI6IjExOSIsIkZvbnRTZXR0aW5ncyI6eyIkaWQiOiIxMjAiLCJGb250U2l6ZSI6MTAsIkZvbnROYW1lIjoiQ2FsaWJyaSIsIklzQm9sZCI6ZmFsc2UsIklzSXRhbGljIjpmYWxzZSwiSXNVbmRlcmxpbmVkIjpmYWxzZSwiUGFyZW50U3R5bGUiOm51bGx9LCJBdXRvU2l6ZSI6MCwiRm9yZWdyb3VuZCI6eyIkaWQiOiIxMjEiLCJDb2xvciI6eyIkaWQiOiIxMjI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yMyIsIlRvcCI6MCwiTGVmdCI6MCwiUmlnaHQiOjAsIkJvdHRvbSI6MH0sIlBhZGRpbmciOnsiJGlkIjoiMTI0IiwiVG9wIjowLCJMZWZ0IjowLCJSaWdodCI6MCwiQm90dG9tIjowfSwiQmFja2dyb3VuZCI6eyIkaWQiOiIxMjUiLCJDb2xvciI6eyIkcmVmIjoiMjAifX0sIklzVmlzaWJsZSI6dHJ1ZSwiV2lkdGgiOjAuMCwiSGVpZ2h0IjowLjAsIkJvcmRlclN0eWxlIjpudWxsLCJQYXJlbnRTdHlsZSI6bnVsbH0sIkRhdGVGb3JtYXQiOnsiJGlkIjoiMTI2IiwiRm9ybWF0U3RyaW5nIjoiTS9kL3l5eXk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yNyIsIkZvcm1hdCI6MCwiSXNWaXNpYmxlIjpmYWxzZSwiTGFzdEtub3duVmlzaWJpbGl0eVN0YXRlIjpmYWxzZX0sIklzVmlzaWJsZSI6dHJ1ZSwiUGFyZW50U3R5bGUiOm51bGwsIl9leHBsaWNpdGx5U2V0Ijp7IiRpZCI6IjEyOC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HcmlkbGluZVBhbmVsU3R5bGUiOnsiJGlkIjoiMTI5IiwiR3JpZGxpbmVTdHlsZSI6eyIkaWQiOiIxMzAiLCJMaW5lQ29sb3IiOnsiJGlkIjoiMTMxIiwiJHR5cGUiOiJOTFJFLkNvbW1vbi5Eb20uU29saWRDb2xvckJydXNoLCBOTFJFLkNvbW1vbiIsIkNvbG9yIjp7IiRpZCI6IjEzMiIsIkEiOjM4LCJSIjo5MSwiRyI6MTU1LCJCIjoyMTN9fSwiTGluZVdlaWdodCI6MS4wLCJMaW5lVHlwZSI6MCwiUGFyZW50U3R5bGUiOm51bGx9LCJNYXJnaW4iOnsiJGlkIjoiMTMzIiwiVG9wIjowLCJMZWZ0IjowLCJSaWdodCI6MCwiQm90dG9tIjowfSwiUGFkZGluZyI6eyIkaWQiOiIxMzQiLCJUb3AiOjAsIkxlZnQiOjAsIlJpZ2h0IjowLCJCb3R0b20iOjB9LCJCYWNrZ3JvdW5kIjpudWxsLCJJc1Zpc2libGUiOnRydWUsIldpZHRoIjowLjAsIkhlaWdodCI6MC4wLCJCb3JkZXJTdHlsZSI6bnVsbCwiUGFyZW50U3R5bGUiOm51bGx9LCJTaG93RWxhcHNlZFRpbWVHcmFkaWVudFN0eWxlIjpmYWxzZSwiRGVmYXVsdFN3aW1sYW5lU3R5bGUiOnsiJGlkIjoiMTM1IiwiSGVhZGVyU3R5bGUiOnsiJGlkIjoiMTM2IiwiVGV4dFN0eWxlIjp7IiRpZCI6IjEzNyIsIkZvbnRTZXR0aW5ncyI6eyIkaWQiOiIxMzgiLCJGb250U2l6ZSI6MTIsIkZvbnROYW1lIjoiQ2FsaWJyaSIsIklzQm9sZCI6ZmFsc2UsIklzSXRhbGljIjpmYWxzZSwiSXNVbmRlcmxpbmVkIjpmYWxzZSwiUGFyZW50U3R5bGUiOm51bGx9LCJBdXRvU2l6ZSI6MCwiRm9yZWdyb3VuZCI6eyIkaWQiOiIxMzkiLCJDb2xvciI6eyIkaWQiOiIxNDAiLCJBIjoyNTUsIlIiOjMyLCJHIjo1NiwiQiI6MTAwfX0sIk1heFdpZHRoIjoiSW5maW5pdHkiLCJNYXhIZWlnaHQiOiJJbmZpbml0eSIsIlNtYXJ0Rm9yZWdyb3VuZElzQWN0aXZlIjpmYWxzZSwiSG9yaXpvbnRhbEFsaWdubWVudCI6MCwiVmVydGljYWxBbGlnbm1lbnQiOjAsIlNtYXJ0Rm9yZWdyb3VuZCI6bnVsbCwiQmFja2dyb3VuZEZpbGxUeXBlIjowLCJNYXJnaW4iOnsiJGlkIjoiMTQxIiwiVG9wIjowLCJMZWZ0IjowLCJSaWdodCI6MCwiQm90dG9tIjowfSwiUGFkZGluZyI6eyIkaWQiOiIxNDIiLCJUb3AiOjAsIkxlZnQiOjAsIlJpZ2h0IjowLCJCb3R0b20iOjB9LCJCYWNrZ3JvdW5kIjpudWxsLCJJc1Zpc2libGUiOnRydWUsIldpZHRoIjowLjAsIkhlaWdodCI6MC4wLCJCb3JkZXJTdHlsZSI6bnVsbCwiUGFyZW50U3R5bGUiOm51bGx9LCJSZWN0YW5nbGVTdHlsZSI6eyIkaWQiOiIxNDMiLCJNYXJnaW4iOnsiJGlkIjoiMTQ0IiwiVG9wIjowLCJMZWZ0IjowLCJSaWdodCI6MCwiQm90dG9tIjowfSwiUGFkZGluZyI6eyIkaWQiOiIxNDUiLCJUb3AiOjAsIkxlZnQiOjAsIlJpZ2h0IjowLCJCb3R0b20iOjB9LCJCYWNrZ3JvdW5kIjp7IiRpZCI6IjE0NiIsIkNvbG9yIjp7IiRpZCI6IjE0NyIsIkEiOjEyNywiUiI6OTEsIkciOjE1NSwiQiI6MjEzfX0sIklzVmlzaWJsZSI6dHJ1ZSwiV2lkdGgiOjAuMCwiSGVpZ2h0IjowLjAsIkJvcmRlclN0eWxlIjp7IiRpZCI6IjE0OCIsIkxpbmVDb2xvciI6eyIkaWQiOiIxNDkiLCIkdHlwZSI6Ik5MUkUuQ29tbW9uLkRvbS5Tb2xpZENvbG9yQnJ1c2gsIE5MUkUuQ29tbW9uIiwiQ29sb3IiOnsiJGlkIjoiMTUwIiwiQSI6MjU1LCJSIjoyNTUsIkciOjAsIkIiOjB9fSwiTGluZVdlaWdodCI6MC4wLCJMaW5lVHlwZSI6MCwiUGFyZW50U3R5bGUiOm51bGx9LCJQYXJlbnRTdHlsZSI6bnVsbH0sIk1hcmdpbiI6eyIkaWQiOiIxNTEiLCJUb3AiOjAsIkxlZnQiOjAsIlJpZ2h0IjowLCJCb3R0b20iOjB9LCJQYWRkaW5nIjp7IiRpZCI6IjE1MiIsIlRvcCI6MCwiTGVmdCI6MCwiUmlnaHQiOjAsIkJvdHRvbSI6MH0sIkJhY2tncm91bmQiOm51bGwsIklzVmlzaWJsZSI6dHJ1ZSwiV2lkdGgiOjAuMCwiSGVpZ2h0IjowLjAsIkJvcmRlclN0eWxlIjpudWxsLCJQYXJlbnRTdHlsZSI6bnVsbH0sIkJhY2tncm91bmRTdHlsZSI6eyIkaWQiOiIxNTMiLCJNYXJnaW4iOnsiJGlkIjoiMTU0IiwiVG9wIjowLCJMZWZ0IjowLCJSaWdodCI6MCwiQm90dG9tIjowfSwiUGFkZGluZyI6eyIkaWQiOiIxNTUiLCJUb3AiOjAsIkxlZnQiOjAsIlJpZ2h0IjowLCJCb3R0b20iOjB9LCJCYWNrZ3JvdW5kIjp7IiRpZCI6IjE1NiIsIkNvbG9yIjp7IiRpZCI6IjE1NyIsIkEiOjM4LCJSIjo5MSwiRyI6MTU1LCJCIjoyMTN9fSwiSXNWaXNpYmxlIjp0cnVlLCJXaWR0aCI6MC4wLCJIZWlnaHQiOjAuMCwiQm9yZGVyU3R5bGUiOnsiJGlkIjoiMTU4IiwiTGluZUNvbG9yIjp7IiRpZCI6IjE1OSIsIiR0eXBlIjoiTkxSRS5Db21tb24uRG9tLlNvbGlkQ29sb3JCcnVzaCwgTkxSRS5Db21tb24iLCJDb2xvciI6eyIkaWQiOiIxNjAiLCJBIjoyNTUsIlIiOjI1NSwiRyI6MCwiQiI6MH19LCJMaW5lV2VpZ2h0IjowLjAsIkxpbmVUeXBlIjowLCJQYXJlbnRTdHlsZSI6bnVsbH0sIlBhcmVudFN0eWxlIjpudWxsfSwiSXNBYm92ZVRpbWViYW5kIjpmYWxzZSwiTWFyZ2luIjp7IiRpZCI6IjE2MSIsIlRvcCI6MCwiTGVmdCI6MCwiUmlnaHQiOjAsIkJvdHRvbSI6MH0sIlBhZGRpbmciOnsiJGlkIjoiMTYyIiwiVG9wIjowLCJMZWZ0IjowLCJSaWdodCI6MCwiQm90dG9tIjowfSwiSXNWaXNpYmxlIjp0cnVlLCJXaWR0aCI6MC4wLCJIZWlnaHQiOjAuMCwiQm9yZGVyU3R5bGUiOm51bGwsIlBhcmVudFN0eWxlIjpudWxsfX0sIlNjYWxlIjp7IiRpZCI6IjE2MyIsIlN0YXJ0RGF0ZSI6IjAwMDEtMDEtMDFUMDA6MDA6MDAiLCJFbmREYXRlIjoiMjAyMi0wNy0xOFQyMzo1OTowMCIsIkZvcm1hdCI6Ik1NTSIsIlR5cGUiOjIsIkF1dG9EYXRlUmFuZ2UiOnRydWUsIldvcmtpbmdEYXlzIjoxMjcsIkZpc2NhbFllYXIiOnsiJGlkIjoiMTY0IiwiU3RhcnRNb250aCI6MSwiVXNlU3RhcnRpbmdZZWFyRm9yTnVtYmVyaW5nIjp0cnVlLCJTaG93RmlzY2FsWWVhckxhYmVsIjp0cnVlfSwiVG9kYXlNYXJrZXJUZXh0IjoiVG9kYXkiLCJBdXRvU2NhbGVUeXBlIjp0cnVlfSwiTWlsZXN0b25lcyI6W3siJGlkIjoiMTY1IiwiRGF0ZSI6IjIwMjEtMTEtMjJUMDA6MDA6MDAiLCJTdHlsZSI6eyIkaWQiOiIxNjYiLCJTaGFwZSI6MiwiQ29ubmVjdG9yTWFyZ2luIjp7IiRpZCI6IjE2NyIsIlRvcCI6MCwiTGVmdCI6MiwiUmlnaHQiOjIsIkJvdHRvbSI6MH0sIkNvbm5lY3RvclN0eWxlIjp7IiRpZCI6IjE2OCIsIkxpbmVDb2xvciI6eyIkaWQiOiIxNjkiLCIkdHlwZSI6Ik5MUkUuQ29tbW9uLkRvbS5Tb2xpZENvbG9yQnJ1c2gsIE5MUkUuQ29tbW9uIiwiQ29sb3IiOnsiJGlkIjoiMTcwIiwiQSI6MTI3LCJSIjozMSwiRyI6NzMsIkIiOjEyNn19LCJMaW5lV2VpZ2h0IjoxLjAsIkxpbmVUeXBlIjowLCJQYXJlbnRTdHlsZSI6bnVsbH0sIklzQmVsb3dUaW1lYmFuZCI6ZmFsc2UsIlBvc2l0aW9uT25UYXNrIjowLCJIaWRlRGF0ZSI6ZmFsc2UsIlNoYXBlU2l6ZSI6MSwiU3BhY2luZyI6Mi4wLCJQYWRkaW5nIjp7IiRpZCI6IjE3MSIsIlRvcCI6NywiTGVmdCI6MywiUmlnaHQiOjAsIkJvdHRvbSI6Mn0sIlNoYXBlU3R5bGUiOnsiJGlkIjoiMTcyIiwiTWFyZ2luIjp7IiRpZCI6IjE3MyIsIlRvcCI6MCwiTGVmdCI6MCwiUmlnaHQiOjAsIkJvdHRvbSI6MH0sIlBhZGRpbmciOnsiJGlkIjoiMTc0IiwiVG9wIjowLCJMZWZ0IjowLCJSaWdodCI6MCwiQm90dG9tIjowfSwiQmFja2dyb3VuZCI6eyIkaWQiOiIxNzUiLCJDb2xvciI6eyIkaWQiOiIxNzYiLCJBIjoyNTUsIlIiOjc5LCJHIjoxMjksIkIiOjE4OX19LCJJc1Zpc2libGUiOnRydWUsIldpZHRoIjoxOC4wLCJIZWlnaHQiOjIwLjAsIkJvcmRlclN0eWxlIjp7IiRpZCI6IjE3NyIsIkxpbmVDb2xvciI6eyIkcmVmIjoiNjUifSwiTGluZVdlaWdodCI6MC4wLCJMaW5lVHlwZSI6MCwiUGFyZW50U3R5bGUiOm51bGx9LCJQYXJlbnRTdHlsZSI6bnVsbH0sIlRpdGxlU3R5bGUiOnsiJGlkIjoiMTc4IiwiRm9udFNldHRpbmdzIjp7IiRpZCI6IjE3OSIsIkZvbnRTaXplIjoxMSwiRm9udE5hbWUiOiJDYWxpYnJpIiwiSXNCb2xkIjp0cnVlLCJJc0l0YWxpYyI6ZmFsc2UsIklzVW5kZXJsaW5lZCI6ZmFsc2UsIlBhcmVudFN0eWxlIjpudWxsfSwiQXV0b1NpemUiOjAsIkZvcmVncm91bmQiOnsiJGlkIjoiMTgwIiwiQ29sb3IiOnsiJGlkIjoiMTgx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E4MiIsIlRvcCI6MCwiTGVmdCI6MCwiUmlnaHQiOjAsIkJvdHRvbSI6MH0sIlBhZGRpbmciOnsiJGlkIjoiMTgzIiwiVG9wIjowLCJMZWZ0IjowLCJSaWdodCI6MCwiQm90dG9tIjowfSwiQmFja2dyb3VuZCI6eyIkcmVmIjoiNzMifSwiSXNWaXNpYmxlIjp0cnVlLCJXaWR0aCI6MC4wLCJIZWlnaHQiOjAuMCwiQm9yZGVyU3R5bGUiOnsiJGlkIjoiMTg0IiwiTGluZUNvbG9yIjpudWxsLCJMaW5lV2VpZ2h0IjowLjAsIkxpbmVUeXBlIjowLCJQYXJlbnRTdHlsZSI6bnVsbH0sIlBhcmVudFN0eWxlIjpudWxsfSwiRGF0ZVN0eWxlIjp7IiRpZCI6IjE4NSIsIkZvbnRTZXR0aW5ncyI6eyIkaWQiOiIxODYiLCJGb250U2l6ZSI6MTAsIkZvbnROYW1lIjoiQ2FsaWJyaSIsIklzQm9sZCI6ZmFsc2UsIklzSXRhbGljIjpmYWxzZSwiSXNVbmRlcmxpbmVkIjpmYWxzZSwiUGFyZW50U3R5bGUiOm51bGx9LCJBdXRvU2l6ZSI6MCwiRm9yZWdyb3VuZCI6eyIkaWQiOiIxODciLCJDb2xvciI6eyIkaWQiOiIxODg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4OSIsIlRvcCI6MCwiTGVmdCI6MCwiUmlnaHQiOjAsIkJvdHRvbSI6MH0sIlBhZGRpbmciOnsiJGlkIjoiMTkwIiwiVG9wIjowLCJMZWZ0IjowLCJSaWdodCI6MCwiQm90dG9tIjowfSwiQmFja2dyb3VuZCI6eyIkcmVmIjoiODAifSwiSXNWaXNpYmxlIjpmYWxzZSwiV2lkdGgiOjAuMCwiSGVpZ2h0IjowLjAsIkJvcmRlclN0eWxlIjp7IiRpZCI6IjE5MSIsIkxpbmVDb2xvciI6bnVsbCwiTGluZVdlaWdodCI6MC4wLCJMaW5lVHlwZSI6MCwiUGFyZW50U3R5bGUiOm51bGx9LCJQYXJlbnRTdHlsZSI6bnVsbH0sIkRhdGVGb3JtYXQiOnsiJGlkIjoiMTkyIiwiRm9ybWF0U3RyaW5nIjoiTS9kL3l5eXkiLCJTZXBhcmF0b3IiOiIvIiwiVXNlSW50ZXJuYXRpb25hbERhdGVGb3JtYXQiOmZhbHNlLCJEYXRlSXNWaXNpYmxlIjp0cnVlLCJUaW1lSXNWaXNpYmxlIjpmYWxzZSwiSG91ckRpZ2l0cyI6MSwiQW1QbURlc2lnbmF0b3IiOjIsIlRyaW0wME1pbnV0ZXMiOmZhbHNlLCJMYXN0S25vd25WaXNpYmlsaXR5U3RhdGUiOnsiJGlkIjoiMTkzIiwiRGF0ZVBhcnRJc1Zpc2libGUiOmZhbHNlLCJUaW1lUGFydElzVmlzaWJsZSI6ZmFsc2V9fSwiV2Vla051bWJlcmluZyI6eyIkaWQiOiIxOTQiLCJGb3JtYXQiOjAsIklzVmlzaWJsZSI6ZmFsc2UsIkxhc3RLbm93blZpc2liaWxpdHlTdGF0ZSI6ZmFsc2V9LCJJc1Zpc2libGUiOnRydWUsIlBhcmVudFN0eWxlIjpudWxsfSwiSW5kZXgiOjQsIlBlcmNlbnRhZ2VDb21wbGV0ZSI6bnVsbCwiUG9zaXRpb24iOnsiUmF0aW8iOjAuMCwiSXNDdXN0b20iOmZhbHNlfSwiRGF0ZUZvcm1hdCI6eyIkcmVmIjoiMTkyIn0sIldlZWtOdW1iZXJpbmciOnsiJGlkIjoiMTk1IiwiRm9ybWF0IjowLCJJc1Zpc2libGUiOmZhbHNlLCJMYXN0S25vd25WaXNpYmlsaXR5U3RhdGUiOmZhbHNlfSwiUmVsYXRlZFRhc2tJZCI6IjAwMDAwMDAwLTAwMDAtMDAwMC0wMDAwLTAwMDAwMDAwMDAwMCIsIklkIjoiMmMxZDY3OTQtYjVhNC00ODFkLTg3ZmQtZWQyZmQzMDQzYWExIiwiSW1wb3J0SWQiOm51bGwsIlRpdGxlIjoiRHLDtmcgYWZncmVpZGQgw60gU0tVUiB0aWwga3lubmluZ2FyIiwiTm90ZSI6bnVsbCwiSHlwZXJsaW5rIjp7IiRpZCI6IjE5NiIsIkFkZHJlc3MiOiIiLCJTdWJBZGRyZXNzIjoiIn0sIklzQ2hhbmdlZCI6ZmFsc2UsIklzTmV3IjpmYWxzZX0seyIkaWQiOiIxOTciLCJEYXRlIjoiMjAyMS0xMi0xNVQyMzo1OTowMCIsIlN0eWxlIjp7IiRpZCI6IjE5OCIsIlNoYXBlIjoyLCJDb25uZWN0b3JNYXJnaW4iOnsiJGlkIjoiMTk5IiwiVG9wIjowLCJMZWZ0IjoyLCJSaWdodCI6MiwiQm90dG9tIjowfSwiQ29ubmVjdG9yU3R5bGUiOnsiJGlkIjoiMjAwIiwiTGluZUNvbG9yIjp7IiRpZCI6IjIwMSIsIiR0eXBlIjoiTkxSRS5Db21tb24uRG9tLlNvbGlkQ29sb3JCcnVzaCwgTkxSRS5Db21tb24iLCJDb2xvciI6eyIkaWQiOiIyMDIiLCJBIjoxMjcsIlIiOjMxLCJHIjo3MywiQiI6MTI2fX0sIkxpbmVXZWlnaHQiOjEuMCwiTGluZVR5cGUiOjAsIlBhcmVudFN0eWxlIjpudWxsfSwiSXNCZWxvd1RpbWViYW5kIjpmYWxzZSwiUG9zaXRpb25PblRhc2siOjAsIkhpZGVEYXRlIjpmYWxzZSwiU2hhcGVTaXplIjoxLCJTcGFjaW5nIjoyLjAsIlBhZGRpbmciOnsiJGlkIjoiMjAzIiwiVG9wIjo3LCJMZWZ0IjozLCJSaWdodCI6MCwiQm90dG9tIjoyfSwiU2hhcGVTdHlsZSI6eyIkaWQiOiIyMDQiLCJNYXJnaW4iOnsiJGlkIjoiMjA1IiwiVG9wIjowLCJMZWZ0IjowLCJSaWdodCI6MCwiQm90dG9tIjowfSwiUGFkZGluZyI6eyIkaWQiOiIyMDYiLCJUb3AiOjAsIkxlZnQiOjAsIlJpZ2h0IjowLCJCb3R0b20iOjB9LCJCYWNrZ3JvdW5kIjp7IiRpZCI6IjIwNyIsIkNvbG9yIjp7IiRpZCI6IjIwOCIsIkEiOjI1NSwiUiI6MTU1LCJHIjoxODcsIkIiOjg5fX0sIklzVmlzaWJsZSI6dHJ1ZSwiV2lkdGgiOjE4LjAsIkhlaWdodCI6MjAuMCwiQm9yZGVyU3R5bGUiOnsiJGlkIjoiMjA5IiwiTGluZUNvbG9yIjp7IiRyZWYiOiI2NSJ9LCJMaW5lV2VpZ2h0IjowLjAsIkxpbmVUeXBlIjowLCJQYXJlbnRTdHlsZSI6bnVsbH0sIlBhcmVudFN0eWxlIjpudWxsfSwiVGl0bGVTdHlsZSI6eyIkaWQiOiIyMTAiLCJGb250U2V0dGluZ3MiOnsiJGlkIjoiMjExIiwiRm9udFNpemUiOjExLCJGb250TmFtZSI6IkNhbGlicmkiLCJJc0JvbGQiOnRydWUsIklzSXRhbGljIjpmYWxzZSwiSXNVbmRlcmxpbmVkIjpmYWxzZSwiUGFyZW50U3R5bGUiOm51bGx9LCJBdXRvU2l6ZSI6MCwiRm9yZWdyb3VuZCI6eyIkaWQiOiIyMTIiLCJDb2xvciI6eyIkaWQiOiIyMTM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jE0IiwiVG9wIjowLCJMZWZ0IjowLCJSaWdodCI6MCwiQm90dG9tIjowfSwiUGFkZGluZyI6eyIkaWQiOiIyMTUiLCJUb3AiOjAsIkxlZnQiOjAsIlJpZ2h0IjowLCJCb3R0b20iOjB9LCJCYWNrZ3JvdW5kIjp7IiRyZWYiOiI3MyJ9LCJJc1Zpc2libGUiOnRydWUsIldpZHRoIjowLjAsIkhlaWdodCI6MC4wLCJCb3JkZXJTdHlsZSI6eyIkaWQiOiIyMTYiLCJMaW5lQ29sb3IiOm51bGwsIkxpbmVXZWlnaHQiOjAuMCwiTGluZVR5cGUiOjAsIlBhcmVudFN0eWxlIjpudWxsfSwiUGFyZW50U3R5bGUiOm51bGx9LCJEYXRlU3R5bGUiOnsiJGlkIjoiMjE3IiwiRm9udFNldHRpbmdzIjp7IiRpZCI6IjIxOCIsIkZvbnRTaXplIjoxMCwiRm9udE5hbWUiOiJDYWxpYnJpIiwiSXNCb2xkIjpmYWxzZSwiSXNJdGFsaWMiOmZhbHNlLCJJc1VuZGVybGluZWQiOmZhbHNlLCJQYXJlbnRTdHlsZSI6bnVsbH0sIkF1dG9TaXplIjowLCJGb3JlZ3JvdW5kIjp7IiRpZCI6IjIxOSIsIkNvbG9yIjp7IiRpZCI6IjIy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jIxIiwiVG9wIjowLCJMZWZ0IjowLCJSaWdodCI6MCwiQm90dG9tIjowfSwiUGFkZGluZyI6eyIkaWQiOiIyMjIiLCJUb3AiOjAsIkxlZnQiOjAsIlJpZ2h0IjowLCJCb3R0b20iOjB9LCJCYWNrZ3JvdW5kIjp7IiRyZWYiOiI4MCJ9LCJJc1Zpc2libGUiOmZhbHNlLCJXaWR0aCI6MC4wLCJIZWlnaHQiOjAuMCwiQm9yZGVyU3R5bGUiOnsiJGlkIjoiMjIzIiwiTGluZUNvbG9yIjpudWxsLCJMaW5lV2VpZ2h0IjowLjAsIkxpbmVUeXBlIjowLCJQYXJlbnRTdHlsZSI6bnVsbH0sIlBhcmVudFN0eWxlIjpudWxsfSwiRGF0ZUZvcm1hdCI6eyIkaWQiOiIyMjQiLCJGb3JtYXRTdHJpbmciOiJNL2QveXl5eSIsIlNlcGFyYXRvciI6Ii8iLCJVc2VJbnRlcm5hdGlvbmFsRGF0ZUZvcm1hdCI6ZmFsc2UsIkRhdGVJc1Zpc2libGUiOnRydWUsIlRpbWVJc1Zpc2libGUiOmZhbHNlLCJIb3VyRGlnaXRzIjoxLCJBbVBtRGVzaWduYXRvciI6MiwiVHJpbTAwTWludXRlcyI6ZmFsc2UsIkxhc3RLbm93blZpc2liaWxpdHlTdGF0ZSI6eyIkaWQiOiIyMjUiLCJEYXRlUGFydElzVmlzaWJsZSI6ZmFsc2UsIlRpbWVQYXJ0SXNWaXNpYmxlIjpmYWxzZX19LCJXZWVrTnVtYmVyaW5nIjp7IiRpZCI6IjIyNiIsIkZvcm1hdCI6MCwiSXNWaXNpYmxlIjpmYWxzZSwiTGFzdEtub3duVmlzaWJpbGl0eVN0YXRlIjpmYWxzZX0sIklzVmlzaWJsZSI6dHJ1ZSwiUGFyZW50U3R5bGUiOm51bGx9LCJJbmRleCI6NSwiUGVyY2VudGFnZUNvbXBsZXRlIjpudWxsLCJQb3NpdGlvbiI6eyJSYXRpbyI6MC4wLCJJc0N1c3RvbSI6ZmFsc2V9LCJEYXRlRm9ybWF0Ijp7IiRyZWYiOiIyMjQifSwiV2Vla051bWJlcmluZyI6eyIkaWQiOiIyMjciLCJGb3JtYXQiOjAsIklzVmlzaWJsZSI6ZmFsc2UsIkxhc3RLbm93blZpc2liaWxpdHlTdGF0ZSI6ZmFsc2V9LCJSZWxhdGVkVGFza0lkIjoiMDAwMDAwMDAtMDAwMC0wMDAwLTAwMDAtMDAwMDAwMDAwMDAwIiwiSWQiOiJkNjExZWFiMC0xMDNjLTRlOWYtOGNhYy03ODViYjg3ZTI5MzMiLCJJbXBvcnRJZCI6bnVsbCwiVGl0bGUiOiJBbG1lbm51ciBreW5uaW5nYXJmdW5kdXIiLCJOb3RlIjpudWxsLCJIeXBlcmxpbmsiOnsiJGlkIjoiMjI4IiwiQWRkcmVzcyI6IiIsIlN1YkFkZHJlc3MiOiIifSwiSXNDaGFuZ2VkIjpmYWxzZSwiSXNOZXciOmZhbHNlfSx7IiRpZCI6IjIyOSIsIkRhdGUiOiIyMDIyLTAzLTA3VDIzOjU5OjAwIiwiU3R5bGUiOnsiJGlkIjoiMjMwIiwiU2hhcGUiOjIsIkNvbm5lY3Rvck1hcmdpbiI6eyIkaWQiOiIyMzEiLCJUb3AiOjAsIkxlZnQiOjIsIlJpZ2h0IjoyLCJCb3R0b20iOjB9LCJDb25uZWN0b3JTdHlsZSI6eyIkaWQiOiIyMzIiLCJMaW5lQ29sb3IiOnsiJGlkIjoiMjMzIiwiJHR5cGUiOiJOTFJFLkNvbW1vbi5Eb20uU29saWRDb2xvckJydXNoLCBOTFJFLkNvbW1vbiIsIkNvbG9yIjp7IiRpZCI6IjIzNCIsIkEiOjEyNywiUiI6MzEsIkciOjczLCJCIjoxMjZ9fSwiTGluZVdlaWdodCI6MS4wLCJMaW5lVHlwZSI6MCwiUGFyZW50U3R5bGUiOm51bGx9LCJJc0JlbG93VGltZWJhbmQiOmZhbHNlLCJQb3NpdGlvbk9uVGFzayI6MCwiSGlkZURhdGUiOmZhbHNlLCJTaGFwZVNpemUiOjEsIlNwYWNpbmciOjIuMCwiUGFkZGluZyI6eyIkaWQiOiIyMzUiLCJUb3AiOjcsIkxlZnQiOjMsIlJpZ2h0IjowLCJCb3R0b20iOjJ9LCJTaGFwZVN0eWxlIjp7IiRpZCI6IjIzNiIsIk1hcmdpbiI6eyIkaWQiOiIyMzciLCJUb3AiOjAsIkxlZnQiOjAsIlJpZ2h0IjowLCJCb3R0b20iOjB9LCJQYWRkaW5nIjp7IiRpZCI6IjIzOCIsIlRvcCI6MCwiTGVmdCI6MCwiUmlnaHQiOjAsIkJvdHRvbSI6MH0sIkJhY2tncm91bmQiOnsiJGlkIjoiMjM5IiwiQ29sb3IiOnsiJGlkIjoiMjQwIiwiQSI6MjU1LCJSIjo3OSwiRyI6MTI5LCJCIjoxODl9fSwiSXNWaXNpYmxlIjp0cnVlLCJXaWR0aCI6MTguMCwiSGVpZ2h0IjoyMC4wLCJCb3JkZXJTdHlsZSI6eyIkaWQiOiIyNDEiLCJMaW5lQ29sb3IiOnsiJHJlZiI6IjY1In0sIkxpbmVXZWlnaHQiOjAuMCwiTGluZVR5cGUiOjAsIlBhcmVudFN0eWxlIjpudWxsfSwiUGFyZW50U3R5bGUiOm51bGx9LCJUaXRsZVN0eWxlIjp7IiRpZCI6IjI0MiIsIkZvbnRTZXR0aW5ncyI6eyIkaWQiOiIyNDMiLCJGb250U2l6ZSI6MTEsIkZvbnROYW1lIjoiQ2FsaWJyaSIsIklzQm9sZCI6dHJ1ZSwiSXNJdGFsaWMiOmZhbHNlLCJJc1VuZGVybGluZWQiOmZhbHNlLCJQYXJlbnRTdHlsZSI6bnVsbH0sIkF1dG9TaXplIjowLCJGb3JlZ3JvdW5kIjp7IiRpZCI6IjI0NCIsIkNvbG9yIjp7IiRpZCI6IjI0NS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yNDYiLCJUb3AiOjAsIkxlZnQiOjAsIlJpZ2h0IjowLCJCb3R0b20iOjB9LCJQYWRkaW5nIjp7IiRpZCI6IjI0NyIsIlRvcCI6MCwiTGVmdCI6MCwiUmlnaHQiOjAsIkJvdHRvbSI6MH0sIkJhY2tncm91bmQiOnsiJHJlZiI6IjczIn0sIklzVmlzaWJsZSI6dHJ1ZSwiV2lkdGgiOjAuMCwiSGVpZ2h0IjowLjAsIkJvcmRlclN0eWxlIjp7IiRpZCI6IjI0OCIsIkxpbmVDb2xvciI6bnVsbCwiTGluZVdlaWdodCI6MC4wLCJMaW5lVHlwZSI6MCwiUGFyZW50U3R5bGUiOm51bGx9LCJQYXJlbnRTdHlsZSI6bnVsbH0sIkRhdGVTdHlsZSI6eyIkaWQiOiIyNDkiLCJGb250U2V0dGluZ3MiOnsiJGlkIjoiMjUwIiwiRm9udFNpemUiOjEwLCJGb250TmFtZSI6IkNhbGlicmkiLCJJc0JvbGQiOmZhbHNlLCJJc0l0YWxpYyI6ZmFsc2UsIklzVW5kZXJsaW5lZCI6ZmFsc2UsIlBhcmVudFN0eWxlIjpudWxsfSwiQXV0b1NpemUiOjAsIkZvcmVncm91bmQiOnsiJGlkIjoiMjUxIiwiQ29sb3IiOnsiJGlkIjoiMjUy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yNTMiLCJUb3AiOjAsIkxlZnQiOjAsIlJpZ2h0IjowLCJCb3R0b20iOjB9LCJQYWRkaW5nIjp7IiRpZCI6IjI1NCIsIlRvcCI6MCwiTGVmdCI6MCwiUmlnaHQiOjAsIkJvdHRvbSI6MH0sIkJhY2tncm91bmQiOnsiJHJlZiI6IjgwIn0sIklzVmlzaWJsZSI6ZmFsc2UsIldpZHRoIjowLjAsIkhlaWdodCI6MC4wLCJCb3JkZXJTdHlsZSI6eyIkaWQiOiIyNTUiLCJMaW5lQ29sb3IiOm51bGwsIkxpbmVXZWlnaHQiOjAuMCwiTGluZVR5cGUiOjAsIlBhcmVudFN0eWxlIjpudWxsfSwiUGFyZW50U3R5bGUiOm51bGx9LCJEYXRlRm9ybWF0Ijp7IiRpZCI6IjI1NiIsIkZvcm1hdFN0cmluZyI6Ik0vZC95eXl5IiwiU2VwYXJhdG9yIjoiLyIsIlVzZUludGVybmF0aW9uYWxEYXRlRm9ybWF0IjpmYWxzZSwiRGF0ZUlzVmlzaWJsZSI6dHJ1ZSwiVGltZUlzVmlzaWJsZSI6ZmFsc2UsIkhvdXJEaWdpdHMiOjEsIkFtUG1EZXNpZ25hdG9yIjoyLCJUcmltMDBNaW51dGVzIjpmYWxzZSwiTGFzdEtub3duVmlzaWJpbGl0eVN0YXRlIjp7IiRpZCI6IjI1NyIsIkRhdGVQYXJ0SXNWaXNpYmxlIjpmYWxzZSwiVGltZVBhcnRJc1Zpc2libGUiOmZhbHNlfX0sIldlZWtOdW1iZXJpbmciOnsiJGlkIjoiMjU4IiwiRm9ybWF0IjowLCJJc1Zpc2libGUiOmZhbHNlLCJMYXN0S25vd25WaXNpYmlsaXR5U3RhdGUiOmZhbHNlfSwiSXNWaXNpYmxlIjp0cnVlLCJQYXJlbnRTdHlsZSI6bnVsbH0sIkluZGV4Ijo2LCJQZXJjZW50YWdlQ29tcGxldGUiOm51bGwsIlBvc2l0aW9uIjp7IlJhdGlvIjowLjAsIklzQ3VzdG9tIjpmYWxzZX0sIkRhdGVGb3JtYXQiOnsiJHJlZiI6IjI1NiJ9LCJXZWVrTnVtYmVyaW5nIjp7IiRpZCI6IjI1OSIsIkZvcm1hdCI6MCwiSXNWaXNpYmxlIjpmYWxzZSwiTGFzdEtub3duVmlzaWJpbGl0eVN0YXRlIjpmYWxzZX0sIlJlbGF0ZWRUYXNrSWQiOiIwMDAwMDAwMC0wMDAwLTAwMDAtMDAwMC0wMDAwMDAwMDAwMDAiLCJJZCI6IjQ1MzAwYTcxLTIyNDgtNDQxZC1hNmU4LWFjMjBjMmI5MThhZiIsIkltcG9ydElkIjpudWxsLCJUaXRsZSI6IlNLVVIgYWZncmVpw7BpciB0aWxsw7ZndSB0aWwgYsOmamFyc3Rqw7NybmFyIiwiTm90ZSI6bnVsbCwiSHlwZXJsaW5rIjp7IiRpZCI6IjI2MCIsIkFkZHJlc3MiOiIiLCJTdWJBZGRyZXNzIjoiIn0sIklzQ2hhbmdlZCI6ZmFsc2UsIklzTmV3IjpmYWxzZX0seyIkaWQiOiIyNjEiLCJEYXRlIjoiMjAyMi0wMy0xNFQyMzo1OTowMCIsIlN0eWxlIjp7IiRpZCI6IjI2MiIsIlNoYXBlIjoyLCJDb25uZWN0b3JNYXJnaW4iOnsiJGlkIjoiMjYzIiwiVG9wIjowLCJMZWZ0IjoyLCJSaWdodCI6MiwiQm90dG9tIjowfSwiQ29ubmVjdG9yU3R5bGUiOnsiJGlkIjoiMjY0IiwiTGluZUNvbG9yIjp7IiRpZCI6IjI2NSIsIiR0eXBlIjoiTkxSRS5Db21tb24uRG9tLlNvbGlkQ29sb3JCcnVzaCwgTkxSRS5Db21tb24iLCJDb2xvciI6eyIkaWQiOiIyNjYiLCJBIjoxMjcsIlIiOjMxLCJHIjo3MywiQiI6MTI2fX0sIkxpbmVXZWlnaHQiOjEuMCwiTGluZVR5cGUiOjAsIlBhcmVudFN0eWxlIjpudWxsfSwiSXNCZWxvd1RpbWViYW5kIjpmYWxzZSwiUG9zaXRpb25PblRhc2siOjAsIkhpZGVEYXRlIjpmYWxzZSwiU2hhcGVTaXplIjoxLCJTcGFjaW5nIjoyLjAsIlBhZGRpbmciOnsiJGlkIjoiMjY3IiwiVG9wIjo3LCJMZWZ0IjozLCJSaWdodCI6MCwiQm90dG9tIjoyfSwiU2hhcGVTdHlsZSI6eyIkaWQiOiIyNjgiLCJNYXJnaW4iOnsiJGlkIjoiMjY5IiwiVG9wIjowLCJMZWZ0IjowLCJSaWdodCI6MCwiQm90dG9tIjowfSwiUGFkZGluZyI6eyIkaWQiOiIyNzAiLCJUb3AiOjAsIkxlZnQiOjAsIlJpZ2h0IjowLCJCb3R0b20iOjB9LCJCYWNrZ3JvdW5kIjp7IiRpZCI6IjI3MSIsIkNvbG9yIjp7IiRpZCI6IjI3MiIsIkEiOjI1NSwiUiI6NzksIkciOjEyOSwiQiI6MTg5fX0sIklzVmlzaWJsZSI6dHJ1ZSwiV2lkdGgiOjE4LjAsIkhlaWdodCI6MjAuMCwiQm9yZGVyU3R5bGUiOnsiJGlkIjoiMjczIiwiTGluZUNvbG9yIjp7IiRyZWYiOiI2NSJ9LCJMaW5lV2VpZ2h0IjowLjAsIkxpbmVUeXBlIjowLCJQYXJlbnRTdHlsZSI6bnVsbH0sIlBhcmVudFN0eWxlIjpudWxsfSwiVGl0bGVTdHlsZSI6eyIkaWQiOiIyNzQiLCJGb250U2V0dGluZ3MiOnsiJGlkIjoiMjc1IiwiRm9udFNpemUiOjExLCJGb250TmFtZSI6IkNhbGlicmkiLCJJc0JvbGQiOnRydWUsIklzSXRhbGljIjpmYWxzZSwiSXNVbmRlcmxpbmVkIjpmYWxzZSwiUGFyZW50U3R5bGUiOm51bGx9LCJBdXRvU2l6ZSI6MCwiRm9yZWdyb3VuZCI6eyIkaWQiOiIyNzYiLCJDb2xvciI6eyIkaWQiOiIyNzc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jc4IiwiVG9wIjowLCJMZWZ0IjowLCJSaWdodCI6MCwiQm90dG9tIjowfSwiUGFkZGluZyI6eyIkaWQiOiIyNzkiLCJUb3AiOjAsIkxlZnQiOjAsIlJpZ2h0IjowLCJCb3R0b20iOjB9LCJCYWNrZ3JvdW5kIjp7IiRyZWYiOiI3MyJ9LCJJc1Zpc2libGUiOnRydWUsIldpZHRoIjowLjAsIkhlaWdodCI6MC4wLCJCb3JkZXJTdHlsZSI6eyIkaWQiOiIyODAiLCJMaW5lQ29sb3IiOm51bGwsIkxpbmVXZWlnaHQiOjAuMCwiTGluZVR5cGUiOjAsIlBhcmVudFN0eWxlIjpudWxsfSwiUGFyZW50U3R5bGUiOm51bGx9LCJEYXRlU3R5bGUiOnsiJGlkIjoiMjgxIiwiRm9udFNldHRpbmdzIjp7IiRpZCI6IjI4MiIsIkZvbnRTaXplIjoxMCwiRm9udE5hbWUiOiJDYWxpYnJpIiwiSXNCb2xkIjpmYWxzZSwiSXNJdGFsaWMiOmZhbHNlLCJJc1VuZGVybGluZWQiOmZhbHNlLCJQYXJlbnRTdHlsZSI6bnVsbH0sIkF1dG9TaXplIjowLCJGb3JlZ3JvdW5kIjp7IiRpZCI6IjI4MyIsIkNvbG9yIjp7IiRpZCI6IjI4N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jg1IiwiVG9wIjowLCJMZWZ0IjowLCJSaWdodCI6MCwiQm90dG9tIjowfSwiUGFkZGluZyI6eyIkaWQiOiIyODYiLCJUb3AiOjAsIkxlZnQiOjAsIlJpZ2h0IjowLCJCb3R0b20iOjB9LCJCYWNrZ3JvdW5kIjp7IiRyZWYiOiI4MCJ9LCJJc1Zpc2libGUiOmZhbHNlLCJXaWR0aCI6MC4wLCJIZWlnaHQiOjAuMCwiQm9yZGVyU3R5bGUiOnsiJGlkIjoiMjg3IiwiTGluZUNvbG9yIjpudWxsLCJMaW5lV2VpZ2h0IjowLjAsIkxpbmVUeXBlIjowLCJQYXJlbnRTdHlsZSI6bnVsbH0sIlBhcmVudFN0eWxlIjpudWxsfSwiRGF0ZUZvcm1hdCI6eyIkaWQiOiIyODgiLCJGb3JtYXRTdHJpbmciOiJNL2QveXl5eSIsIlNlcGFyYXRvciI6Ii8iLCJVc2VJbnRlcm5hdGlvbmFsRGF0ZUZvcm1hdCI6ZmFsc2UsIkRhdGVJc1Zpc2libGUiOnRydWUsIlRpbWVJc1Zpc2libGUiOmZhbHNlLCJIb3VyRGlnaXRzIjoxLCJBbVBtRGVzaWduYXRvciI6MiwiVHJpbTAwTWludXRlcyI6ZmFsc2UsIkxhc3RLbm93blZpc2liaWxpdHlTdGF0ZSI6eyIkaWQiOiIyODkiLCJEYXRlUGFydElzVmlzaWJsZSI6ZmFsc2UsIlRpbWVQYXJ0SXNWaXNpYmxlIjpmYWxzZX19LCJXZWVrTnVtYmVyaW5nIjp7IiRpZCI6IjI5MCIsIkZvcm1hdCI6MCwiSXNWaXNpYmxlIjpmYWxzZSwiTGFzdEtub3duVmlzaWJpbGl0eVN0YXRlIjpmYWxzZX0sIklzVmlzaWJsZSI6dHJ1ZSwiUGFyZW50U3R5bGUiOm51bGx9LCJJbmRleCI6NywiUGVyY2VudGFnZUNvbXBsZXRlIjpudWxsLCJQb3NpdGlvbiI6eyJSYXRpbyI6MC4wLCJJc0N1c3RvbSI6ZmFsc2V9LCJEYXRlRm9ybWF0Ijp7IiRyZWYiOiIyODgifSwiV2Vla051bWJlcmluZyI6eyIkaWQiOiIyOTEiLCJGb3JtYXQiOjAsIklzVmlzaWJsZSI6ZmFsc2UsIkxhc3RLbm93blZpc2liaWxpdHlTdGF0ZSI6ZmFsc2V9LCJSZWxhdGVkVGFza0lkIjoiMDAwMDAwMDAtMDAwMC0wMDAwLTAwMDAtMDAwMDAwMDAwMDAwIiwiSWQiOiIyYjBhMDM3Mi05NGNhLTRmNjEtYmU3MS01ZDUyM2Q2MTc4MDUiLCJJbXBvcnRJZCI6bnVsbCwiVGl0bGUiOiJCU1RKIGFmZ3JlacOwaXIgdGlsbMO2Z3UgdGlsIGF1Z2zDvXNpbmdhciIsIk5vdGUiOm51bGwsIkh5cGVybGluayI6eyIkaWQiOiIyOTIiLCJBZGRyZXNzIjoiIiwiU3ViQWRkcmVzcyI6IiJ9LCJJc0NoYW5nZWQiOmZhbHNlLCJJc05ldyI6ZmFsc2V9LHsiJGlkIjoiMjkzIiwiRGF0ZSI6IjIwMjItMDYtMTNUMjM6NTk6MDAiLCJTdHlsZSI6eyIkaWQiOiIyOTQiLCJTaGFwZSI6MiwiQ29ubmVjdG9yTWFyZ2luIjp7IiRpZCI6IjI5NSIsIlRvcCI6MCwiTGVmdCI6MiwiUmlnaHQiOjIsIkJvdHRvbSI6MH0sIkNvbm5lY3RvclN0eWxlIjp7IiRpZCI6IjI5NiIsIkxpbmVDb2xvciI6eyIkaWQiOiIyOTciLCIkdHlwZSI6Ik5MUkUuQ29tbW9uLkRvbS5Tb2xpZENvbG9yQnJ1c2gsIE5MUkUuQ29tbW9uIiwiQ29sb3IiOnsiJGlkIjoiMjk4IiwiQSI6MTI3LCJSIjozMSwiRyI6NzMsIkIiOjEyNn19LCJMaW5lV2VpZ2h0IjoxLjAsIkxpbmVUeXBlIjowLCJQYXJlbnRTdHlsZSI6bnVsbH0sIklzQmVsb3dUaW1lYmFuZCI6ZmFsc2UsIlBvc2l0aW9uT25UYXNrIjowLCJIaWRlRGF0ZSI6ZmFsc2UsIlNoYXBlU2l6ZSI6MSwiU3BhY2luZyI6Mi4wLCJQYWRkaW5nIjp7IiRpZCI6IjI5OSIsIlRvcCI6NywiTGVmdCI6MywiUmlnaHQiOjAsIkJvdHRvbSI6Mn0sIlNoYXBlU3R5bGUiOnsiJGlkIjoiMzAwIiwiTWFyZ2luIjp7IiRpZCI6IjMwMSIsIlRvcCI6MCwiTGVmdCI6MCwiUmlnaHQiOjAsIkJvdHRvbSI6MH0sIlBhZGRpbmciOnsiJGlkIjoiMzAyIiwiVG9wIjowLCJMZWZ0IjowLCJSaWdodCI6MCwiQm90dG9tIjowfSwiQmFja2dyb3VuZCI6eyIkaWQiOiIzMDMiLCJDb2xvciI6eyIkaWQiOiIzMDQiLCJBIjoyNTUsIlIiOjc5LCJHIjoxMjksIkIiOjE4OX19LCJJc1Zpc2libGUiOnRydWUsIldpZHRoIjoxOC4wLCJIZWlnaHQiOjIwLjAsIkJvcmRlclN0eWxlIjp7IiRpZCI6IjMwNSIsIkxpbmVDb2xvciI6eyIkcmVmIjoiNjUifSwiTGluZVdlaWdodCI6MC4wLCJMaW5lVHlwZSI6MCwiUGFyZW50U3R5bGUiOm51bGx9LCJQYXJlbnRTdHlsZSI6bnVsbH0sIlRpdGxlU3R5bGUiOnsiJGlkIjoiMzA2IiwiRm9udFNldHRpbmdzIjp7IiRpZCI6IjMwNyIsIkZvbnRTaXplIjoxMSwiRm9udE5hbWUiOiJDYWxpYnJpIiwiSXNCb2xkIjp0cnVlLCJJc0l0YWxpYyI6ZmFsc2UsIklzVW5kZXJsaW5lZCI6ZmFsc2UsIlBhcmVudFN0eWxlIjpudWxsfSwiQXV0b1NpemUiOjAsIkZvcmVncm91bmQiOnsiJGlkIjoiMzA4IiwiQ29sb3IiOnsiJGlkIjoiMzA5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xMCIsIlRvcCI6MCwiTGVmdCI6MCwiUmlnaHQiOjAsIkJvdHRvbSI6MH0sIlBhZGRpbmciOnsiJGlkIjoiMzExIiwiVG9wIjowLCJMZWZ0IjowLCJSaWdodCI6MCwiQm90dG9tIjowfSwiQmFja2dyb3VuZCI6eyIkcmVmIjoiNzMifSwiSXNWaXNpYmxlIjp0cnVlLCJXaWR0aCI6MC4wLCJIZWlnaHQiOjAuMCwiQm9yZGVyU3R5bGUiOnsiJGlkIjoiMzEyIiwiTGluZUNvbG9yIjpudWxsLCJMaW5lV2VpZ2h0IjowLjAsIkxpbmVUeXBlIjowLCJQYXJlbnRTdHlsZSI6bnVsbH0sIlBhcmVudFN0eWxlIjpudWxsfSwiRGF0ZVN0eWxlIjp7IiRpZCI6IjMxMyIsIkZvbnRTZXR0aW5ncyI6eyIkaWQiOiIzMTQiLCJGb250U2l6ZSI6MTAsIkZvbnROYW1lIjoiQ2FsaWJyaSIsIklzQm9sZCI6ZmFsc2UsIklzSXRhbGljIjpmYWxzZSwiSXNVbmRlcmxpbmVkIjpmYWxzZSwiUGFyZW50U3R5bGUiOm51bGx9LCJBdXRvU2l6ZSI6MCwiRm9yZWdyb3VuZCI6eyIkaWQiOiIzMTUiLCJDb2xvciI6eyIkaWQiOiIzMTY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MxNyIsIlRvcCI6MCwiTGVmdCI6MCwiUmlnaHQiOjAsIkJvdHRvbSI6MH0sIlBhZGRpbmciOnsiJGlkIjoiMzE4IiwiVG9wIjowLCJMZWZ0IjowLCJSaWdodCI6MCwiQm90dG9tIjowfSwiQmFja2dyb3VuZCI6eyIkcmVmIjoiODAifSwiSXNWaXNpYmxlIjpmYWxzZSwiV2lkdGgiOjAuMCwiSGVpZ2h0IjowLjAsIkJvcmRlclN0eWxlIjp7IiRpZCI6IjMxOSIsIkxpbmVDb2xvciI6bnVsbCwiTGluZVdlaWdodCI6MC4wLCJMaW5lVHlwZSI6MCwiUGFyZW50U3R5bGUiOm51bGx9LCJQYXJlbnRTdHlsZSI6bnVsbH0sIkRhdGVGb3JtYXQiOnsiJGlkIjoiMzIwIiwiRm9ybWF0U3RyaW5nIjoiTS9kL3l5eXkiLCJTZXBhcmF0b3IiOiIvIiwiVXNlSW50ZXJuYXRpb25hbERhdGVGb3JtYXQiOmZhbHNlLCJEYXRlSXNWaXNpYmxlIjp0cnVlLCJUaW1lSXNWaXNpYmxlIjpmYWxzZSwiSG91ckRpZ2l0cyI6MSwiQW1QbURlc2lnbmF0b3IiOjIsIlRyaW0wME1pbnV0ZXMiOmZhbHNlLCJMYXN0S25vd25WaXNpYmlsaXR5U3RhdGUiOnsiJGlkIjoiMzIxIiwiRGF0ZVBhcnRJc1Zpc2libGUiOmZhbHNlLCJUaW1lUGFydElzVmlzaWJsZSI6ZmFsc2V9fSwiV2Vla051bWJlcmluZyI6eyIkaWQiOiIzMjIiLCJGb3JtYXQiOjAsIklzVmlzaWJsZSI6ZmFsc2UsIkxhc3RLbm93blZpc2liaWxpdHlTdGF0ZSI6ZmFsc2V9LCJJc1Zpc2libGUiOnRydWUsIlBhcmVudFN0eWxlIjpudWxsfSwiSW5kZXgiOjgsIlBlcmNlbnRhZ2VDb21wbGV0ZSI6bnVsbCwiUG9zaXRpb24iOnsiUmF0aW8iOjAuMjQ4OTQ5NzAwODE0NzA2MywiSXNDdXN0b20iOnRydWV9LCJEYXRlRm9ybWF0Ijp7IiRyZWYiOiIzMjAifSwiV2Vla051bWJlcmluZyI6eyIkaWQiOiIzMjMiLCJGb3JtYXQiOjAsIklzVmlzaWJsZSI6ZmFsc2UsIkxhc3RLbm93blZpc2liaWxpdHlTdGF0ZSI6ZmFsc2V9LCJSZWxhdGVkVGFza0lkIjoiMDAwMDAwMDAtMDAwMC0wMDAwLTAwMDAtMDAwMDAwMDAwMDAwIiwiSWQiOiJmMzc3MGE3OS0zZjVhLTQ5MmItOGZkYS1kZmRmYjFjY2ZmNTUiLCJJbXBvcnRJZCI6bnVsbCwiVGl0bGUiOiJTS1VSLCB0aWxsYWdhIHVtIGFmZ3JlacOwc2x1IGF0aHVnYXNlbWRhIiwiTm90ZSI6bnVsbCwiSHlwZXJsaW5rIjp7IiRpZCI6IjMyNCIsIkFkZHJlc3MiOm51bGwsIlN1YkFkZHJlc3MiOm51bGx9LCJJc0NoYW5nZWQiOmZhbHNlLCJJc05ldyI6ZmFsc2V9LHsiJGlkIjoiMzI1IiwiRGF0ZSI6IjIwMjItMDYtMjFUMjM6NTk6MDAiLCJTdHlsZSI6eyIkaWQiOiIzMjYiLCJTaGFwZSI6MiwiQ29ubmVjdG9yTWFyZ2luIjp7IiRpZCI6IjMyNyIsIlRvcCI6MCwiTGVmdCI6MiwiUmlnaHQiOjIsIkJvdHRvbSI6MH0sIkNvbm5lY3RvclN0eWxlIjp7IiRpZCI6IjMyOCIsIkxpbmVDb2xvciI6eyIkaWQiOiIzMjkiLCIkdHlwZSI6Ik5MUkUuQ29tbW9uLkRvbS5Tb2xpZENvbG9yQnJ1c2gsIE5MUkUuQ29tbW9uIiwiQ29sb3IiOnsiJGlkIjoiMzMwIiwiQSI6MTI3LCJSIjozMSwiRyI6NzMsIkIiOjEyNn19LCJMaW5lV2VpZ2h0IjoxLjAsIkxpbmVUeXBlIjowLCJQYXJlbnRTdHlsZSI6bnVsbH0sIklzQmVsb3dUaW1lYmFuZCI6ZmFsc2UsIlBvc2l0aW9uT25UYXNrIjowLCJIaWRlRGF0ZSI6ZmFsc2UsIlNoYXBlU2l6ZSI6MSwiU3BhY2luZyI6Mi4wLCJQYWRkaW5nIjp7IiRpZCI6IjMzMSIsIlRvcCI6NywiTGVmdCI6MywiUmlnaHQiOjAsIkJvdHRvbSI6Mn0sIlNoYXBlU3R5bGUiOnsiJGlkIjoiMzMyIiwiTWFyZ2luIjp7IiRpZCI6IjMzMyIsIlRvcCI6MCwiTGVmdCI6MCwiUmlnaHQiOjAsIkJvdHRvbSI6MH0sIlBhZGRpbmciOnsiJGlkIjoiMzM0IiwiVG9wIjowLCJMZWZ0IjowLCJSaWdodCI6MCwiQm90dG9tIjowfSwiQmFja2dyb3VuZCI6eyIkaWQiOiIzMzUiLCJDb2xvciI6eyIkaWQiOiIzMzYiLCJBIjoyNTUsIlIiOjc5LCJHIjoxMjksIkIiOjE4OX19LCJJc1Zpc2libGUiOnRydWUsIldpZHRoIjoxOC4wLCJIZWlnaHQiOjIwLjAsIkJvcmRlclN0eWxlIjp7IiRpZCI6IjMzNyIsIkxpbmVDb2xvciI6eyIkcmVmIjoiNjUifSwiTGluZVdlaWdodCI6MC4wLCJMaW5lVHlwZSI6MCwiUGFyZW50U3R5bGUiOm51bGx9LCJQYXJlbnRTdHlsZSI6bnVsbH0sIlRpdGxlU3R5bGUiOnsiJGlkIjoiMzM4IiwiRm9udFNldHRpbmdzIjp7IiRpZCI6IjMzOSIsIkZvbnRTaXplIjoxMSwiRm9udE5hbWUiOiJDYWxpYnJpIiwiSXNCb2xkIjp0cnVlLCJJc0l0YWxpYyI6ZmFsc2UsIklzVW5kZXJsaW5lZCI6ZmFsc2UsIlBhcmVudFN0eWxlIjpudWxsfSwiQXV0b1NpemUiOjIsIkZvcmVncm91bmQiOnsiJGlkIjoiMzQwIiwiQ29sb3IiOnsiJGlkIjoiMzQxIiwiQSI6MjU1LCJSIjowLCJHIjowLCJCIjowfX0sIk1heFdpZHRoIjo3OS4wLCJNYXhIZWlnaHQiOiJJbmZpbml0eSIsIlNtYXJ0Rm9yZWdyb3VuZElzQWN0aXZlIjpmYWxzZSwiSG9yaXpvbnRhbEFsaWdubWVudCI6MCwiVmVydGljYWxBbGlnbm1lbnQiOjAsIlNtYXJ0Rm9yZWdyb3VuZCI6bnVsbCwiQmFja2dyb3VuZEZpbGxUeXBlIjowLCJNYXJnaW4iOnsiJGlkIjoiMzQyIiwiVG9wIjowLCJMZWZ0IjowLCJSaWdodCI6MCwiQm90dG9tIjowfSwiUGFkZGluZyI6eyIkaWQiOiIzNDMiLCJUb3AiOjAsIkxlZnQiOjAsIlJpZ2h0IjowLCJCb3R0b20iOjB9LCJCYWNrZ3JvdW5kIjp7IiRyZWYiOiI3MyJ9LCJJc1Zpc2libGUiOnRydWUsIldpZHRoIjowLjAsIkhlaWdodCI6MC4wLCJCb3JkZXJTdHlsZSI6eyIkaWQiOiIzNDQiLCJMaW5lQ29sb3IiOm51bGwsIkxpbmVXZWlnaHQiOjAuMCwiTGluZVR5cGUiOjAsIlBhcmVudFN0eWxlIjpudWxsfSwiUGFyZW50U3R5bGUiOm51bGx9LCJEYXRlU3R5bGUiOnsiJGlkIjoiMzQ1IiwiRm9udFNldHRpbmdzIjp7IiRpZCI6IjM0NiIsIkZvbnRTaXplIjoxMCwiRm9udE5hbWUiOiJDYWxpYnJpIiwiSXNCb2xkIjpmYWxzZSwiSXNJdGFsaWMiOmZhbHNlLCJJc1VuZGVybGluZWQiOmZhbHNlLCJQYXJlbnRTdHlsZSI6bnVsbH0sIkF1dG9TaXplIjowLCJGb3JlZ3JvdW5kIjp7IiRpZCI6IjM0NyIsIkNvbG9yIjp7IiRpZCI6IjM0O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zQ5IiwiVG9wIjowLCJMZWZ0IjowLCJSaWdodCI6MCwiQm90dG9tIjowfSwiUGFkZGluZyI6eyIkaWQiOiIzNTAiLCJUb3AiOjAsIkxlZnQiOjAsIlJpZ2h0IjowLCJCb3R0b20iOjB9LCJCYWNrZ3JvdW5kIjp7IiRyZWYiOiI4MCJ9LCJJc1Zpc2libGUiOmZhbHNlLCJXaWR0aCI6MC4wLCJIZWlnaHQiOjAuMCwiQm9yZGVyU3R5bGUiOnsiJGlkIjoiMzUxIiwiTGluZUNvbG9yIjpudWxsLCJMaW5lV2VpZ2h0IjowLjAsIkxpbmVUeXBlIjowLCJQYXJlbnRTdHlsZSI6bnVsbH0sIlBhcmVudFN0eWxlIjpudWxsfSwiRGF0ZUZvcm1hdCI6eyIkaWQiOiIzNTIiLCJGb3JtYXRTdHJpbmciOiJNL2QveXl5eSIsIlNlcGFyYXRvciI6Ii8iLCJVc2VJbnRlcm5hdGlvbmFsRGF0ZUZvcm1hdCI6ZmFsc2UsIkRhdGVJc1Zpc2libGUiOnRydWUsIlRpbWVJc1Zpc2libGUiOmZhbHNlLCJIb3VyRGlnaXRzIjoxLCJBbVBtRGVzaWduYXRvciI6MiwiVHJpbTAwTWludXRlcyI6ZmFsc2UsIkxhc3RLbm93blZpc2liaWxpdHlTdGF0ZSI6eyIkaWQiOiIzNTMiLCJEYXRlUGFydElzVmlzaWJsZSI6ZmFsc2UsIlRpbWVQYXJ0SXNWaXNpYmxlIjpmYWxzZX19LCJXZWVrTnVtYmVyaW5nIjp7IiRpZCI6IjM1NCIsIkZvcm1hdCI6MCwiSXNWaXNpYmxlIjpmYWxzZSwiTGFzdEtub3duVmlzaWJpbGl0eVN0YXRlIjpmYWxzZX0sIklzVmlzaWJsZSI6dHJ1ZSwiUGFyZW50U3R5bGUiOm51bGx9LCJJbmRleCI6OSwiUGVyY2VudGFnZUNvbXBsZXRlIjpudWxsLCJQb3NpdGlvbiI6eyJSYXRpbyI6MC4xODI1NTQ2ODI5Nzg4NzczMSwiSXNDdXN0b20iOnRydWV9LCJEYXRlRm9ybWF0Ijp7IiRyZWYiOiIzNTIifSwiV2Vla051bWJlcmluZyI6eyIkaWQiOiIzNTUiLCJGb3JtYXQiOjAsIklzVmlzaWJsZSI6ZmFsc2UsIkxhc3RLbm93blZpc2liaWxpdHlTdGF0ZSI6ZmFsc2V9LCJSZWxhdGVkVGFza0lkIjoiMDAwMDAwMDAtMDAwMC0wMDAwLTAwMDAtMDAwMDAwMDAwMDAwIiwiSWQiOiI2NTU2NzEwYS1iODZmLTQ4NTEtYjFhNS03ODFhOGZhZTU2MDQiLCJJbXBvcnRJZCI6bnVsbCwiVGl0bGUiOiJCU1RKLCBzYW3Dvnlra3QgYcOwYWxza2lwdWxhZ3MtdGlsbMO2Z3UiLCJOb3RlIjpudWxsLCJIeXBlcmxpbmsiOnsiJGlkIjoiMzU2IiwiQWRkcmVzcyI6bnVsbCwiU3ViQWRkcmVzcyI6bnVsbH0sIklzQ2hhbmdlZCI6ZmFsc2UsIklzTmV3IjpmYWxzZX0seyIkaWQiOiIzNTciLCJEYXRlIjoiMjAyMi0wNy0xOFQyMzo1OTowMCIsIlN0eWxlIjp7IiRpZCI6IjM1OCIsIlNoYXBlIjoyLCJDb25uZWN0b3JNYXJnaW4iOnsiJGlkIjoiMzU5IiwiVG9wIjowLCJMZWZ0IjoyLCJSaWdodCI6MiwiQm90dG9tIjowfSwiQ29ubmVjdG9yU3R5bGUiOnsiJGlkIjoiMzYwIiwiTGluZUNvbG9yIjp7IiRpZCI6IjM2MSIsIiR0eXBlIjoiTkxSRS5Db21tb24uRG9tLlNvbGlkQ29sb3JCcnVzaCwgTkxSRS5Db21tb24iLCJDb2xvciI6eyIkaWQiOiIzNjIiLCJBIjoxMjcsIlIiOjMxLCJHIjo3MywiQiI6MTI2fX0sIkxpbmVXZWlnaHQiOjEuMCwiTGluZVR5cGUiOjAsIlBhcmVudFN0eWxlIjpudWxsfSwiSXNCZWxvd1RpbWViYW5kIjpmYWxzZSwiUG9zaXRpb25PblRhc2siOjAsIkhpZGVEYXRlIjpmYWxzZSwiU2hhcGVTaXplIjoxLCJTcGFjaW5nIjoyLjAsIlBhZGRpbmciOnsiJGlkIjoiMzYzIiwiVG9wIjo3LCJMZWZ0IjozLCJSaWdodCI6MCwiQm90dG9tIjoyfSwiU2hhcGVTdHlsZSI6eyIkaWQiOiIzNjQiLCJNYXJnaW4iOnsiJGlkIjoiMzY1IiwiVG9wIjowLCJMZWZ0IjowLCJSaWdodCI6MCwiQm90dG9tIjowfSwiUGFkZGluZyI6eyIkaWQiOiIzNjYiLCJUb3AiOjAsIkxlZnQiOjAsIlJpZ2h0IjowLCJCb3R0b20iOjB9LCJCYWNrZ3JvdW5kIjp7IiRpZCI6IjM2NyIsIkNvbG9yIjp7IiRpZCI6IjM2OCIsIkEiOjI1NSwiUiI6MTkyLCJHIjo4MCwiQiI6Nzd9fSwiSXNWaXNpYmxlIjp0cnVlLCJXaWR0aCI6MTguMCwiSGVpZ2h0IjoyMC4wLCJCb3JkZXJTdHlsZSI6eyIkaWQiOiIzNjkiLCJMaW5lQ29sb3IiOnsiJHJlZiI6IjY1In0sIkxpbmVXZWlnaHQiOjAuMCwiTGluZVR5cGUiOjAsIlBhcmVudFN0eWxlIjpudWxsfSwiUGFyZW50U3R5bGUiOm51bGx9LCJUaXRsZVN0eWxlIjp7IiRpZCI6IjM3MCIsIkZvbnRTZXR0aW5ncyI6eyIkaWQiOiIzNzEiLCJGb250U2l6ZSI6MTEsIkZvbnROYW1lIjoiQ2FsaWJyaSIsIklzQm9sZCI6dHJ1ZSwiSXNJdGFsaWMiOmZhbHNlLCJJc1VuZGVybGluZWQiOmZhbHNlLCJQYXJlbnRTdHlsZSI6bnVsbH0sIkF1dG9TaXplIjowLCJGb3JlZ3JvdW5kIjp7IiRpZCI6IjM3MiIsIkNvbG9yIjp7IiRpZCI6IjM3My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zNzQiLCJUb3AiOjAsIkxlZnQiOjAsIlJpZ2h0IjowLCJCb3R0b20iOjB9LCJQYWRkaW5nIjp7IiRpZCI6IjM3NSIsIlRvcCI6MCwiTGVmdCI6MCwiUmlnaHQiOjAsIkJvdHRvbSI6MH0sIkJhY2tncm91bmQiOnsiJHJlZiI6IjczIn0sIklzVmlzaWJsZSI6dHJ1ZSwiV2lkdGgiOjAuMCwiSGVpZ2h0IjowLjAsIkJvcmRlclN0eWxlIjp7IiRpZCI6IjM3NiIsIkxpbmVDb2xvciI6bnVsbCwiTGluZVdlaWdodCI6MC4wLCJMaW5lVHlwZSI6MCwiUGFyZW50U3R5bGUiOm51bGx9LCJQYXJlbnRTdHlsZSI6bnVsbH0sIkRhdGVTdHlsZSI6eyIkaWQiOiIzNzciLCJGb250U2V0dGluZ3MiOnsiJGlkIjoiMzc4IiwiRm9udFNpemUiOjEwLCJGb250TmFtZSI6IkNhbGlicmkiLCJJc0JvbGQiOmZhbHNlLCJJc0l0YWxpYyI6ZmFsc2UsIklzVW5kZXJsaW5lZCI6ZmFsc2UsIlBhcmVudFN0eWxlIjpudWxsfSwiQXV0b1NpemUiOjAsIkZvcmVncm91bmQiOnsiJGlkIjoiMzc5IiwiQ29sb3IiOnsiJGlkIjoiMzgw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zODEiLCJUb3AiOjAsIkxlZnQiOjAsIlJpZ2h0IjowLCJCb3R0b20iOjB9LCJQYWRkaW5nIjp7IiRpZCI6IjM4MiIsIlRvcCI6MCwiTGVmdCI6MCwiUmlnaHQiOjAsIkJvdHRvbSI6MH0sIkJhY2tncm91bmQiOnsiJHJlZiI6IjgwIn0sIklzVmlzaWJsZSI6ZmFsc2UsIldpZHRoIjowLjAsIkhlaWdodCI6MC4wLCJCb3JkZXJTdHlsZSI6eyIkaWQiOiIzODMiLCJMaW5lQ29sb3IiOm51bGwsIkxpbmVXZWlnaHQiOjAuMCwiTGluZVR5cGUiOjAsIlBhcmVudFN0eWxlIjpudWxsfSwiUGFyZW50U3R5bGUiOm51bGx9LCJEYXRlRm9ybWF0Ijp7IiRpZCI6IjM4NCIsIkZvcm1hdFN0cmluZyI6Ik0vZC95eXl5IiwiU2VwYXJhdG9yIjoiLyIsIlVzZUludGVybmF0aW9uYWxEYXRlRm9ybWF0IjpmYWxzZSwiRGF0ZUlzVmlzaWJsZSI6dHJ1ZSwiVGltZUlzVmlzaWJsZSI6ZmFsc2UsIkhvdXJEaWdpdHMiOjEsIkFtUG1EZXNpZ25hdG9yIjoyLCJUcmltMDBNaW51dGVzIjpmYWxzZSwiTGFzdEtub3duVmlzaWJpbGl0eVN0YXRlIjp7IiRpZCI6IjM4NSIsIkRhdGVQYXJ0SXNWaXNpYmxlIjpmYWxzZSwiVGltZVBhcnRJc1Zpc2libGUiOmZhbHNlfX0sIldlZWtOdW1iZXJpbmciOnsiJGlkIjoiMzg2IiwiRm9ybWF0IjowLCJJc1Zpc2libGUiOmZhbHNlLCJMYXN0S25vd25WaXNpYmlsaXR5U3RhdGUiOmZhbHNlfSwiSXNWaXNpYmxlIjp0cnVlLCJQYXJlbnRTdHlsZSI6bnVsbH0sIkluZGV4IjoxMCwiUGVyY2VudGFnZUNvbXBsZXRlIjpudWxsLCJQb3NpdGlvbiI6eyJSYXRpbyI6MC4xMjI3OTQ5OTE5NTI0MDE2MiwiSXNDdXN0b20iOmZhbHNlfSwiRGF0ZUZvcm1hdCI6eyIkcmVmIjoiMzg0In0sIldlZWtOdW1iZXJpbmciOnsiJGlkIjoiMzg3IiwiRm9ybWF0IjowLCJJc1Zpc2libGUiOmZhbHNlLCJMYXN0S25vd25WaXNpYmlsaXR5U3RhdGUiOmZhbHNlfSwiUmVsYXRlZFRhc2tJZCI6IjAwMDAwMDAwLTAwMDAtMDAwMC0wMDAwLTAwMDAwMDAwMDAwMCIsIklkIjoiYzg1OTJhMjctYTU1Zi00MGNmLTkwNjAtNTM2ZmEyYTFkNTRiIiwiSW1wb3J0SWQiOm51bGwsIlRpdGxlIjoiU3Rhw7BmZXN0aW5nIFNraXB1bGFncy1zdG9mbnVuYXIiLCJOb3RlIjpudWxsLCJIeXBlcmxpbmsiOnsiJGlkIjoiMzg4IiwiQWRkcmVzcyI6bnVsbCwiU3ViQWRkcmVzcyI6bnVsbH0sIklzQ2hhbmdlZCI6ZmFsc2UsIklzTmV3IjpmYWxzZX1dLCJUYXNrcyI6W3siJGlkIjoiMzg5IiwiR3JvdXBOYW1lIjpudWxsLCJTdGFydERhdGUiOiIyMDIxLTEwLTE4VDAwOjAwOjAwWiIsIkVuZERhdGUiOiIyMDIxLTExLTI2VDIzOjU5OjAwWiIsIlBlcmNlbnRhZ2VDb21wbGV0ZSI6bnVsbCwiU3R5bGUiOnsiJGlkIjoiMzkwIiwiU2hhcGUiOjIsIlNoYXBlVGhpY2tuZXNzIjoxLCJEdXJhdGlvbkZvcm1hdCI6MCwiSW5jbHVkZU5vbldvcmtpbmdEYXlzSW5EdXJhdGlvbiI6ZmFsc2UsIlBlcmNlbnRhZ2VDb21wbGV0ZVN0eWxlIjp7IiRpZCI6IjM5MSIsIkZvbnRTZXR0aW5ncyI6eyIkaWQiOiIzOTIiLCJGb250U2l6ZSI6MTAsIkZvbnROYW1lIjoiQ2FsaWJyaSIsIklzQm9sZCI6ZmFsc2UsIklzSXRhbGljIjpmYWxzZSwiSXNVbmRlcmxpbmVkIjpmYWxzZSwiUGFyZW50U3R5bGUiOm51bGx9LCJBdXRvU2l6ZSI6MCwiRm9yZWdyb3VuZCI6eyIkaWQiOiIzOTMiLCJDb2xvciI6eyIkcmVmIjoiODcifX0sIk1heFdpZHRoIjoyMDAuMCwiTWF4SGVpZ2h0IjoiSW5maW5pdHkiLCJTbWFydEZvcmVncm91bmRJc0FjdGl2ZSI6ZmFsc2UsIkhvcml6b250YWxBbGlnbm1lbnQiOjAsIlZlcnRpY2FsQWxpZ25tZW50IjowLCJTbWFydEZvcmVncm91bmQiOm51bGwsIkJhY2tncm91bmRGaWxsVHlwZSI6MCwiTWFyZ2luIjp7IiRpZCI6IjM5NCIsIlRvcCI6MCwiTGVmdCI6MCwiUmlnaHQiOjAsIkJvdHRvbSI6MH0sIlBhZGRpbmciOnsiJGlkIjoiMzk1IiwiVG9wIjowLCJMZWZ0IjowLCJSaWdodCI6MCwiQm90dG9tIjowfSwiQmFja2dyb3VuZCI6eyIkcmVmIjoiOTAifSwiSXNWaXNpYmxlIjp0cnVlLCJXaWR0aCI6MC4wLCJIZWlnaHQiOjAuMCwiQm9yZGVyU3R5bGUiOnsiJGlkIjoiMzk2IiwiTGluZUNvbG9yIjpudWxsLCJMaW5lV2VpZ2h0IjowLjAsIkxpbmVUeXBlIjowLCJQYXJlbnRTdHlsZSI6bnVsbH0sIlBhcmVudFN0eWxlIjpudWxsfSwiRHVyYXRpb25TdHlsZSI6eyIkaWQiOiIzOTciLCJGb250U2V0dGluZ3MiOnsiJGlkIjoiMzk4IiwiRm9udFNpemUiOjEwLCJGb250TmFtZSI6IkNhbGlicmkiLCJJc0JvbGQiOmZhbHNlLCJJc0l0YWxpYyI6ZmFsc2UsIklzVW5kZXJsaW5lZCI6ZmFsc2UsIlBhcmVudFN0eWxlIjpudWxsfSwiQXV0b1NpemUiOjAsIkZvcmVncm91bmQiOnsiJGlkIjoiMzk5IiwiQ29sb3IiOnsiJHJlZiI6Ijk0In19LCJNYXhXaWR0aCI6MjAwLjAsIk1heEhlaWdodCI6IkluZmluaXR5IiwiU21hcnRGb3JlZ3JvdW5kSXNBY3RpdmUiOmZhbHNlLCJIb3Jpem9udGFsQWxpZ25tZW50IjowLCJWZXJ0aWNhbEFsaWdubWVudCI6MCwiU21hcnRGb3JlZ3JvdW5kIjpudWxsLCJCYWNrZ3JvdW5kRmlsbFR5cGUiOjAsIk1hcmdpbiI6eyIkaWQiOiI0MDAiLCJUb3AiOjAsIkxlZnQiOjAsIlJpZ2h0IjowLCJCb3R0b20iOjB9LCJQYWRkaW5nIjp7IiRpZCI6IjQwMSIsIlRvcCI6MCwiTGVmdCI6MCwiUmlnaHQiOjAsIkJvdHRvbSI6MH0sIkJhY2tncm91bmQiOnsiJHJlZiI6Ijk3In0sIklzVmlzaWJsZSI6dHJ1ZSwiV2lkdGgiOjAuMCwiSGVpZ2h0IjowLjAsIkJvcmRlclN0eWxlIjp7IiRpZCI6IjQwMiIsIkxpbmVDb2xvciI6bnVsbCwiTGluZVdlaWdodCI6MC4wLCJMaW5lVHlwZSI6MCwiUGFyZW50U3R5bGUiOm51bGx9LCJQYXJlbnRTdHlsZSI6bnVsbH0sIkhvcml6b250YWxDb25uZWN0b3JTdHlsZSI6eyIkaWQiOiI0MDMiLCJMaW5lQ29sb3IiOnsiJHJlZiI6Ijk5In0sIkxpbmVXZWlnaHQiOjEuMCwiTGluZVR5cGUiOjAsIlBhcmVudFN0eWxlIjpudWxsfSwiVmVydGljYWxDb25uZWN0b3JTdHlsZSI6eyIkaWQiOiI0MDQiLCJMaW5lQ29sb3IiOnsiJHJlZiI6IjEwMiJ9LCJMaW5lV2VpZ2h0IjowLjAsIkxpbmVUeXBlIjowLCJQYXJlbnRTdHlsZSI6bnVsbH0sIk1hcmdpbiI6bnVsbCwiU3RhcnREYXRlUG9zaXRpb24iOjYsIkVuZERhdGVQb3NpdGlvbiI6NiwiRGF0ZUlzVmlzaWJsZSI6ZmFsc2UsIlRpdGxlUG9zaXRpb24iOjUsIkR1cmF0aW9uUG9zaXRpb24iOjYsIlBlcmNlbnRhZ2VDb21wbGV0ZWRQb3NpdGlvbiI6NiwiU3BhY2luZyI6NSwiSXNCZWxvd1RpbWViYW5kIjp0cnVlLCJQZXJjZW50YWdlQ29tcGxldGVTaGFwZU9wYWNpdHkiOjM1LCJTaGFwZVN0eWxlIjp7IiRpZCI6IjQwNSIsIk1hcmdpbiI6eyIkaWQiOiI0MDYiLCJUb3AiOjAsIkxlZnQiOjQsIlJpZ2h0Ijo0LCJCb3R0b20iOjB9LCJQYWRkaW5nIjp7IiRpZCI6IjQwNyIsIlRvcCI6MCwiTGVmdCI6MCwiUmlnaHQiOjAsIkJvdHRvbSI6MH0sIkJhY2tncm91bmQiOnsiJGlkIjoiNDA4IiwiQ29sb3IiOnsiJGlkIjoiNDA5IiwiQSI6MjU1LCJSIjoyNDcsIkciOjE1MCwiQiI6NzB9fSwiSXNWaXNpYmxlIjp0cnVlLCJXaWR0aCI6MC4wLCJIZWlnaHQiOjE2LjAsIkJvcmRlclN0eWxlIjp7IiRpZCI6IjQxMCIsIkxpbmVDb2xvciI6eyIkcmVmIjoiMTEwIn0sIkxpbmVXZWlnaHQiOjAuMCwiTGluZVR5cGUiOjAsIlBhcmVudFN0eWxlIjpudWxsfSwiUGFyZW50U3R5bGUiOm51bGx9LCJUaXRsZVN0eWxlIjp7IiRpZCI6IjQxMSIsIkZvbnRTZXR0aW5ncyI6eyIkaWQiOiI0MTIiLCJGb250U2l6ZSI6MTEsIkZvbnROYW1lIjoiQ2FsaWJyaSIsIklzQm9sZCI6dHJ1ZSwiSXNJdGFsaWMiOmZhbHNlLCJJc1VuZGVybGluZWQiOmZhbHNlLCJQYXJlbnRTdHlsZSI6bnVsbH0sIkF1dG9TaXplIjowLCJGb3JlZ3JvdW5kIjp7IiRpZCI6IjQxMyIsIkNvbG9yIjp7IiRpZCI6IjQxNCIsIkEiOjI1NSwiUiI6MCwiRyI6MCwiQiI6MH19LCJNYXhXaWR0aCI6NzIwLjAsIk1heEhlaWdodCI6IkluZmluaXR5IiwiU21hcnRGb3JlZ3JvdW5kSXNBY3RpdmUiOmZhbHNlLCJIb3Jpem9udGFsQWxpZ25tZW50IjoyLCJWZXJ0aWNhbEFsaWdubWVudCI6MCwiU21hcnRGb3JlZ3JvdW5kIjpudWxsLCJCYWNrZ3JvdW5kRmlsbFR5cGUiOjAsIk1hcmdpbiI6eyIkaWQiOiI0MTUiLCJUb3AiOjAsIkxlZnQiOjAsIlJpZ2h0IjowLCJCb3R0b20iOjB9LCJQYWRkaW5nIjp7IiRpZCI6IjQxNiIsIlRvcCI6MCwiTGVmdCI6MCwiUmlnaHQiOjAsIkJvdHRvbSI6MH0sIkJhY2tncm91bmQiOnsiJHJlZiI6IjExOCJ9LCJJc1Zpc2libGUiOnRydWUsIldpZHRoIjowLjAsIkhlaWdodCI6MC4wLCJCb3JkZXJTdHlsZSI6eyIkaWQiOiI0MTciLCJMaW5lQ29sb3IiOm51bGwsIkxpbmVXZWlnaHQiOjAuMCwiTGluZVR5cGUiOjAsIlBhcmVudFN0eWxlIjpudWxsfSwiUGFyZW50U3R5bGUiOm51bGx9LCJEYXRlU3R5bGUiOnsiJGlkIjoiNDE4IiwiRm9udFNldHRpbmdzIjp7IiRpZCI6IjQxOSIsIkZvbnRTaXplIjoxMCwiRm9udE5hbWUiOiJDYWxpYnJpIiwiSXNCb2xkIjpmYWxzZSwiSXNJdGFsaWMiOmZhbHNlLCJJc1VuZGVybGluZWQiOmZhbHNlLCJQYXJlbnRTdHlsZSI6bnVsbH0sIkF1dG9TaXplIjoyLCJGb3JlZ3JvdW5kIjp7IiRpZCI6IjQyMCIsIkNvbG9yIjp7IiRpZCI6IjQyMSIsIkEiOjI1NSwiUiI6NjgsIkciOjg0LCJCIjoxMDZ9fSwiTWF4V2lkdGgiOjQ0LjAsIk1heEhlaWdodCI6IkluZmluaXR5IiwiU21hcnRGb3JlZ3JvdW5kSXNBY3RpdmUiOmZhbHNlLCJIb3Jpem9udGFsQWxpZ25tZW50IjoxLCJWZXJ0aWNhbEFsaWdubWVudCI6MCwiU21hcnRGb3JlZ3JvdW5kIjpudWxsLCJCYWNrZ3JvdW5kRmlsbFR5cGUiOjAsIk1hcmdpbiI6eyIkaWQiOiI0MjIiLCJUb3AiOjAsIkxlZnQiOjAsIlJpZ2h0IjowLCJCb3R0b20iOjB9LCJQYWRkaW5nIjp7IiRpZCI6IjQyMyIsIlRvcCI6MCwiTGVmdCI6MCwiUmlnaHQiOjAsIkJvdHRvbSI6MH0sIkJhY2tncm91bmQiOnsiJHJlZiI6IjEyNSJ9LCJJc1Zpc2libGUiOmZhbHNlLCJXaWR0aCI6MC4wLCJIZWlnaHQiOjAuMCwiQm9yZGVyU3R5bGUiOnsiJGlkIjoiNDI0IiwiTGluZUNvbG9yIjpudWxsLCJMaW5lV2VpZ2h0IjowLjAsIkxpbmVUeXBlIjowLCJQYXJlbnRTdHlsZSI6bnVsbH0sIlBhcmVudFN0eWxlIjpudWxsfSwiRGF0ZUZvcm1hdCI6eyIkaWQiOiI0MjUiLCJGb3JtYXRTdHJpbmciOiJNL2QveXl5eSIsIlNlcGFyYXRvciI6Ii8iLCJVc2VJbnRlcm5hdGlvbmFsRGF0ZUZvcm1hdCI6ZmFsc2UsIkRhdGVJc1Zpc2libGUiOnRydWUsIlRpbWVJc1Zpc2libGUiOmZhbHNlLCJIb3VyRGlnaXRzIjoxLCJBbVBtRGVzaWduYXRvciI6MiwiVHJpbTAwTWludXRlcyI6ZmFsc2UsIkxhc3RLbm93blZpc2liaWxpdHlTdGF0ZSI6eyIkaWQiOiI0MjYiLCJEYXRlUGFydElzVmlzaWJsZSI6ZmFsc2UsIlRpbWVQYXJ0SXNWaXNpYmxlIjpmYWxzZX19LCJXZWVrTnVtYmVyaW5nIjp7IiRpZCI6IjQyNyIsIkZvcm1hdCI6MCwiSXNWaXNpYmxlIjpmYWxzZSwiTGFzdEtub3duVmlzaWJpbGl0eVN0YXRlIjpmYWxzZX0sIklzVmlzaWJsZSI6dHJ1ZSwiUGFyZW50U3R5bGUiOm51bGx9LCJJbmRleCI6MCwiU21hcnREdXJhdGlvbkFjdGl2YXRlZCI6ZmFsc2UsIkRhdGVGb3JtYXQiOnsiJHJlZiI6IjQyNSJ9LCJXZWVrTnVtYmVyaW5nIjp7IiRpZCI6IjQyOCIsIkZvcm1hdCI6MCwiSXNWaXNpYmxlIjpmYWxzZSwiTGFzdEtub3duVmlzaWJpbGl0eVN0YXRlIjpmYWxzZX0sIklkIjoiMTFiYjQyMzItYzcxZS00YWU3LTg3YTAtNGY5MDI0ZjgwMWYyIiwiSW1wb3J0SWQiOm51bGwsIlRpdGxlIjoiRnLDoWdhbmd1ciB2aW5uc2x1dGlsbMO2Z3UiLCJOb3RlIjpudWxsLCJIeXBlcmxpbmsiOnsiJGlkIjoiNDI5IiwiQWRkcmVzcyI6bnVsbCwiU3ViQWRkcmVzcyI6bnVsbH0sIklzQ2hhbmdlZCI6ZmFsc2UsIklzTmV3IjpmYWxzZX0seyIkaWQiOiI0MzAiLCJHcm91cE5hbWUiOiJlNjg4YzU3OS0yZTY4LTQ1ZTQtYTM4Ni01Yjk1NGIyYTQ4MjkiLCJTdGFydERhdGUiOiIyMDIyLTAzLTE2VDAwOjAwOjAwWiIsIkVuZERhdGUiOiIyMDIyLTA0LTEyVDIzOjU5OjAwWiIsIlBlcmNlbnRhZ2VDb21wbGV0ZSI6bnVsbCwiU3R5bGUiOnsiJGlkIjoiNDMxIiwiU2hhcGUiOjIsIlNoYXBlVGhpY2tuZXNzIjoxLCJEdXJhdGlvbkZvcm1hdCI6MCwiSW5jbHVkZU5vbldvcmtpbmdEYXlzSW5EdXJhdGlvbiI6ZmFsc2UsIlBlcmNlbnRhZ2VDb21wbGV0ZVN0eWxlIjp7IiRpZCI6IjQzMiIsIkZvbnRTZXR0aW5ncyI6eyIkaWQiOiI0MzMiLCJGb250U2l6ZSI6MTAsIkZvbnROYW1lIjoiQ2FsaWJyaSIsIklzQm9sZCI6ZmFsc2UsIklzSXRhbGljIjpmYWxzZSwiSXNVbmRlcmxpbmVkIjpmYWxzZSwiUGFyZW50U3R5bGUiOm51bGx9LCJBdXRvU2l6ZSI6MCwiRm9yZWdyb3VuZCI6eyIkaWQiOiI0MzQiLCJDb2xvciI6eyIkcmVmIjoiODcifX0sIk1heFdpZHRoIjoyMDAuMCwiTWF4SGVpZ2h0IjoiSW5maW5pdHkiLCJTbWFydEZvcmVncm91bmRJc0FjdGl2ZSI6ZmFsc2UsIkhvcml6b250YWxBbGlnbm1lbnQiOjAsIlZlcnRpY2FsQWxpZ25tZW50IjowLCJTbWFydEZvcmVncm91bmQiOm51bGwsIkJhY2tncm91bmRGaWxsVHlwZSI6MCwiTWFyZ2luIjp7IiRpZCI6IjQzNSIsIlRvcCI6MCwiTGVmdCI6MCwiUmlnaHQiOjAsIkJvdHRvbSI6MH0sIlBhZGRpbmciOnsiJGlkIjoiNDM2IiwiVG9wIjowLCJMZWZ0IjowLCJSaWdodCI6MCwiQm90dG9tIjowfSwiQmFja2dyb3VuZCI6eyIkcmVmIjoiOTAifSwiSXNWaXNpYmxlIjp0cnVlLCJXaWR0aCI6MC4wLCJIZWlnaHQiOjAuMCwiQm9yZGVyU3R5bGUiOnsiJGlkIjoiNDM3IiwiTGluZUNvbG9yIjpudWxsLCJMaW5lV2VpZ2h0IjowLjAsIkxpbmVUeXBlIjowLCJQYXJlbnRTdHlsZSI6bnVsbH0sIlBhcmVudFN0eWxlIjpudWxsfSwiRHVyYXRpb25TdHlsZSI6eyIkaWQiOiI0MzgiLCJGb250U2V0dGluZ3MiOnsiJGlkIjoiNDM5IiwiRm9udFNpemUiOjEwLCJGb250TmFtZSI6IkNhbGlicmkiLCJJc0JvbGQiOmZhbHNlLCJJc0l0YWxpYyI6ZmFsc2UsIklzVW5kZXJsaW5lZCI6ZmFsc2UsIlBhcmVudFN0eWxlIjpudWxsfSwiQXV0b1NpemUiOjAsIkZvcmVncm91bmQiOnsiJGlkIjoiNDQwIiwiQ29sb3IiOnsiJHJlZiI6Ijk0In19LCJNYXhXaWR0aCI6MjAwLjAsIk1heEhlaWdodCI6IkluZmluaXR5IiwiU21hcnRGb3JlZ3JvdW5kSXNBY3RpdmUiOmZhbHNlLCJIb3Jpem9udGFsQWxpZ25tZW50IjowLCJWZXJ0aWNhbEFsaWdubWVudCI6MCwiU21hcnRGb3JlZ3JvdW5kIjpudWxsLCJCYWNrZ3JvdW5kRmlsbFR5cGUiOjAsIk1hcmdpbiI6eyIkaWQiOiI0NDEiLCJUb3AiOjAsIkxlZnQiOjAsIlJpZ2h0IjowLCJCb3R0b20iOjB9LCJQYWRkaW5nIjp7IiRpZCI6IjQ0MiIsIlRvcCI6MCwiTGVmdCI6MCwiUmlnaHQiOjAsIkJvdHRvbSI6MH0sIkJhY2tncm91bmQiOnsiJHJlZiI6Ijk3In0sIklzVmlzaWJsZSI6dHJ1ZSwiV2lkdGgiOjAuMCwiSGVpZ2h0IjowLjAsIkJvcmRlclN0eWxlIjp7IiRpZCI6IjQ0MyIsIkxpbmVDb2xvciI6bnVsbCwiTGluZVdlaWdodCI6MC4wLCJMaW5lVHlwZSI6MCwiUGFyZW50U3R5bGUiOm51bGx9LCJQYXJlbnRTdHlsZSI6bnVsbH0sIkhvcml6b250YWxDb25uZWN0b3JTdHlsZSI6eyIkaWQiOiI0NDQiLCJMaW5lQ29sb3IiOnsiJHJlZiI6Ijk5In0sIkxpbmVXZWlnaHQiOjEuMCwiTGluZVR5cGUiOjAsIlBhcmVudFN0eWxlIjpudWxsfSwiVmVydGljYWxDb25uZWN0b3JTdHlsZSI6eyIkaWQiOiI0NDUiLCJMaW5lQ29sb3IiOnsiJHJlZiI6IjEwM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NSwiSXNCZWxvd1RpbWViYW5kIjp0cnVlLCJQZXJjZW50YWdlQ29tcGxldGVTaGFwZU9wYWNpdHkiOjM1LCJTaGFwZVN0eWxlIjp7IiRpZCI6IjQ0NiIsIk1hcmdpbiI6eyIkaWQiOiI0NDciLCJUb3AiOjAsIkxlZnQiOjQsIlJpZ2h0Ijo0LCJCb3R0b20iOjB9LCJQYWRkaW5nIjp7IiRpZCI6IjQ0OCIsIlRvcCI6MCwiTGVmdCI6MCwiUmlnaHQiOjAsIkJvdHRvbSI6MH0sIkJhY2tncm91bmQiOnsiJGlkIjoiNDQ5IiwiQ29sb3IiOnsiJGlkIjoiNDUwIiwiQSI6MjU1LCJSIjoxOTIsIkciOjgwLCJCIjo3N319LCJJc1Zpc2libGUiOnRydWUsIldpZHRoIjowLjAsIkhlaWdodCI6MTYuMCwiQm9yZGVyU3R5bGUiOnsiJGlkIjoiNDUxIiwiTGluZUNvbG9yIjp7IiRyZWYiOiIxMTAifSwiTGluZVdlaWdodCI6MC4wLCJMaW5lVHlwZSI6MCwiUGFyZW50U3R5bGUiOm51bGx9LCJQYXJlbnRTdHlsZSI6bnVsbH0sIlRpdGxlU3R5bGUiOnsiJGlkIjoiNDUyIiwiRm9udFNldHRpbmdzIjp7IiRpZCI6IjQ1MyIsIkZvbnRTaXplIjoxMSwiRm9udE5hbWUiOiJDYWxpYnJpIiwiSXNCb2xkIjp0cnVlLCJJc0l0YWxpYyI6ZmFsc2UsIklzVW5kZXJsaW5lZCI6ZmFsc2UsIlBhcmVudFN0eWxlIjpudWxsfSwiQXV0b1NpemUiOjAsIkZvcmVncm91bmQiOnsiJGlkIjoiNDU0IiwiQ29sb3IiOnsiJGlkIjoiNDU1IiwiQSI6MjU1LCJSIjowLCJHIjowLCJCIjowfX0sIk1heFdpZHRoIjo5NjAuMCwiTWF4SGVpZ2h0IjoiSW5maW5pdHkiLCJTbWFydEZvcmVncm91bmRJc0FjdGl2ZSI6ZmFsc2UsIkhvcml6b250YWxBbGlnbm1lbnQiOjEsIlZlcnRpY2FsQWxpZ25tZW50IjowLCJTbWFydEZvcmVncm91bmQiOm51bGwsIkJhY2tncm91bmRGaWxsVHlwZSI6MCwiTWFyZ2luIjp7IiRpZCI6IjQ1NiIsIlRvcCI6MCwiTGVmdCI6MCwiUmlnaHQiOjAsIkJvdHRvbSI6MH0sIlBhZGRpbmciOnsiJGlkIjoiNDU3IiwiVG9wIjowLCJMZWZ0IjowLCJSaWdodCI6MCwiQm90dG9tIjowfSwiQmFja2dyb3VuZCI6eyIkcmVmIjoiMTE4In0sIklzVmlzaWJsZSI6dHJ1ZSwiV2lkdGgiOjAuMCwiSGVpZ2h0IjowLjAsIkJvcmRlclN0eWxlIjp7IiRpZCI6IjQ1OCIsIkxpbmVDb2xvciI6bnVsbCwiTGluZVdlaWdodCI6MC4wLCJMaW5lVHlwZSI6MCwiUGFyZW50U3R5bGUiOm51bGx9LCJQYXJlbnRTdHlsZSI6bnVsbH0sIkRhdGVTdHlsZSI6eyIkaWQiOiI0NTkiLCJGb250U2V0dGluZ3MiOnsiJGlkIjoiNDYwIiwiRm9udFNpemUiOjEwLCJGb250TmFtZSI6IkNhbGlicmkiLCJJc0JvbGQiOmZhbHNlLCJJc0l0YWxpYyI6ZmFsc2UsIklzVW5kZXJsaW5lZCI6ZmFsc2UsIlBhcmVudFN0eWxlIjpudWxsfSwiQXV0b1NpemUiOjIsIkZvcmVncm91bmQiOnsiJGlkIjoiNDYxIiwiQ29sb3IiOnsiJGlkIjoiNDYyIiwiQSI6MjU1LCJSIjo2OCwiRyI6ODQsIkIiOjEwNn19LCJNYXhXaWR0aCI6NDQuMCwiTWF4SGVpZ2h0IjoiSW5maW5pdHkiLCJTbWFydEZvcmVncm91bmRJc0FjdGl2ZSI6ZmFsc2UsIkhvcml6b250YWxBbGlnbm1lbnQiOjEsIlZlcnRpY2FsQWxpZ25tZW50IjowLCJTbWFydEZvcmVncm91bmQiOm51bGwsIkJhY2tncm91bmRGaWxsVHlwZSI6MCwiTWFyZ2luIjp7IiRpZCI6IjQ2MyIsIlRvcCI6MCwiTGVmdCI6MCwiUmlnaHQiOjAsIkJvdHRvbSI6MH0sIlBhZGRpbmciOnsiJGlkIjoiNDY0IiwiVG9wIjowLCJMZWZ0IjowLCJSaWdodCI6MCwiQm90dG9tIjowfSwiQmFja2dyb3VuZCI6eyIkcmVmIjoiMTI1In0sIklzVmlzaWJsZSI6ZmFsc2UsIldpZHRoIjowLjAsIkhlaWdodCI6MC4wLCJCb3JkZXJTdHlsZSI6eyIkaWQiOiI0NjUiLCJMaW5lQ29sb3IiOm51bGwsIkxpbmVXZWlnaHQiOjAuMCwiTGluZVR5cGUiOjAsIlBhcmVudFN0eWxlIjpudWxsfSwiUGFyZW50U3R5bGUiOm51bGx9LCJEYXRlRm9ybWF0Ijp7IiRpZCI6IjQ2NiIsIkZvcm1hdFN0cmluZyI6Ik0vZC95eXl5IiwiU2VwYXJhdG9yIjoiLyIsIlVzZUludGVybmF0aW9uYWxEYXRlRm9ybWF0IjpmYWxzZSwiRGF0ZUlzVmlzaWJsZSI6dHJ1ZSwiVGltZUlzVmlzaWJsZSI6ZmFsc2UsIkhvdXJEaWdpdHMiOjEsIkFtUG1EZXNpZ25hdG9yIjoyLCJUcmltMDBNaW51dGVzIjpmYWxzZSwiTGFzdEtub3duVmlzaWJpbGl0eVN0YXRlIjp7IiRpZCI6IjQ2NyIsIkRhdGVQYXJ0SXNWaXNpYmxlIjpmYWxzZSwiVGltZVBhcnRJc1Zpc2libGUiOmZhbHNlfX0sIldlZWtOdW1iZXJpbmciOnsiJGlkIjoiNDY4IiwiRm9ybWF0IjowLCJJc1Zpc2libGUiOmZhbHNlLCJMYXN0S25vd25WaXNpYmlsaXR5U3RhdGUiOmZhbHNlfSwiSXNWaXNpYmxlIjp0cnVlLCJQYXJlbnRTdHlsZSI6bnVsbH0sIkluZGV4IjoxLCJTbWFydER1cmF0aW9uQWN0aXZhdGVkIjpmYWxzZSwiRGF0ZUZvcm1hdCI6eyIkcmVmIjoiNDY2In0sIldlZWtOdW1iZXJpbmciOnsiJGlkIjoiNDY5IiwiRm9ybWF0IjowLCJJc1Zpc2libGUiOmZhbHNlLCJMYXN0S25vd25WaXNpYmlsaXR5U3RhdGUiOmZhbHNlfSwiSWQiOiI4NjkxZDY3NC0yNWY2LTRiMGItOWEyMS1jOTc3NWE2M2QwYmYiLCJJbXBvcnRJZCI6bnVsbCwiVGl0bGUiOiJZZmlyZmVyw7AgU2tpcHVsYWdzc3RvZm51bmFyIiwiTm90ZSI6bnVsbCwiSHlwZXJsaW5rIjp7IiRpZCI6IjQ3MCIsIkFkZHJlc3MiOm51bGwsIlN1YkFkZHJlc3MiOm51bGx9LCJJc0NoYW5nZWQiOmZhbHNlLCJJc05ldyI6ZmFsc2V9LHsiJGlkIjoiNDcxIiwiR3JvdXBOYW1lIjoiZTY4OGM1NzktMmU2OC00NWU0LWEzODYtNWI5NTRiMmE0ODI5IiwiU3RhcnREYXRlIjoiMjAyMS0xMS0yOVQwMDowMDowMFoiLCJFbmREYXRlIjoiMjAyMS0xMi0zMVQyMzo1OTowMFoiLCJQZXJjZW50YWdlQ29tcGxldGUiOm51bGwsIlN0eWxlIjp7IiRpZCI6IjQ3MiIsIlNoYXBlIjoyLCJTaGFwZVRoaWNrbmVzcyI6MSwiRHVyYXRpb25Gb3JtYXQiOjAsIkluY2x1ZGVOb25Xb3JraW5nRGF5c0luRHVyYXRpb24iOmZhbHNlLCJQZXJjZW50YWdlQ29tcGxldGVTdHlsZSI6eyIkaWQiOiI0NzMiLCJGb250U2V0dGluZ3MiOnsiJGlkIjoiNDc0IiwiRm9udFNpemUiOjEwLCJGb250TmFtZSI6IkNhbGlicmkiLCJJc0JvbGQiOmZhbHNlLCJJc0l0YWxpYyI6ZmFsc2UsIklzVW5kZXJsaW5lZCI6ZmFsc2UsIlBhcmVudFN0eWxlIjpudWxsfSwiQXV0b1NpemUiOjAsIkZvcmVncm91bmQiOnsiJGlkIjoiNDc1IiwiQ29sb3IiOnsiJHJlZiI6Ijg3In19LCJNYXhXaWR0aCI6MjAwLjAsIk1heEhlaWdodCI6IkluZmluaXR5IiwiU21hcnRGb3JlZ3JvdW5kSXNBY3RpdmUiOmZhbHNlLCJIb3Jpem9udGFsQWxpZ25tZW50IjowLCJWZXJ0aWNhbEFsaWdubWVudCI6MCwiU21hcnRGb3JlZ3JvdW5kIjpudWxsLCJCYWNrZ3JvdW5kRmlsbFR5cGUiOjAsIk1hcmdpbiI6eyIkaWQiOiI0NzYiLCJUb3AiOjAsIkxlZnQiOjAsIlJpZ2h0IjowLCJCb3R0b20iOjB9LCJQYWRkaW5nIjp7IiRpZCI6IjQ3NyIsIlRvcCI6MCwiTGVmdCI6MCwiUmlnaHQiOjAsIkJvdHRvbSI6MH0sIkJhY2tncm91bmQiOnsiJHJlZiI6IjkwIn0sIklzVmlzaWJsZSI6dHJ1ZSwiV2lkdGgiOjAuMCwiSGVpZ2h0IjowLjAsIkJvcmRlclN0eWxlIjp7IiRpZCI6IjQ3OCIsIkxpbmVDb2xvciI6bnVsbCwiTGluZVdlaWdodCI6MC4wLCJMaW5lVHlwZSI6MCwiUGFyZW50U3R5bGUiOm51bGx9LCJQYXJlbnRTdHlsZSI6bnVsbH0sIkR1cmF0aW9uU3R5bGUiOnsiJGlkIjoiNDc5IiwiRm9udFNldHRpbmdzIjp7IiRpZCI6IjQ4MCIsIkZvbnRTaXplIjoxMCwiRm9udE5hbWUiOiJDYWxpYnJpIiwiSXNCb2xkIjpmYWxzZSwiSXNJdGFsaWMiOmZhbHNlLCJJc1VuZGVybGluZWQiOmZhbHNlLCJQYXJlbnRTdHlsZSI6bnVsbH0sIkF1dG9TaXplIjowLCJGb3JlZ3JvdW5kIjp7IiRpZCI6IjQ4MSIsIkNvbG9yIjp7IiRyZWYiOiI5NCJ9fSwiTWF4V2lkdGgiOjIwMC4wLCJNYXhIZWlnaHQiOiJJbmZpbml0eSIsIlNtYXJ0Rm9yZWdyb3VuZElzQWN0aXZlIjpmYWxzZSwiSG9yaXpvbnRhbEFsaWdubWVudCI6MCwiVmVydGljYWxBbGlnbm1lbnQiOjAsIlNtYXJ0Rm9yZWdyb3VuZCI6bnVsbCwiQmFja2dyb3VuZEZpbGxUeXBlIjowLCJNYXJnaW4iOnsiJGlkIjoiNDgyIiwiVG9wIjowLCJMZWZ0IjowLCJSaWdodCI6MCwiQm90dG9tIjowfSwiUGFkZGluZyI6eyIkaWQiOiI0ODMiLCJUb3AiOjAsIkxlZnQiOjAsIlJpZ2h0IjowLCJCb3R0b20iOjB9LCJCYWNrZ3JvdW5kIjp7IiRyZWYiOiI5NyJ9LCJJc1Zpc2libGUiOnRydWUsIldpZHRoIjowLjAsIkhlaWdodCI6MC4wLCJCb3JkZXJTdHlsZSI6eyIkaWQiOiI0ODQiLCJMaW5lQ29sb3IiOm51bGwsIkxpbmVXZWlnaHQiOjAuMCwiTGluZVR5cGUiOjAsIlBhcmVudFN0eWxlIjpudWxsfSwiUGFyZW50U3R5bGUiOm51bGx9LCJIb3Jpem9udGFsQ29ubmVjdG9yU3R5bGUiOnsiJGlkIjoiNDg1IiwiTGluZUNvbG9yIjp7IiRyZWYiOiI5OSJ9LCJMaW5lV2VpZ2h0IjoxLjAsIkxpbmVUeXBlIjowLCJQYXJlbnRTdHlsZSI6bnVsbH0sIlZlcnRpY2FsQ29ubmVjdG9yU3R5bGUiOnsiJGlkIjoiNDg2IiwiTGluZUNvbG9yIjp7IiRyZWYiOiIxMDI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0ODciLCJNYXJnaW4iOnsiJGlkIjoiNDg4IiwiVG9wIjowLCJMZWZ0Ijo0LCJSaWdodCI6NCwiQm90dG9tIjowfSwiUGFkZGluZyI6eyIkaWQiOiI0ODkiLCJUb3AiOjAsIkxlZnQiOjAsIlJpZ2h0IjowLCJCb3R0b20iOjB9LCJCYWNrZ3JvdW5kIjp7IiRpZCI6IjQ5MCIsIkNvbG9yIjp7IiRpZCI6IjQ5MSIsIkEiOjI1NSwiUiI6NzksIkciOjEyOSwiQiI6MTg5fX0sIklzVmlzaWJsZSI6dHJ1ZSwiV2lkdGgiOjAuMCwiSGVpZ2h0IjoxNi4wLCJCb3JkZXJTdHlsZSI6eyIkaWQiOiI0OTIiLCJMaW5lQ29sb3IiOnsiJHJlZiI6IjExMCJ9LCJMaW5lV2VpZ2h0IjowLjAsIkxpbmVUeXBlIjowLCJQYXJlbnRTdHlsZSI6bnVsbH0sIlBhcmVudFN0eWxlIjpudWxsfSwiVGl0bGVTdHlsZSI6eyIkaWQiOiI0OTMiLCJGb250U2V0dGluZ3MiOnsiJGlkIjoiNDk0IiwiRm9udFNpemUiOjExLCJGb250TmFtZSI6IkNhbGlicmkiLCJJc0JvbGQiOnRydWUsIklzSXRhbGljIjpmYWxzZSwiSXNVbmRlcmxpbmVkIjpmYWxzZSwiUGFyZW50U3R5bGUiOm51bGx9LCJBdXRvU2l6ZSI6MiwiRm9yZWdyb3VuZCI6eyIkaWQiOiI0OTUiLCJDb2xvciI6eyIkaWQiOiI0OTYiLCJBIjoyNTUsIlIiOjAsIkciOjAsIkIiOjB9fSwiTWF4V2lkdGgiOjE3NS4wLCJNYXhIZWlnaHQiOiJJbmZpbml0eSIsIlNtYXJ0Rm9yZWdyb3VuZElzQWN0aXZlIjpmYWxzZSwiSG9yaXpvbnRhbEFsaWdubWVudCI6MSwiVmVydGljYWxBbGlnbm1lbnQiOjAsIlNtYXJ0Rm9yZWdyb3VuZCI6bnVsbCwiQmFja2dyb3VuZEZpbGxUeXBlIjowLCJNYXJnaW4iOnsiJGlkIjoiNDk3IiwiVG9wIjowLCJMZWZ0IjowLCJSaWdodCI6MCwiQm90dG9tIjowfSwiUGFkZGluZyI6eyIkaWQiOiI0OTgiLCJUb3AiOjAsIkxlZnQiOjAsIlJpZ2h0IjowLCJCb3R0b20iOjB9LCJCYWNrZ3JvdW5kIjp7IiRyZWYiOiIxMTgifSwiSXNWaXNpYmxlIjp0cnVlLCJXaWR0aCI6MC4wLCJIZWlnaHQiOjAuMCwiQm9yZGVyU3R5bGUiOnsiJGlkIjoiNDk5IiwiTGluZUNvbG9yIjpudWxsLCJMaW5lV2VpZ2h0IjowLjAsIkxpbmVUeXBlIjowLCJQYXJlbnRTdHlsZSI6bnVsbH0sIlBhcmVudFN0eWxlIjpudWxsfSwiRGF0ZVN0eWxlIjp7IiRpZCI6IjUwMCIsIkZvbnRTZXR0aW5ncyI6eyIkaWQiOiI1MDEiLCJGb250U2l6ZSI6MTAsIkZvbnROYW1lIjoiQ2FsaWJyaSIsIklzQm9sZCI6ZmFsc2UsIklzSXRhbGljIjpmYWxzZSwiSXNVbmRlcmxpbmVkIjpmYWxzZSwiUGFyZW50U3R5bGUiOm51bGx9LCJBdXRvU2l6ZSI6MiwiRm9yZWdyb3VuZCI6eyIkaWQiOiI1MDIiLCJDb2xvciI6eyIkaWQiOiI1MDMiLCJBIjoyNTUsIlIiOjY4LCJHIjo4NCwiQiI6MTA2fX0sIk1heFdpZHRoIjo0NC4wLCJNYXhIZWlnaHQiOiJJbmZpbml0eSIsIlNtYXJ0Rm9yZWdyb3VuZElzQWN0aXZlIjpmYWxzZSwiSG9yaXpvbnRhbEFsaWdubWVudCI6MSwiVmVydGljYWxBbGlnbm1lbnQiOjAsIlNtYXJ0Rm9yZWdyb3VuZCI6bnVsbCwiQmFja2dyb3VuZEZpbGxUeXBlIjowLCJNYXJnaW4iOnsiJGlkIjoiNTA0IiwiVG9wIjowLCJMZWZ0IjowLCJSaWdodCI6MCwiQm90dG9tIjowfSwiUGFkZGluZyI6eyIkaWQiOiI1MDUiLCJUb3AiOjAsIkxlZnQiOjAsIlJpZ2h0IjowLCJCb3R0b20iOjB9LCJCYWNrZ3JvdW5kIjp7IiRyZWYiOiIxMjUifSwiSXNWaXNpYmxlIjpmYWxzZSwiV2lkdGgiOjAuMCwiSGVpZ2h0IjowLjAsIkJvcmRlclN0eWxlIjp7IiRpZCI6IjUwNiIsIkxpbmVDb2xvciI6bnVsbCwiTGluZVdlaWdodCI6MC4wLCJMaW5lVHlwZSI6MCwiUGFyZW50U3R5bGUiOm51bGx9LCJQYXJlbnRTdHlsZSI6bnVsbH0sIkRhdGVGb3JtYXQiOnsiJGlkIjoiNTA3IiwiRm9ybWF0U3RyaW5nIjoiTS9kL3l5eXkiLCJTZXBhcmF0b3IiOiIvIiwiVXNlSW50ZXJuYXRpb25hbERhdGVGb3JtYXQiOmZhbHNlLCJEYXRlSXNWaXNpYmxlIjp0cnVlLCJUaW1lSXNWaXNpYmxlIjpmYWxzZSwiSG91ckRpZ2l0cyI6MSwiQW1QbURlc2lnbmF0b3IiOjIsIlRyaW0wME1pbnV0ZXMiOmZhbHNlLCJMYXN0S25vd25WaXNpYmlsaXR5U3RhdGUiOnsiJGlkIjoiNTA4IiwiRGF0ZVBhcnRJc1Zpc2libGUiOmZhbHNlLCJUaW1lUGFydElzVmlzaWJsZSI6ZmFsc2V9fSwiV2Vla051bWJlcmluZyI6eyIkaWQiOiI1MDkiLCJGb3JtYXQiOjAsIklzVmlzaWJsZSI6ZmFsc2UsIkxhc3RLbm93blZpc2liaWxpdHlTdGF0ZSI6ZmFsc2V9LCJJc1Zpc2libGUiOnRydWUsIlBhcmVudFN0eWxlIjpudWxsfSwiSW5kZXgiOjIsIlNtYXJ0RHVyYXRpb25BY3RpdmF0ZWQiOmZhbHNlLCJEYXRlRm9ybWF0Ijp7IiRyZWYiOiI1MDcifSwiV2Vla051bWJlcmluZyI6eyIkaWQiOiI1MTAiLCJGb3JtYXQiOjAsIklzVmlzaWJsZSI6ZmFsc2UsIkxhc3RLbm93blZpc2liaWxpdHlTdGF0ZSI6ZmFsc2V9LCJJZCI6ImIwZjk5MzI4LTQxZmEtNDJlYi04M2U2LTYxZTJjZDhmZjFlYyIsIkltcG9ydElkIjpudWxsLCJUaXRsZSI6IlNhbXLDocOwLCB1bXNhZ25hcmHDsGlsYXIsIFxyc3ZlaXRhcmbDqWzDtmcsIMOtYsO6YXIiLCJOb3RlIjpudWxsLCJIeXBlcmxpbmsiOnsiJGlkIjoiNTExIiwiQWRkcmVzcyI6bnVsbCwiU3ViQWRkcmVzcyI6bnVsbH0sIklzQ2hhbmdlZCI6ZmFsc2UsIklzTmV3IjpmYWxzZX0seyIkaWQiOiI1MTIiLCJHcm91cE5hbWUiOm51bGwsIlN0YXJ0RGF0ZSI6IjIwMjItMDQtMjBUMDA6MDA6MDBaIiwiRW5kRGF0ZSI6IjIwMjItMDYtMDFUMjM6NTk6MDBaIiwiUGVyY2VudGFnZUNvbXBsZXRlIjpudWxsLCJTdHlsZSI6eyIkaWQiOiI1MTMiLCJTaGFwZSI6MiwiU2hhcGVUaGlja25lc3MiOjEsIkR1cmF0aW9uRm9ybWF0IjowLCJJbmNsdWRlTm9uV29ya2luZ0RheXNJbkR1cmF0aW9uIjpmYWxzZSwiUGVyY2VudGFnZUNvbXBsZXRlU3R5bGUiOnsiJGlkIjoiNTE0IiwiRm9udFNldHRpbmdzIjp7IiRpZCI6IjUxNSIsIkZvbnRTaXplIjoxMCwiRm9udE5hbWUiOiJDYWxpYnJpIiwiSXNCb2xkIjpmYWxzZSwiSXNJdGFsaWMiOmZhbHNlLCJJc1VuZGVybGluZWQiOmZhbHNlLCJQYXJlbnRTdHlsZSI6bnVsbH0sIkF1dG9TaXplIjowLCJGb3JlZ3JvdW5kIjp7IiRpZCI6IjUxNiIsIkNvbG9yIjp7IiRyZWYiOiI4NyJ9fSwiTWF4V2lkdGgiOjIwMC4wLCJNYXhIZWlnaHQiOiJJbmZpbml0eSIsIlNtYXJ0Rm9yZWdyb3VuZElzQWN0aXZlIjpmYWxzZSwiSG9yaXpvbnRhbEFsaWdubWVudCI6MCwiVmVydGljYWxBbGlnbm1lbnQiOjAsIlNtYXJ0Rm9yZWdyb3VuZCI6bnVsbCwiQmFja2dyb3VuZEZpbGxUeXBlIjowLCJNYXJnaW4iOnsiJGlkIjoiNTE3IiwiVG9wIjowLCJMZWZ0IjowLCJSaWdodCI6MCwiQm90dG9tIjowfSwiUGFkZGluZyI6eyIkaWQiOiI1MTgiLCJUb3AiOjAsIkxlZnQiOjAsIlJpZ2h0IjowLCJCb3R0b20iOjB9LCJCYWNrZ3JvdW5kIjp7IiRyZWYiOiI5MCJ9LCJJc1Zpc2libGUiOnRydWUsIldpZHRoIjowLjAsIkhlaWdodCI6MC4wLCJCb3JkZXJTdHlsZSI6eyIkaWQiOiI1MTkiLCJMaW5lQ29sb3IiOm51bGwsIkxpbmVXZWlnaHQiOjAuMCwiTGluZVR5cGUiOjAsIlBhcmVudFN0eWxlIjpudWxsfSwiUGFyZW50U3R5bGUiOm51bGx9LCJEdXJhdGlvblN0eWxlIjp7IiRpZCI6IjUyMCIsIkZvbnRTZXR0aW5ncyI6eyIkaWQiOiI1MjEiLCJGb250U2l6ZSI6MTAsIkZvbnROYW1lIjoiQ2FsaWJyaSIsIklzQm9sZCI6ZmFsc2UsIklzSXRhbGljIjpmYWxzZSwiSXNVbmRlcmxpbmVkIjpmYWxzZSwiUGFyZW50U3R5bGUiOm51bGx9LCJBdXRvU2l6ZSI6MCwiRm9yZWdyb3VuZCI6eyIkaWQiOiI1MjIiLCJDb2xvciI6eyIkcmVmIjoiOTQifX0sIk1heFdpZHRoIjoyMDAuMCwiTWF4SGVpZ2h0IjoiSW5maW5pdHkiLCJTbWFydEZvcmVncm91bmRJc0FjdGl2ZSI6ZmFsc2UsIkhvcml6b250YWxBbGlnbm1lbnQiOjAsIlZlcnRpY2FsQWxpZ25tZW50IjowLCJTbWFydEZvcmVncm91bmQiOm51bGwsIkJhY2tncm91bmRGaWxsVHlwZSI6MCwiTWFyZ2luIjp7IiRpZCI6IjUyMyIsIlRvcCI6MCwiTGVmdCI6MCwiUmlnaHQiOjAsIkJvdHRvbSI6MH0sIlBhZGRpbmciOnsiJGlkIjoiNTI0IiwiVG9wIjowLCJMZWZ0IjowLCJSaWdodCI6MCwiQm90dG9tIjowfSwiQmFja2dyb3VuZCI6eyIkcmVmIjoiOTcifSwiSXNWaXNpYmxlIjp0cnVlLCJXaWR0aCI6MC4wLCJIZWlnaHQiOjAuMCwiQm9yZGVyU3R5bGUiOnsiJGlkIjoiNTI1IiwiTGluZUNvbG9yIjpudWxsLCJMaW5lV2VpZ2h0IjowLjAsIkxpbmVUeXBlIjowLCJQYXJlbnRTdHlsZSI6bnVsbH0sIlBhcmVudFN0eWxlIjpudWxsfSwiSG9yaXpvbnRhbENvbm5lY3RvclN0eWxlIjp7IiRpZCI6IjUyNiIsIkxpbmVDb2xvciI6eyIkcmVmIjoiOTkifSwiTGluZVdlaWdodCI6MS4wLCJMaW5lVHlwZSI6MCwiUGFyZW50U3R5bGUiOm51bGx9LCJWZXJ0aWNhbENvbm5lY3RvclN0eWxlIjp7IiRpZCI6IjUyNyIsIkxpbmVDb2xvciI6eyIkcmVmIjoiMTAy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1LCJJc0JlbG93VGltZWJhbmQiOnRydWUsIlBlcmNlbnRhZ2VDb21wbGV0ZVNoYXBlT3BhY2l0eSI6MzUsIlNoYXBlU3R5bGUiOnsiJGlkIjoiNTI4IiwiTWFyZ2luIjp7IiRpZCI6IjUyOSIsIlRvcCI6MCwiTGVmdCI6NCwiUmlnaHQiOjQsIkJvdHRvbSI6MH0sIlBhZGRpbmciOnsiJGlkIjoiNTMwIiwiVG9wIjowLCJMZWZ0IjowLCJSaWdodCI6MCwiQm90dG9tIjowfSwiQmFja2dyb3VuZCI6eyIkaWQiOiI1MzEiLCJDb2xvciI6eyIkaWQiOiI1MzIiLCJBIjoyNTUsIlIiOjE1NSwiRyI6MTg3LCJCIjo4OX19LCJJc1Zpc2libGUiOnRydWUsIldpZHRoIjowLjAsIkhlaWdodCI6MTYuMCwiQm9yZGVyU3R5bGUiOnsiJGlkIjoiNTMzIiwiTGluZUNvbG9yIjp7IiRyZWYiOiIxMTAifSwiTGluZVdlaWdodCI6MC4wLCJMaW5lVHlwZSI6MCwiUGFyZW50U3R5bGUiOm51bGx9LCJQYXJlbnRTdHlsZSI6bnVsbH0sIlRpdGxlU3R5bGUiOnsiJGlkIjoiNTM0IiwiRm9udFNldHRpbmdzIjp7IiRpZCI6IjUzNSIsIkZvbnRTaXplIjoxMSwiRm9udE5hbWUiOiJDYWxpYnJpIiwiSXNCb2xkIjp0cnVlLCJJc0l0YWxpYyI6ZmFsc2UsIklzVW5kZXJsaW5lZCI6ZmFsc2UsIlBhcmVudFN0eWxlIjpudWxsfSwiQXV0b1NpemUiOjAsIkZvcmVncm91bmQiOnsiJGlkIjoiNTM2IiwiQ29sb3IiOnsiJGlkIjoiNTM3IiwiQSI6MjU1LCJSIjowLCJHIjowLCJCIjowfX0sIk1heFdpZHRoIjo5NjAuMCwiTWF4SGVpZ2h0IjoiSW5maW5pdHkiLCJTbWFydEZvcmVncm91bmRJc0FjdGl2ZSI6ZmFsc2UsIkhvcml6b250YWxBbGlnbm1lbnQiOjEsIlZlcnRpY2FsQWxpZ25tZW50IjowLCJTbWFydEZvcmVncm91bmQiOm51bGwsIkJhY2tncm91bmRGaWxsVHlwZSI6MCwiTWFyZ2luIjp7IiRpZCI6IjUzOCIsIlRvcCI6MCwiTGVmdCI6MCwiUmlnaHQiOjAsIkJvdHRvbSI6MH0sIlBhZGRpbmciOnsiJGlkIjoiNTM5IiwiVG9wIjowLCJMZWZ0IjowLCJSaWdodCI6MCwiQm90dG9tIjowfSwiQmFja2dyb3VuZCI6eyIkcmVmIjoiMTE4In0sIklzVmlzaWJsZSI6dHJ1ZSwiV2lkdGgiOjAuMCwiSGVpZ2h0IjowLjAsIkJvcmRlclN0eWxlIjp7IiRpZCI6IjU0MCIsIkxpbmVDb2xvciI6bnVsbCwiTGluZVdlaWdodCI6MC4wLCJMaW5lVHlwZSI6MCwiUGFyZW50U3R5bGUiOm51bGx9LCJQYXJlbnRTdHlsZSI6bnVsbH0sIkRhdGVTdHlsZSI6eyIkaWQiOiI1NDEiLCJGb250U2V0dGluZ3MiOnsiJGlkIjoiNTQyIiwiRm9udFNpemUiOjEwLCJGb250TmFtZSI6IkNhbGlicmkiLCJJc0JvbGQiOmZhbHNlLCJJc0l0YWxpYyI6ZmFsc2UsIklzVW5kZXJsaW5lZCI6ZmFsc2UsIlBhcmVudFN0eWxlIjpudWxsfSwiQXV0b1NpemUiOjIsIkZvcmVncm91bmQiOnsiJGlkIjoiNTQzIiwiQ29sb3IiOnsiJGlkIjoiNTQ0IiwiQSI6MjU1LCJSIjo2OCwiRyI6ODQsIkIiOjEwNn19LCJNYXhXaWR0aCI6MzkuMCwiTWF4SGVpZ2h0IjoiSW5maW5pdHkiLCJTbWFydEZvcmVncm91bmRJc0FjdGl2ZSI6ZmFsc2UsIkhvcml6b250YWxBbGlnbm1lbnQiOjEsIlZlcnRpY2FsQWxpZ25tZW50IjowLCJTbWFydEZvcmVncm91bmQiOm51bGwsIkJhY2tncm91bmRGaWxsVHlwZSI6MCwiTWFyZ2luIjp7IiRpZCI6IjU0NSIsIlRvcCI6MCwiTGVmdCI6MCwiUmlnaHQiOjAsIkJvdHRvbSI6MH0sIlBhZGRpbmciOnsiJGlkIjoiNTQ2IiwiVG9wIjowLCJMZWZ0IjowLCJSaWdodCI6MCwiQm90dG9tIjowfSwiQmFja2dyb3VuZCI6eyIkcmVmIjoiMTI1In0sIklzVmlzaWJsZSI6ZmFsc2UsIldpZHRoIjowLjAsIkhlaWdodCI6MC4wLCJCb3JkZXJTdHlsZSI6eyIkaWQiOiI1NDciLCJMaW5lQ29sb3IiOm51bGwsIkxpbmVXZWlnaHQiOjAuMCwiTGluZVR5cGUiOjAsIlBhcmVudFN0eWxlIjpudWxsfSwiUGFyZW50U3R5bGUiOm51bGx9LCJEYXRlRm9ybWF0Ijp7IiRpZCI6IjU0OCIsIkZvcm1hdFN0cmluZyI6Ik0vZC95eXl5IiwiU2VwYXJhdG9yIjoiLyIsIlVzZUludGVybmF0aW9uYWxEYXRlRm9ybWF0IjpmYWxzZSwiRGF0ZUlzVmlzaWJsZSI6dHJ1ZSwiVGltZUlzVmlzaWJsZSI6ZmFsc2UsIkhvdXJEaWdpdHMiOjEsIkFtUG1EZXNpZ25hdG9yIjoyLCJUcmltMDBNaW51dGVzIjpmYWxzZSwiTGFzdEtub3duVmlzaWJpbGl0eVN0YXRlIjp7IiRpZCI6IjU0OSIsIkRhdGVQYXJ0SXNWaXNpYmxlIjpmYWxzZSwiVGltZVBhcnRJc1Zpc2libGUiOmZhbHNlfX0sIldlZWtOdW1iZXJpbmciOnsiJGlkIjoiNTUwIiwiRm9ybWF0IjowLCJJc1Zpc2libGUiOmZhbHNlLCJMYXN0S25vd25WaXNpYmlsaXR5U3RhdGUiOmZhbHNlfSwiSXNWaXNpYmxlIjp0cnVlLCJQYXJlbnRTdHlsZSI6bnVsbH0sIkluZGV4IjozLCJTbWFydER1cmF0aW9uQWN0aXZhdGVkIjpmYWxzZSwiRGF0ZUZvcm1hdCI6eyIkcmVmIjoiNTQ4In0sIldlZWtOdW1iZXJpbmciOnsiJGlkIjoiNTUxIiwiRm9ybWF0IjowLCJJc1Zpc2libGUiOmZhbHNlLCJMYXN0S25vd25WaXNpYmlsaXR5U3RhdGUiOmZhbHNlfSwiSWQiOiI5ZGZjY2U0YS1hNjViLTQ5MzgtYjQ5Ni0zZDVmOTI0YzVkYTQiLCJJbXBvcnRJZCI6bnVsbCwiVGl0bGUiOiJBdWdsw71zaW5nIG9nIGF0aHVnYXNlbWRhZnJlc3R1ciIsIk5vdGUiOm51bGwsIkh5cGVybGluayI6eyIkaWQiOiI1NTIiLCJBZGRyZXNzIjpudWxsLCJTdWJBZGRyZXNzIjpudWxsfSwiSXNDaGFuZ2VkIjpmYWxzZSwiSXNOZXciOmZhbHNlfV0sIlN3aW1sYW5lcyI6W10sIk1zUHJvamVjdEl0ZW1zVHJlZSI6eyIkaWQiOiI1NTMiLCJSb290Ijp7IkltcG9ydElkIjpudWxsLCJJc0ltcG9ydGVkIjpmYWxzZSwiQ2hpbGRyZW4iOltdfX0sIk1ldGFkYXRhIjp7IiRpZCI6IjU1NCIsIlJlY2VudENvbG9yc0NvbGxlY3Rpb24iOiJbXSJ9LCJTZXR0aW5ncyI6eyIkaWQiOiI1NTUiLCJJbXBhT3B0aW9ucyI6eyIkaWQiOiI1NTYiLCJMZWZ0VG9SaWdodCI6ZmFsc2UsIlBheWxvYWRPcHRpb25zIjoyfSwiVXNlQ29tcHJlc3Npb24iOmZhbHNlLCJDb21wcmVzaW9uUGVyY2VudGFnZSI6NTAuMCwiSW5hY3RpdmVJbnRlcnZhbFdpZHRoVGhyZXNob2xkIjozMC4wLCJJbmFjdGl2ZUludGVydmFsV2lkdGgiOjEuMCwiU3BsaXRUYXNrcyI6ZmFsc2UsIlVzZUNsdXN0ZXIiOmZhbHNlLCJFcHNpbG9uIjowLjAsIk1pblBvaW50c1RvRm9ybUFDbHVzdGVyIjoyLCJHZW5lcmF0ZUludmlzaWJsZVNoYXBlcyI6ZmFsc2UsIlNtYXJ0VGltZWxpbmVUYXNrUGVyY2VudGFnZUZpdCI6ZmFsc2V9LCJJc05ldyI6ZmFsc2UsIkltcG9ydFR5cGUiOjAsIkZpbGVQYXRoIjpudWxsLCJUaW1lQ29uZmlndXJhdGlvbiI6eyIkaWQiOiI1NTciLCJVc2VUaW1lIjpmYWxzZSwiV29ya0RheVN0YXJ0IjoiMDA6MDA6MDAiLCJXb3JrRGF5RW5kIjoiMjM6NTk6MDAifSwiTGFzdFVzZWRUZW1wbGF0ZUlkIjoiYzExZjZmNDktN2RiOC00NWZkLWJhMzItYmZjYWVhNDkyZjM5IiwiRmlyc3RXZWVrT2ZZZWFyIjow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TIMEBANDCULTUREINFO" val="is-IS"/>
  <p:tag name="OTLTIMEBANDSCALEFORMAT" val="MMM"/>
  <p:tag name="OTLTIMEBANDSCALETYPE" val="Months"/>
  <p:tag name="OTLTIMEBANDQUICKPOSITION" val="Middle"/>
  <p:tag name="OTLTIMEBANDSHAPETYPE" val="EllipseTimeband"/>
  <p:tag name="OTLTIMEBANDTHREEDEFFECTS" val="Gel"/>
  <p:tag name="OTLTIMEBANDAUTODATERANGE" val="True"/>
  <p:tag name="OTLTIMEBANDSTARTDATE" val="0001-01-01T00:00:00.0000000"/>
  <p:tag name="OTLTIMEBANDWORKINGDAYS" val="All"/>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0"/>
  <p:tag name="OTLLEFTENDCAPSMARGINLEFT" val="20"/>
  <p:tag name="OTLTIMEBANDSHAPEPADDINGTOP" val="5"/>
  <p:tag name="OTLTIMEBANDFYSTARTMONTH" val="January"/>
  <p:tag name="OTLTIMEBANDSHOWFYLABEL" val="True"/>
  <p:tag name="OTLTIMEBANDUSESTARTINGOFTHEYEARFORFYNUMBERING" val="True"/>
  <p:tag name="OTLMARKERSHAPE" val="OTL"/>
  <p:tag name="OTLTIMEBANDENDDATE" val="2022-07-18T23:59:00.0000000"/>
</p:tagLst>
</file>

<file path=ppt/tags/tag108.xml><?xml version="1.0" encoding="utf-8"?>
<p:tagLst xmlns:a="http://schemas.openxmlformats.org/drawingml/2006/main" xmlns:r="http://schemas.openxmlformats.org/officeDocument/2006/relationships" xmlns:p="http://schemas.openxmlformats.org/presentationml/2006/main">
  <p:tag name="OTLELAPSEDSTYLE" val="Thick"/>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TODAYPOSITION" val="Hide"/>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STARTDATE" val="2021-10-18T00:00:00.0000000Z"/>
  <p:tag name="OTLENDDATE" val="2021-11-26T23:59:00.0000000Z"/>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STARTDATE" val="2021-11-29T00:00:00.0000000Z"/>
  <p:tag name="OTLENDDATE" val="2021-12-31T23:59:00.0000000Z"/>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MARKERSHAPE" val="OTL"/>
  <p:tag name="OTLSTARTDATE" val="2022-03-16T00:00:00.0000000Z"/>
  <p:tag name="OTLENDDATE" val="2022-04-12T23:59:00.0000000Z"/>
</p:tagLst>
</file>

<file path=ppt/tags/tag133.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MARKERSHAPE" val="OTL"/>
  <p:tag name="OTLSTARTDATE" val="2022-04-20T00:00:00.0000000Z"/>
  <p:tag name="OTLENDDATE" val="2022-06-01T23:59:00.0000000Z"/>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TIMEBANDCULTUREINFO" val="is-IS"/>
  <p:tag name="OTLTIMEBANDSCALEFORMAT" val="MMM"/>
  <p:tag name="OTLTIMEBANDSCALETYPE" val="Months"/>
  <p:tag name="OTLTIMEBANDQUICKPOSITION" val="Middle"/>
  <p:tag name="OTLTIMEBANDSHAPETYPE" val="EllipseTimeband"/>
  <p:tag name="OTLTIMEBANDTHREEDEFFECTS" val="Gel"/>
  <p:tag name="OTLTIMEBANDAUTODATERANGE" val="True"/>
  <p:tag name="OTLTIMEBANDSTARTDATE" val="0001-01-01T00:00:00.0000000"/>
  <p:tag name="OTLTIMEBANDWORKINGDAYS" val="All"/>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0"/>
  <p:tag name="OTLLEFTENDCAPSMARGINLEFT" val="20"/>
  <p:tag name="OTLTIMEBANDSHAPEPADDINGTOP" val="5"/>
  <p:tag name="OTLTIMEBANDFYSTARTMONTH" val="January"/>
  <p:tag name="OTLTIMEBANDSHOWFYLABEL" val="True"/>
  <p:tag name="OTLTIMEBANDUSESTARTINGOFTHEYEARFORFYNUMBERING" val="True"/>
  <p:tag name="OTLMARKERSHAPE" val="OTL"/>
  <p:tag name="OTLTIMEBANDENDDATE" val="2022-07-18T23:59:00.0000000"/>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ELAPSEDSTYLE" val="Thick"/>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TODAYPOSITION" val="Hide"/>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62.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MTITLE" val="Drög afgreidd í SKUR til kynningar"/>
  <p:tag name="OTLPOSITIONONTASK" val="None"/>
  <p:tag name="OTLRELATEDTASKID" val="00000000-0000-0000-0000-000000000000"/>
  <p:tag name="OTLWEEKNUMBERINGFORMAT" val="WNFormat1"/>
  <p:tag name="OTLWEEKNUMBERINGISVISIBLE" val="False"/>
  <p:tag name="OTLDATE" val="2021-11-22T00:00:00.0000000"/>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MTITLE" val="Almennur kynningarfundur"/>
  <p:tag name="OTLPOSITIONONTASK" val="None"/>
  <p:tag name="OTLRELATEDTASKID" val="00000000-0000-0000-0000-000000000000"/>
  <p:tag name="OTLWEEKNUMBERINGFORMAT" val="WNFormat1"/>
  <p:tag name="OTLWEEKNUMBERINGISVISIBLE" val="False"/>
  <p:tag name="OTLDATE" val="2021-12-15T23:59:00.0000000"/>
  <p:tag name="OTLMARKERSHAPE" val="OTL"/>
</p:tagLst>
</file>

<file path=ppt/tags/tag164.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MTITLE" val="SKUR afgreiðir tillögu til bæjarstjórnar"/>
  <p:tag name="OTLPOSITIONONTASK" val="None"/>
  <p:tag name="OTLRELATEDTASKID" val="00000000-0000-0000-0000-000000000000"/>
  <p:tag name="OTLWEEKNUMBERINGFORMAT" val="WNFormat1"/>
  <p:tag name="OTLWEEKNUMBERINGISVISIBLE" val="False"/>
  <p:tag name="OTLMARKERSHAPE" val="OTL"/>
  <p:tag name="OTLDATE" val="2022-03-07T23:59:00.0000000"/>
</p:tagLst>
</file>

<file path=ppt/tags/tag165.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MTITLE" val="BSTJ afgreiðir tillögu til auglýsingar"/>
  <p:tag name="OTLPOSITIONONTASK" val="None"/>
  <p:tag name="OTLRELATEDTASKID" val="00000000-0000-0000-0000-000000000000"/>
  <p:tag name="OTLWEEKNUMBERINGFORMAT" val="WNFormat1"/>
  <p:tag name="OTLWEEKNUMBERINGISVISIBLE" val="False"/>
  <p:tag name="OTLMARKERSHAPE" val="OTL"/>
  <p:tag name="OTLDATE" val="2022-03-14T23:59:00.0000000"/>
</p:tagLst>
</file>

<file path=ppt/tags/tag166.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MTITLE" val="SKUR, tillaga um afgreiðslu athugasemda"/>
  <p:tag name="OTLPOSITIONONTASK" val="None"/>
  <p:tag name="OTLRELATEDTASKID" val="00000000-0000-0000-0000-000000000000"/>
  <p:tag name="OTLWEEKNUMBERINGFORMAT" val="WNFormat1"/>
  <p:tag name="OTLWEEKNUMBERINGISVISIBLE" val="False"/>
  <p:tag name="OTLMARKERSHAPE" val="OTL"/>
  <p:tag name="OTLDATE" val="2022-06-13T23:59:00.0000000"/>
</p:tagLst>
</file>

<file path=ppt/tags/tag167.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POSITIONONTASK" val="None"/>
  <p:tag name="OTLRELATEDTASKID" val="00000000-0000-0000-0000-000000000000"/>
  <p:tag name="OTLWEEKNUMBERINGFORMAT" val="WNFormat1"/>
  <p:tag name="OTLWEEKNUMBERINGISVISIBLE" val="False"/>
  <p:tag name="OTLMTITLE" val="BSTJ, samþykkt aðalskipulags-tillögu"/>
  <p:tag name="OTLMARKERSHAPE" val="OTL"/>
  <p:tag name="OTLDATE" val="2022-06-21T23:59:00.0000000"/>
</p:tagLst>
</file>

<file path=ppt/tags/tag168.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POSITIONONTASK" val="None"/>
  <p:tag name="OTLRELATEDTASKID" val="00000000-0000-0000-0000-000000000000"/>
  <p:tag name="OTLWEEKNUMBERINGFORMAT" val="WNFormat1"/>
  <p:tag name="OTLWEEKNUMBERINGISVISIBLE" val="False"/>
  <p:tag name="OTLMARKERSHAPE" val="OTL"/>
  <p:tag name="OTLMTITLE" val="Staðfesting Skipulagsstofnunar"/>
  <p:tag name="OTLDATE" val="2022-07-18T23:59:00.0000000"/>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MARKERSHAPE" val="OTL"/>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MARKERSHAPE" val="OTL"/>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Lst>
</file>

<file path=ppt/tags/tag181.xml><?xml version="1.0" encoding="utf-8"?>
<p:tagLst xmlns:a="http://schemas.openxmlformats.org/drawingml/2006/main" xmlns:r="http://schemas.openxmlformats.org/officeDocument/2006/relationships" xmlns:p="http://schemas.openxmlformats.org/presentationml/2006/main">
  <p:tag name="OTLMARKERSHAPE" val="OTL"/>
</p:tagLst>
</file>

<file path=ppt/tags/tag182.xml><?xml version="1.0" encoding="utf-8"?>
<p:tagLst xmlns:a="http://schemas.openxmlformats.org/drawingml/2006/main" xmlns:r="http://schemas.openxmlformats.org/officeDocument/2006/relationships" xmlns:p="http://schemas.openxmlformats.org/presentationml/2006/main">
  <p:tag name="OTLMARKERSHAPE" val="OTL"/>
</p:tagLst>
</file>

<file path=ppt/tags/tag183.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STARTDATE" val="2021-03-02T00:00:00.0000000Z"/>
  <p:tag name="OTLENDDATE" val="2021-04-12T23:59:00.0000000Z"/>
  <p:tag name="OTLMARKERSHAPE" val="OTL"/>
</p:tagLst>
</file>

<file path=ppt/tags/tag184.xml><?xml version="1.0" encoding="utf-8"?>
<p:tagLst xmlns:a="http://schemas.openxmlformats.org/drawingml/2006/main" xmlns:r="http://schemas.openxmlformats.org/officeDocument/2006/relationships" xmlns:p="http://schemas.openxmlformats.org/presentationml/2006/main">
  <p:tag name="OTLMARKERSHAPE" val="OTL"/>
</p:tagLst>
</file>

<file path=ppt/tags/tag185.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STARTDATE" val="2021-03-02T00:00:00.0000000Z"/>
  <p:tag name="OTLENDDATE" val="2021-04-12T23:59:00.0000000Z"/>
  <p:tag name="OTLMARKERSHAPE" val="OTL"/>
</p:tagLst>
</file>

<file path=ppt/tags/tag186.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STARTDATE" val="2021-10-18T00:00:00.0000000Z"/>
  <p:tag name="OTLENDDATE" val="2021-11-26T23:59:00.0000000Z"/>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STARTDATE" val="2021-11-29T00:00:00.0000000Z"/>
  <p:tag name="OTLENDDATE" val="2021-12-31T23:59:00.0000000Z"/>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MARKERSHAPE" val="OTL"/>
  <p:tag name="OTLSTARTDATE" val="2022-03-16T00:00:00.0000000Z"/>
  <p:tag name="OTLENDDATE" val="2022-04-12T23:59:00.0000000Z"/>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MARKERSHAPE" val="OTL"/>
  <p:tag name="OTLSTARTDATE" val="2022-04-20T00:00:00.0000000Z"/>
  <p:tag name="OTLENDDATE" val="2022-06-01T23:59:00.0000000Z"/>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MTITLE" val="Drög afgreidd í SKUR til kynningar"/>
  <p:tag name="OTLPOSITIONONTASK" val="None"/>
  <p:tag name="OTLRELATEDTASKID" val="00000000-0000-0000-0000-000000000000"/>
  <p:tag name="OTLWEEKNUMBERINGFORMAT" val="WNFormat1"/>
  <p:tag name="OTLWEEKNUMBERINGISVISIBLE" val="False"/>
  <p:tag name="OTLDATE" val="2021-11-22T00:00:00.0000000"/>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MTITLE" val="Almennur kynningarfundur"/>
  <p:tag name="OTLPOSITIONONTASK" val="None"/>
  <p:tag name="OTLRELATEDTASKID" val="00000000-0000-0000-0000-000000000000"/>
  <p:tag name="OTLWEEKNUMBERINGFORMAT" val="WNFormat1"/>
  <p:tag name="OTLWEEKNUMBERINGISVISIBLE" val="False"/>
  <p:tag name="OTLDATE" val="2021-12-15T23:59:00.0000000"/>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MTITLE" val="SKUR afgreiðir tillögu til bæjarstjórnar"/>
  <p:tag name="OTLPOSITIONONTASK" val="None"/>
  <p:tag name="OTLRELATEDTASKID" val="00000000-0000-0000-0000-000000000000"/>
  <p:tag name="OTLWEEKNUMBERINGFORMAT" val="WNFormat1"/>
  <p:tag name="OTLWEEKNUMBERINGISVISIBLE" val="False"/>
  <p:tag name="OTLMARKERSHAPE" val="OTL"/>
  <p:tag name="OTLDATE" val="2022-03-07T23:59:00.0000000"/>
</p:tagLst>
</file>

<file path=ppt/tags/tag72.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MTITLE" val="BSTJ afgreiðir tillögu til auglýsingar"/>
  <p:tag name="OTLPOSITIONONTASK" val="None"/>
  <p:tag name="OTLRELATEDTASKID" val="00000000-0000-0000-0000-000000000000"/>
  <p:tag name="OTLWEEKNUMBERINGFORMAT" val="WNFormat1"/>
  <p:tag name="OTLWEEKNUMBERINGISVISIBLE" val="False"/>
  <p:tag name="OTLMARKERSHAPE" val="OTL"/>
  <p:tag name="OTLDATE" val="2022-03-14T23:59:00.0000000"/>
</p:tagLst>
</file>

<file path=ppt/tags/tag73.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MTITLE" val="SKUR, tillaga um afgreiðslu athugasemda"/>
  <p:tag name="OTLPOSITIONONTASK" val="None"/>
  <p:tag name="OTLRELATEDTASKID" val="00000000-0000-0000-0000-000000000000"/>
  <p:tag name="OTLWEEKNUMBERINGFORMAT" val="WNFormat1"/>
  <p:tag name="OTLWEEKNUMBERINGISVISIBLE" val="False"/>
  <p:tag name="OTLMARKERSHAPE" val="OTL"/>
  <p:tag name="OTLDATE" val="2022-06-13T23:59:00.0000000"/>
</p:tagLst>
</file>

<file path=ppt/tags/tag74.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POSITIONONTASK" val="None"/>
  <p:tag name="OTLRELATEDTASKID" val="00000000-0000-0000-0000-000000000000"/>
  <p:tag name="OTLWEEKNUMBERINGFORMAT" val="WNFormat1"/>
  <p:tag name="OTLWEEKNUMBERINGISVISIBLE" val="False"/>
  <p:tag name="OTLMTITLE" val="BSTJ, samþykkt aðalskipulags-tillögu"/>
  <p:tag name="OTLMARKERSHAPE" val="OTL"/>
  <p:tag name="OTLDATE" val="2022-06-21T23:59:00.0000000"/>
</p:tagLst>
</file>

<file path=ppt/tags/tag75.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POSITIONONTASK" val="None"/>
  <p:tag name="OTLRELATEDTASKID" val="00000000-0000-0000-0000-000000000000"/>
  <p:tag name="OTLWEEKNUMBERINGFORMAT" val="WNFormat1"/>
  <p:tag name="OTLWEEKNUMBERINGISVISIBLE" val="False"/>
  <p:tag name="OTLMARKERSHAPE" val="OTL"/>
  <p:tag name="OTLMTITLE" val="Staðfesting Skipulagsstofnunar"/>
  <p:tag name="OTLDATE" val="2022-07-18T23:59:00.0000000"/>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STARTDATE" val="2021-03-02T00:00:00.0000000Z"/>
  <p:tag name="OTLENDDATE" val="2021-04-12T23:59:00.0000000Z"/>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DATEFORMATSTRING" val="M/d/yyyy"/>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5"/>
  <p:tag name="OTLSHAPETHICKNESSTYPE" val="Regular"/>
  <p:tag name="OTLWEEKNUMBERINGFORMAT" val="WNFormat1"/>
  <p:tag name="OTLWEEKNUMBERINGISVISIBLE" val="False"/>
  <p:tag name="OTLSTARTDATE" val="2021-03-02T00:00:00.0000000Z"/>
  <p:tag name="OTLENDDATE" val="2021-04-12T23:59:00.0000000Z"/>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__PART_0" val="eyIkaWQiOiIxIiwiQ3VsdHVyZUluZm9OYW1lIjoiaXMtSVMiLCJTdHlsZU5hbWUiOm51bGwsIlZlcnNpb24iOnsiJGlkIjoiMiIsIlZlcnNpb24iOiIzLjMuMSIsIk9yaWdpbmFsQXNzZW1ibHlWZXJzaW9uIjoiMy4xOC4wMi4wMCIsIkVkaXRpb24iOiJCYXNpYyIsIklzUGx1c0VkaXRpb24iOmZhbHNlLCJJc1Byb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UsIkxlZnQiOjEzLCJSaWdodCI6MTMsIkJvdHRvbSI6NX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wLCJCb3R0b20iOjB9LCJQYWRkaW5nIjp7IiRpZCI6IjE4IiwiVG9wIjowLCJMZWZ0IjowLCJSaWdodCI6MCwiQm90dG9tIjowfSwiQmFja2dyb3VuZCI6eyIkaWQiOiIxOSIsIkNvbG9yIjp7IiRpZCI6IjIwIiwiQSI6ODksIlIiOjAsIkciOjAsIkIiOjB9fSwiSXNWaXNpYmxlIjp0cnV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jUiLCJUb3AiOjAsIkxlZnQiOjIwLCJSaWdodCI6MCwiQm90dG9tIjowfSwiUGFkZGluZyI6eyIkaWQiOiIyNiIsIlRvcCI6MCwiTGVmdCI6MCwiUmlnaHQiOjAsIkJvdHRvbSI6MH0sIkJhY2tncm91bmQiOnsiJGlkIjoiMjciLCJDb2xvciI6eyIkcmVmIjoiMjAifX0sIklzVmlzaWJsZSI6ZmFsc2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3NywiUiI6MjU1LCJHIjowLCJCIjowfX0sIkFwcGVuZFllYXJPblllYXJDaGFuZ2UiOnRydWUsIkVsYXBzZWRUaW1lRm9ybWF0IjoxLCJUb2RheU1hcmtlclBvc2l0aW9uIjow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xMTUsIkciOjExNSwiQiI6MTE1fX0sIklzVmlzaWJsZSI6dHJ1ZSwiV2lkdGgiOjAuMCwiSGVpZ2h0IjowLjAsIkJvcmRlclN0eWxlIjpudWxsLCJQYXJlbnRTdHlsZSI6bnVsbH0sIkRlZmF1bHRNaWxlc3RvbmVTdHlsZSI6eyIkaWQiOiI1MyIsIlNoYXBlIjoyLCJDb25uZWN0b3JNYXJnaW4iOnsiJGlkIjoiNTQiLCJUb3AiOjAsIkxlZnQiOjIsIlJpZ2h0IjoyLCJCb3R0b20iOjB9LCJDb25uZWN0b3JTdHlsZSI6eyIkaWQiOiI1NSIsIkxpbmVDb2xvciI6eyIkaWQiOiI1NiIsIiR0eXBlIjoiTkxSRS5Db21tb24uRG9tLlNvbGlkQ29sb3JCcnVzaCwgTkxSRS5Db21tb24iLCJDb2xvciI6eyIkaWQiOiI1NyIsIkEiOjEyNywiUiI6MzEsIkciOjczLCJCIjoxMjZ9fSwiTGluZVdlaWdodCI6MS4wLCJMaW5lVHlwZSI6MCwiUGFyZW50U3R5bGUiOm51bGx9LCJJc0JlbG93VGltZWJhbmQiOmZhbHNlLCJQb3NpdGlvbk9uVGFzayI6MC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eyIkaWQiOiI2MiIsIkNvbG9yIjp7IiRpZCI6IjYzIiwiQSI6MjU1LCJSIjowLCJHIjoxMTQsIkIiOjE4OH19LCJJc1Zpc2libGUiOnRydWUsIldpZHRoIjoxOC4wLCJIZWlnaHQiOjIw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V2Vla051bWJlcmluZyI6eyIkaWQiOiI4MiIsIkZvcm1hdCI6MCwiSXNWaXNpYmxlIjpmYWxzZSwiTGFzdEtub3duVmlzaWJpbGl0eVN0YXRlIjpmYWxzZX0sIklzVmlzaWJsZSI6dHJ1ZSwiUGFyZW50U3R5bGUiOm51bGx9LCJEZWZhdWx0VGFza1N0eWxlIjp7IiRpZCI6IjgzIiwiU2hhcGUiOjIsIlNoYXBlVGhpY2tuZXNzIjoxLCJEdXJhdGlvbkZvcm1hdCI6MCwiSW5jbHVkZU5vbldvcmtpbmdEYXlzSW5EdXJhdGlvbiI6ZmFsc2UsIlBlcmNlbnRhZ2VDb21wbGV0ZVN0eWxlIjp7IiRpZCI6Ijg0IiwiRm9udFNldHRpbmdzIjp7IiRpZCI6Ijg1IiwiRm9udFNpemUiOjEwLCJGb250TmFtZSI6IkNhbGlicmkiLCJJc0JvbGQiOmZhbHNlLCJJc0l0YWxpYyI6ZmFsc2UsIklzVW5kZXJsaW5lZCI6ZmFsc2UsIlBhcmVudFN0eWxlIjpudWxsfSwiQXV0b1NpemUiOjAsIkZvcmVncm91bmQiOnsiJGlkIjoiODYiLCJDb2xvciI6eyIkaWQiOiI4Ny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g4IiwiVG9wIjowLCJMZWZ0IjowLCJSaWdodCI6MCwiQm90dG9tIjowfSwiUGFkZGluZyI6eyIkaWQiOiI4OSIsIlRvcCI6MCwiTGVmdCI6MCwiUmlnaHQiOjAsIkJvdHRvbSI6MH0sIkJhY2tncm91bmQiOnsiJGlkIjoiOTAiLCJDb2xvciI6eyIkcmVmIjoiMjAifX0sIklzVmlzaWJsZSI6dHJ1ZSwiV2lkdGgiOjAuMCwiSGVpZ2h0IjowLjAsIkJvcmRlclN0eWxlIjpudWxsLCJQYXJlbnRTdHlsZSI6bnVsbH0sIkR1cmF0aW9uU3R5bGUiOnsiJGlkIjoiOTEiLCJGb250U2V0dGluZ3MiOnsiJGlkIjoiOTIiLCJGb250U2l6ZSI6MTAsIkZvbnROYW1lIjoiQ2FsaWJyaSIsIklzQm9sZCI6ZmFsc2UsIklzSXRhbGljIjpmYWxzZSwiSXNVbmRlcmxpbmVkIjpmYWxzZSwiUGFyZW50U3R5bGUiOm51bGx9LCJBdXRvU2l6ZSI6MCwiRm9yZWdyb3VuZCI6eyIkaWQiOiI5MyIsIkNvbG9yIjp7IiRpZCI6Ijk0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UiLCJUb3AiOjAsIkxlZnQiOjAsIlJpZ2h0IjowLCJCb3R0b20iOjB9LCJQYWRkaW5nIjp7IiRpZCI6Ijk2IiwiVG9wIjowLCJMZWZ0IjowLCJSaWdodCI6MCwiQm90dG9tIjowfSwiQmFja2dyb3VuZCI6eyIkaWQiOiI5NyIsIkNvbG9yIjp7IiRyZWYiOiIyMCJ9fSwiSXNWaXNpYmxlIjp0cnVlLCJXaWR0aCI6MC4wLCJIZWlnaHQiOjAuMCwiQm9yZGVyU3R5bGUiOm51bGwsIlBhcmVudFN0eWxlIjpudWxsfSwiSG9yaXpvbnRhbENvbm5lY3RvclN0eWxlIjp7IiRpZCI6Ijk4IiwiTGluZUNvbG9yIjp7IiRpZCI6Ijk5IiwiJHR5cGUiOiJOTFJFLkNvbW1vbi5Eb20uU29saWRDb2xvckJydXNoLCBOTFJFLkNvbW1vbiIsIkNvbG9yIjp7IiRpZCI6IjEwMCIsIkEiOjI1NSwiUiI6MjA0LCJHIjoyMDQsIkIiOjIwNH19LCJMaW5lV2VpZ2h0IjoxLjAsIkxpbmVUeXBlIjowLCJQYXJlbnRTdHlsZSI6bnVsbH0sIlZlcnRpY2FsQ29ubmVjdG9yU3R5bGUiOnsiJGlkIjoiMTAxIiwiTGluZUNvbG9yIjp7IiRpZCI6IjEwMiIsIiR0eXBlIjoiTkxSRS5Db21tb24uRG9tLlNvbGlkQ29sb3JCcnVzaCwgTkxSRS5Db21tb24iLCJDb2xvciI6eyIkaWQiOiIxMDMiLCJBIjoyNTUsIlIiOjIwNCwiRyI6MjA0LCJCIjoyMDR9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EwNCIsIk1hcmdpbiI6eyIkaWQiOiIxMDUiLCJUb3AiOjAsIkxlZnQiOjQsIlJpZ2h0Ijo0LCJCb3R0b20iOjB9LCJQYWRkaW5nIjp7IiRpZCI6IjEwNiIsIlRvcCI6MCwiTGVmdCI6MCwiUmlnaHQiOjAsIkJvdHRvbSI6MH0sIkJhY2tncm91bmQiOnsiJGlkIjoiMTA3IiwiQ29sb3IiOnsiJGlkIjoiMTA4IiwiQSI6MjU1LCJSIjowLCJHIjoxMTQsIkIiOjE4OH19LCJJc1Zpc2libGUiOnRydWUsIldpZHRoIjowLjAsIkhlaWdodCI6MTYuMCwiQm9yZGVyU3R5bGUiOnsiJGlkIjoiMTA5IiwiTGluZUNvbG9yIjp7IiRpZCI6IjExMCIsIiR0eXBlIjoiTkxSRS5Db21tb24uRG9tLlNvbGlkQ29sb3JCcnVzaCwgTkxSRS5Db21tb24iLCJDb2xvciI6eyIkaWQiOiIxMTEiLCJBIjoyNTUsIlIiOjI1NSwiRyI6MCwiQiI6MH19LCJMaW5lV2VpZ2h0IjowLjAsIkxpbmVUeXBlIjowLCJQYXJlbnRTdHlsZSI6bnVsbH0sIlBhcmVudFN0eWxlIjpudWxsfSwiVGl0bGVTdHlsZSI6eyIkaWQiOiIxMTIiLCJGb250U2V0dGluZ3MiOnsiJGlkIjoiMTEzIiwiRm9udFNpemUiOjExLCJGb250TmFtZSI6IkNhbGlicmkiLCJJc0JvbGQiOnRydWUsIklzSXRhbGljIjpmYWxzZSwiSXNVbmRlcmxpbmVkIjpmYWxzZSwiUGFyZW50U3R5bGUiOm51bGx9LCJBdXRvU2l6ZSI6MCwiRm9yZWdyb3VuZCI6eyIkaWQiOiIxMTQiLCJDb2xvciI6eyIkaWQiOiIxMTU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E2IiwiVG9wIjowLCJMZWZ0IjowLCJSaWdodCI6MCwiQm90dG9tIjowfSwiUGFkZGluZyI6eyIkaWQiOiIxMTciLCJUb3AiOjAsIkxlZnQiOjAsIlJpZ2h0IjowLCJCb3R0b20iOjB9LCJCYWNrZ3JvdW5kIjp7IiRpZCI6IjExOCIsIkNvbG9yIjp7IiRyZWYiOiIyMCJ9fSwiSXNWaXNpYmxlIjp0cnVlLCJXaWR0aCI6MC4wLCJIZWlnaHQiOjAuMCwiQm9yZGVyU3R5bGUiOm51bGwsIlBhcmVudFN0eWxlIjpudWxsfSwiRGF0ZVN0eWxlIjp7IiRpZCI6IjExOSIsIkZvbnRTZXR0aW5ncyI6eyIkaWQiOiIxMjAiLCJGb250U2l6ZSI6MTAsIkZvbnROYW1lIjoiQ2FsaWJyaSIsIklzQm9sZCI6ZmFsc2UsIklzSXRhbGljIjpmYWxzZSwiSXNVbmRlcmxpbmVkIjpmYWxzZSwiUGFyZW50U3R5bGUiOm51bGx9LCJBdXRvU2l6ZSI6MCwiRm9yZWdyb3VuZCI6eyIkaWQiOiIxMjEiLCJDb2xvciI6eyIkaWQiOiIxMjI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yMyIsIlRvcCI6MCwiTGVmdCI6MCwiUmlnaHQiOjAsIkJvdHRvbSI6MH0sIlBhZGRpbmciOnsiJGlkIjoiMTI0IiwiVG9wIjowLCJMZWZ0IjowLCJSaWdodCI6MCwiQm90dG9tIjowfSwiQmFja2dyb3VuZCI6eyIkaWQiOiIxMjUiLCJDb2xvciI6eyIkcmVmIjoiMjAifX0sIklzVmlzaWJsZSI6dHJ1ZSwiV2lkdGgiOjAuMCwiSGVpZ2h0IjowLjAsIkJvcmRlclN0eWxlIjpudWxsLCJQYXJlbnRTdHlsZSI6bnVsbH0sIkRhdGVGb3JtYXQiOnsiJGlkIjoiMTI2IiwiRm9ybWF0U3RyaW5nIjoiTS9kL3l5eXk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yNyIsIkZvcm1hdCI6MCwiSXNWaXNpYmxlIjpmYWxzZSwiTGFzdEtub3duVmlzaWJpbGl0eVN0YXRlIjpmYWxzZX0sIklzVmlzaWJsZSI6dHJ1ZSwiUGFyZW50U3R5bGUiOm51bGwsIl9leHBsaWNpdGx5U2V0Ijp7IiRpZCI6IjEyOC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HcmlkbGluZVBhbmVsU3R5bGUiOnsiJGlkIjoiMTI5IiwiR3JpZGxpbmVTdHlsZSI6eyIkaWQiOiIxMzAiLCJMaW5lQ29sb3IiOnsiJGlkIjoiMTMxIiwiJHR5cGUiOiJOTFJFLkNvbW1vbi5Eb20uU29saWRDb2xvckJydXNoLCBOTFJFLkNvbW1vbiIsIkNvbG9yIjp7IiRpZCI6IjEzMiIsIkEiOjM4LCJSIjo5MSwiRyI6MTU1LCJCIjoyMTN9fSwiTGluZVdlaWdodCI6MS4wLCJMaW5lVHlwZSI6MCwiUGFyZW50U3R5bGUiOm51bGx9LCJNYXJnaW4iOnsiJGlkIjoiMTMzIiwiVG9wIjowLCJMZWZ0IjowLCJSaWdodCI6MCwiQm90dG9tIjowfSwiUGFkZGluZyI6eyIkaWQiOiIxMzQiLCJUb3AiOjAsIkxlZnQiOjAsIlJpZ2h0IjowLCJCb3R0b20iOjB9LCJCYWNrZ3JvdW5kIjpudWxsLCJJc1Zpc2libGUiOnRydWUsIldpZHRoIjowLjAsIkhlaWdodCI6MC4wLCJCb3JkZXJTdHlsZSI6bnVsbCwiUGFyZW50U3R5bGUiOm51bGx9LCJTaG93RWxhcHNlZFRpbWVHcmFkaWVudFN0eWxlIjpmYWxzZSwiRGVmYXVsdFN3aW1sYW5lU3R5bGUiOnsiJGlkIjoiMTM1IiwiSGVhZGVyU3R5bGUiOnsiJGlkIjoiMTM2IiwiVGV4dFN0eWxlIjp7IiRpZCI6IjEzNyIsIkZvbnRTZXR0aW5ncyI6eyIkaWQiOiIxMzgiLCJGb250U2l6ZSI6MTIsIkZvbnROYW1lIjoiQ2FsaWJyaSIsIklzQm9sZCI6ZmFsc2UsIklzSXRhbGljIjpmYWxzZSwiSXNVbmRlcmxpbmVkIjpmYWxzZSwiUGFyZW50U3R5bGUiOm51bGx9LCJBdXRvU2l6ZSI6MCwiRm9yZWdyb3VuZCI6eyIkaWQiOiIxMzkiLCJDb2xvciI6eyIkaWQiOiIxNDAiLCJBIjoyNTUsIlIiOjMyLCJHIjo1NiwiQiI6MTAwfX0sIk1heFdpZHRoIjoiSW5maW5pdHkiLCJNYXhIZWlnaHQiOiJJbmZpbml0eSIsIlNtYXJ0Rm9yZWdyb3VuZElzQWN0aXZlIjpmYWxzZSwiSG9yaXpvbnRhbEFsaWdubWVudCI6MCwiVmVydGljYWxBbGlnbm1lbnQiOjAsIlNtYXJ0Rm9yZWdyb3VuZCI6bnVsbCwiQmFja2dyb3VuZEZpbGxUeXBlIjowLCJNYXJnaW4iOnsiJGlkIjoiMTQxIiwiVG9wIjowLCJMZWZ0IjowLCJSaWdodCI6MCwiQm90dG9tIjowfSwiUGFkZGluZyI6eyIkaWQiOiIxNDIiLCJUb3AiOjAsIkxlZnQiOjAsIlJpZ2h0IjowLCJCb3R0b20iOjB9LCJCYWNrZ3JvdW5kIjpudWxsLCJJc1Zpc2libGUiOnRydWUsIldpZHRoIjowLjAsIkhlaWdodCI6MC4wLCJCb3JkZXJTdHlsZSI6bnVsbCwiUGFyZW50U3R5bGUiOm51bGx9LCJSZWN0YW5nbGVTdHlsZSI6eyIkaWQiOiIxNDMiLCJNYXJnaW4iOnsiJGlkIjoiMTQ0IiwiVG9wIjowLCJMZWZ0IjowLCJSaWdodCI6MCwiQm90dG9tIjowfSwiUGFkZGluZyI6eyIkaWQiOiIxNDUiLCJUb3AiOjAsIkxlZnQiOjAsIlJpZ2h0IjowLCJCb3R0b20iOjB9LCJCYWNrZ3JvdW5kIjp7IiRpZCI6IjE0NiIsIkNvbG9yIjp7IiRpZCI6IjE0NyIsIkEiOjEyNywiUiI6OTEsIkciOjE1NSwiQiI6MjEzfX0sIklzVmlzaWJsZSI6dHJ1ZSwiV2lkdGgiOjAuMCwiSGVpZ2h0IjowLjAsIkJvcmRlclN0eWxlIjp7IiRpZCI6IjE0OCIsIkxpbmVDb2xvciI6eyIkaWQiOiIxNDkiLCIkdHlwZSI6Ik5MUkUuQ29tbW9uLkRvbS5Tb2xpZENvbG9yQnJ1c2gsIE5MUkUuQ29tbW9uIiwiQ29sb3IiOnsiJGlkIjoiMTUwIiwiQSI6MjU1LCJSIjoyNTUsIkciOjAsIkIiOjB9fSwiTGluZVdlaWdodCI6MC4wLCJMaW5lVHlwZSI6MCwiUGFyZW50U3R5bGUiOm51bGx9LCJQYXJlbnRTdHlsZSI6bnVsbH0sIk1hcmdpbiI6eyIkaWQiOiIxNTEiLCJUb3AiOjAsIkxlZnQiOjAsIlJpZ2h0IjowLCJCb3R0b20iOjB9LCJQYWRkaW5nIjp7IiRpZCI6IjE1MiIsIlRvcCI6MCwiTGVmdCI6MCwiUmlnaHQiOjAsIkJvdHRvbSI6MH0sIkJhY2tncm91bmQiOm51bGwsIklzVmlzaWJsZSI6dHJ1ZSwiV2lkdGgiOjAuMCwiSGVpZ2h0IjowLjAsIkJvcmRlclN0eWxlIjpudWxsLCJQYXJlbnRTdHlsZSI6bnVsbH0sIkJhY2tncm91bmRTdHlsZSI6eyIkaWQiOiIxNTMiLCJNYXJnaW4iOnsiJGlkIjoiMTU0IiwiVG9wIjowLCJMZWZ0IjowLCJSaWdodCI6MCwiQm90dG9tIjowfSwiUGFkZGluZyI6eyIkaWQiOiIxNTUiLCJUb3AiOjAsIkxlZnQiOjAsIlJpZ2h0IjowLCJCb3R0b20iOjB9LCJCYWNrZ3JvdW5kIjp7IiRpZCI6IjE1NiIsIkNvbG9yIjp7IiRpZCI6IjE1NyIsIkEiOjM4LCJSIjo5MSwiRyI6MTU1LCJCIjoyMTN9fSwiSXNWaXNpYmxlIjp0cnVlLCJXaWR0aCI6MC4wLCJIZWlnaHQiOjAuMCwiQm9yZGVyU3R5bGUiOnsiJGlkIjoiMTU4IiwiTGluZUNvbG9yIjp7IiRpZCI6IjE1OSIsIiR0eXBlIjoiTkxSRS5Db21tb24uRG9tLlNvbGlkQ29sb3JCcnVzaCwgTkxSRS5Db21tb24iLCJDb2xvciI6eyIkaWQiOiIxNjAiLCJBIjoyNTUsIlIiOjI1NSwiRyI6MCwiQiI6MH19LCJMaW5lV2VpZ2h0IjowLjAsIkxpbmVUeXBlIjowLCJQYXJlbnRTdHlsZSI6bnVsbH0sIlBhcmVudFN0eWxlIjpudWxsfSwiSXNBYm92ZVRpbWViYW5kIjpmYWxzZSwiTWFyZ2luIjp7IiRpZCI6IjE2MSIsIlRvcCI6MCwiTGVmdCI6MCwiUmlnaHQiOjAsIkJvdHRvbSI6MH0sIlBhZGRpbmciOnsiJGlkIjoiMTYyIiwiVG9wIjowLCJMZWZ0IjowLCJSaWdodCI6MCwiQm90dG9tIjowfSwiSXNWaXNpYmxlIjp0cnVlLCJXaWR0aCI6MC4wLCJIZWlnaHQiOjAuMCwiQm9yZGVyU3R5bGUiOm51bGwsIlBhcmVudFN0eWxlIjpudWxsfX0sIlNjYWxlIjp7IiRpZCI6IjE2MyIsIlN0YXJ0RGF0ZSI6IjAwMDEtMDEtMDFUMDA6MDA6MDAiLCJFbmREYXRlIjoiMjAyMi0wNy0xOFQyMzo1OTowMCIsIkZvcm1hdCI6Ik1NTSIsIlR5cGUiOjIsIkF1dG9EYXRlUmFuZ2UiOnRydWUsIldvcmtpbmdEYXlzIjoxMjcsIkZpc2NhbFllYXIiOnsiJGlkIjoiMTY0IiwiU3RhcnRNb250aCI6MSwiVXNlU3RhcnRpbmdZZWFyRm9yTnVtYmVyaW5nIjp0cnVlLCJTaG93RmlzY2FsWWVhckxhYmVsIjp0cnVlfSwiVG9kYXlNYXJrZXJUZXh0IjoiVG9kYXkiLCJBdXRvU2NhbGVUeXBlIjp0cnVlfSwiTWlsZXN0b25lcyI6W3siJGlkIjoiMTY1IiwiRGF0ZSI6IjIwMjEtMTEtMjJUMDA6MDA6MDAiLCJTdHlsZSI6eyIkaWQiOiIxNjYiLCJTaGFwZSI6MiwiQ29ubmVjdG9yTWFyZ2luIjp7IiRpZCI6IjE2NyIsIlRvcCI6MCwiTGVmdCI6MiwiUmlnaHQiOjIsIkJvdHRvbSI6MH0sIkNvbm5lY3RvclN0eWxlIjp7IiRpZCI6IjE2OCIsIkxpbmVDb2xvciI6eyIkaWQiOiIxNjkiLCIkdHlwZSI6Ik5MUkUuQ29tbW9uLkRvbS5Tb2xpZENvbG9yQnJ1c2gsIE5MUkUuQ29tbW9uIiwiQ29sb3IiOnsiJGlkIjoiMTcwIiwiQSI6MTI3LCJSIjozMSwiRyI6NzMsIkIiOjEyNn19LCJMaW5lV2VpZ2h0IjoxLjAsIkxpbmVUeXBlIjowLCJQYXJlbnRTdHlsZSI6bnVsbH0sIklzQmVsb3dUaW1lYmFuZCI6ZmFsc2UsIlBvc2l0aW9uT25UYXNrIjowLCJIaWRlRGF0ZSI6ZmFsc2UsIlNoYXBlU2l6ZSI6MSwiU3BhY2luZyI6Mi4wLCJQYWRkaW5nIjp7IiRpZCI6IjE3MSIsIlRvcCI6NywiTGVmdCI6MywiUmlnaHQiOjAsIkJvdHRvbSI6Mn0sIlNoYXBlU3R5bGUiOnsiJGlkIjoiMTcyIiwiTWFyZ2luIjp7IiRpZCI6IjE3MyIsIlRvcCI6MCwiTGVmdCI6MCwiUmlnaHQiOjAsIkJvdHRvbSI6MH0sIlBhZGRpbmciOnsiJGlkIjoiMTc0IiwiVG9wIjowLCJMZWZ0IjowLCJSaWdodCI6MCwiQm90dG9tIjowfSwiQmFja2dyb3VuZCI6eyIkaWQiOiIxNzUiLCJDb2xvciI6eyIkaWQiOiIxNzYiLCJBIjoyNTUsIlIiOjc5LCJHIjoxMjksIkIiOjE4OX19LCJJc1Zpc2libGUiOnRydWUsIldpZHRoIjoxOC4wLCJIZWlnaHQiOjIwLjAsIkJvcmRlclN0eWxlIjp7IiRpZCI6IjE3NyIsIkxpbmVDb2xvciI6eyIkcmVmIjoiNjUifSwiTGluZVdlaWdodCI6MC4wLCJMaW5lVHlwZSI6MCwiUGFyZW50U3R5bGUiOm51bGx9LCJQYXJlbnRTdHlsZSI6bnVsbH0sIlRpdGxlU3R5bGUiOnsiJGlkIjoiMTc4IiwiRm9udFNldHRpbmdzIjp7IiRpZCI6IjE3OSIsIkZvbnRTaXplIjoxMSwiRm9udE5hbWUiOiJDYWxpYnJpIiwiSXNCb2xkIjp0cnVlLCJJc0l0YWxpYyI6ZmFsc2UsIklzVW5kZXJsaW5lZCI6ZmFsc2UsIlBhcmVudFN0eWxlIjpudWxsfSwiQXV0b1NpemUiOjAsIkZvcmVncm91bmQiOnsiJGlkIjoiMTgwIiwiQ29sb3IiOnsiJGlkIjoiMTgx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E4MiIsIlRvcCI6MCwiTGVmdCI6MCwiUmlnaHQiOjAsIkJvdHRvbSI6MH0sIlBhZGRpbmciOnsiJGlkIjoiMTgzIiwiVG9wIjowLCJMZWZ0IjowLCJSaWdodCI6MCwiQm90dG9tIjowfSwiQmFja2dyb3VuZCI6eyIkcmVmIjoiNzMifSwiSXNWaXNpYmxlIjp0cnVlLCJXaWR0aCI6MC4wLCJIZWlnaHQiOjAuMCwiQm9yZGVyU3R5bGUiOnsiJGlkIjoiMTg0IiwiTGluZUNvbG9yIjpudWxsLCJMaW5lV2VpZ2h0IjowLjAsIkxpbmVUeXBlIjowLCJQYXJlbnRTdHlsZSI6bnVsbH0sIlBhcmVudFN0eWxlIjpudWxsfSwiRGF0ZVN0eWxlIjp7IiRpZCI6IjE4NSIsIkZvbnRTZXR0aW5ncyI6eyIkaWQiOiIxODYiLCJGb250U2l6ZSI6MTAsIkZvbnROYW1lIjoiQ2FsaWJyaSIsIklzQm9sZCI6ZmFsc2UsIklzSXRhbGljIjpmYWxzZSwiSXNVbmRlcmxpbmVkIjpmYWxzZSwiUGFyZW50U3R5bGUiOm51bGx9LCJBdXRvU2l6ZSI6MCwiRm9yZWdyb3VuZCI6eyIkaWQiOiIxODciLCJDb2xvciI6eyIkaWQiOiIxODg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4OSIsIlRvcCI6MCwiTGVmdCI6MCwiUmlnaHQiOjAsIkJvdHRvbSI6MH0sIlBhZGRpbmciOnsiJGlkIjoiMTkwIiwiVG9wIjowLCJMZWZ0IjowLCJSaWdodCI6MCwiQm90dG9tIjowfSwiQmFja2dyb3VuZCI6eyIkcmVmIjoiODAifSwiSXNWaXNpYmxlIjpmYWxzZSwiV2lkdGgiOjAuMCwiSGVpZ2h0IjowLjAsIkJvcmRlclN0eWxlIjp7IiRpZCI6IjE5MSIsIkxpbmVDb2xvciI6bnVsbCwiTGluZVdlaWdodCI6MC4wLCJMaW5lVHlwZSI6MCwiUGFyZW50U3R5bGUiOm51bGx9LCJQYXJlbnRTdHlsZSI6bnVsbH0sIkRhdGVGb3JtYXQiOnsiJGlkIjoiMTkyIiwiRm9ybWF0U3RyaW5nIjoiTS9kL3l5eXkiLCJTZXBhcmF0b3IiOiIvIiwiVXNlSW50ZXJuYXRpb25hbERhdGVGb3JtYXQiOmZhbHNlLCJEYXRlSXNWaXNpYmxlIjp0cnVlLCJUaW1lSXNWaXNpYmxlIjpmYWxzZSwiSG91ckRpZ2l0cyI6MSwiQW1QbURlc2lnbmF0b3IiOjIsIlRyaW0wME1pbnV0ZXMiOmZhbHNlLCJMYXN0S25vd25WaXNpYmlsaXR5U3RhdGUiOnsiJGlkIjoiMTkzIiwiRGF0ZVBhcnRJc1Zpc2libGUiOmZhbHNlLCJUaW1lUGFydElzVmlzaWJsZSI6ZmFsc2V9fSwiV2Vla051bWJlcmluZyI6eyIkaWQiOiIxOTQiLCJGb3JtYXQiOjAsIklzVmlzaWJsZSI6ZmFsc2UsIkxhc3RLbm93blZpc2liaWxpdHlTdGF0ZSI6ZmFsc2V9LCJJc1Zpc2libGUiOnRydWUsIlBhcmVudFN0eWxlIjpudWxsfSwiSW5kZXgiOjQsIlBlcmNlbnRhZ2VDb21wbGV0ZSI6bnVsbCwiUG9zaXRpb24iOnsiUmF0aW8iOjAuMCwiSXNDdXN0b20iOmZhbHNlfSwiRGF0ZUZvcm1hdCI6eyIkcmVmIjoiMTkyIn0sIldlZWtOdW1iZXJpbmciOnsiJGlkIjoiMTk1IiwiRm9ybWF0IjowLCJJc1Zpc2libGUiOmZhbHNlLCJMYXN0S25vd25WaXNpYmlsaXR5U3RhdGUiOmZhbHNlfSwiUmVsYXRlZFRhc2tJZCI6IjAwMDAwMDAwLTAwMDAtMDAwMC0wMDAwLTAwMDAwMDAwMDAwMCIsIklkIjoiMmMxZDY3OTQtYjVhNC00ODFkLTg3ZmQtZWQyZmQzMDQzYWExIiwiSW1wb3J0SWQiOm51bGwsIlRpdGxlIjoiRHLDtmcgYWZncmVpZGQgw60gU0tVUiB0aWwga3lubmluZ2FyIiwiTm90ZSI6bnVsbCwiSHlwZXJsaW5rIjp7IiRpZCI6IjE5NiIsIkFkZHJlc3MiOiIiLCJTdWJBZGRyZXNzIjoiIn0sIklzQ2hhbmdlZCI6ZmFsc2UsIklzTmV3IjpmYWxzZX0seyIkaWQiOiIxOTciLCJEYXRlIjoiMjAyMS0xMi0xNVQyMzo1OTowMCIsIlN0eWxlIjp7IiRpZCI6IjE5OCIsIlNoYXBlIjoyLCJDb25uZWN0b3JNYXJnaW4iOnsiJGlkIjoiMTk5IiwiVG9wIjowLCJMZWZ0IjoyLCJSaWdodCI6MiwiQm90dG9tIjowfSwiQ29ubmVjdG9yU3R5bGUiOnsiJGlkIjoiMjAwIiwiTGluZUNvbG9yIjp7IiRpZCI6IjIwMSIsIiR0eXBlIjoiTkxSRS5Db21tb24uRG9tLlNvbGlkQ29sb3JCcnVzaCwgTkxSRS5Db21tb24iLCJDb2xvciI6eyIkaWQiOiIyMDIiLCJBIjoxMjcsIlIiOjMxLCJHIjo3MywiQiI6MTI2fX0sIkxpbmVXZWlnaHQiOjEuMCwiTGluZVR5cGUiOjAsIlBhcmVudFN0eWxlIjpudWxsfSwiSXNCZWxvd1RpbWViYW5kIjpmYWxzZSwiUG9zaXRpb25PblRhc2siOjAsIkhpZGVEYXRlIjpmYWxzZSwiU2hhcGVTaXplIjoxLCJTcGFjaW5nIjoyLjAsIlBhZGRpbmciOnsiJGlkIjoiMjAzIiwiVG9wIjo3LCJMZWZ0IjozLCJSaWdodCI6MCwiQm90dG9tIjoyfSwiU2hhcGVTdHlsZSI6eyIkaWQiOiIyMDQiLCJNYXJnaW4iOnsiJGlkIjoiMjA1IiwiVG9wIjowLCJMZWZ0IjowLCJSaWdodCI6MCwiQm90dG9tIjowfSwiUGFkZGluZyI6eyIkaWQiOiIyMDYiLCJUb3AiOjAsIkxlZnQiOjAsIlJpZ2h0IjowLCJCb3R0b20iOjB9LCJCYWNrZ3JvdW5kIjp7IiRpZCI6IjIwNyIsIkNvbG9yIjp7IiRpZCI6IjIwOCIsIkEiOjI1NSwiUiI6MTU1LCJHIjoxODcsIkIiOjg5fX0sIklzVmlzaWJsZSI6dHJ1ZSwiV2lkdGgiOjE4LjAsIkhlaWdodCI6MjAuMCwiQm9yZGVyU3R5bGUiOnsiJGlkIjoiMjA5IiwiTGluZUNvbG9yIjp7IiRyZWYiOiI2NSJ9LCJMaW5lV2VpZ2h0IjowLjAsIkxpbmVUeXBlIjowLCJQYXJlbnRTdHlsZSI6bnVsbH0sIlBhcmVudFN0eWxlIjpudWxsfSwiVGl0bGVTdHlsZSI6eyIkaWQiOiIyMTAiLCJGb250U2V0dGluZ3MiOnsiJGlkIjoiMjExIiwiRm9udFNpemUiOjExLCJGb250TmFtZSI6IkNhbGlicmkiLCJJc0JvbGQiOnRydWUsIklzSXRhbGljIjpmYWxzZSwiSXNVbmRlcmxpbmVkIjpmYWxzZSwiUGFyZW50U3R5bGUiOm51bGx9LCJBdXRvU2l6ZSI6MCwiRm9yZWdyb3VuZCI6eyIkaWQiOiIyMTIiLCJDb2xvciI6eyIkaWQiOiIyMTM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jE0IiwiVG9wIjowLCJMZWZ0IjowLCJSaWdodCI6MCwiQm90dG9tIjowfSwiUGFkZGluZyI6eyIkaWQiOiIyMTUiLCJUb3AiOjAsIkxlZnQiOjAsIlJpZ2h0IjowLCJCb3R0b20iOjB9LCJCYWNrZ3JvdW5kIjp7IiRyZWYiOiI3MyJ9LCJJc1Zpc2libGUiOnRydWUsIldpZHRoIjowLjAsIkhlaWdodCI6MC4wLCJCb3JkZXJTdHlsZSI6eyIkaWQiOiIyMTYiLCJMaW5lQ29sb3IiOm51bGwsIkxpbmVXZWlnaHQiOjAuMCwiTGluZVR5cGUiOjAsIlBhcmVudFN0eWxlIjpudWxsfSwiUGFyZW50U3R5bGUiOm51bGx9LCJEYXRlU3R5bGUiOnsiJGlkIjoiMjE3IiwiRm9udFNldHRpbmdzIjp7IiRpZCI6IjIxOCIsIkZvbnRTaXplIjoxMCwiRm9udE5hbWUiOiJDYWxpYnJpIiwiSXNCb2xkIjpmYWxzZSwiSXNJdGFsaWMiOmZhbHNlLCJJc1VuZGVybGluZWQiOmZhbHNlLCJQYXJlbnRTdHlsZSI6bnVsbH0sIkF1dG9TaXplIjowLCJGb3JlZ3JvdW5kIjp7IiRpZCI6IjIxOSIsIkNvbG9yIjp7IiRpZCI6IjIy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jIxIiwiVG9wIjowLCJMZWZ0IjowLCJSaWdodCI6MCwiQm90dG9tIjowfSwiUGFkZGluZyI6eyIkaWQiOiIyMjIiLCJUb3AiOjAsIkxlZnQiOjAsIlJpZ2h0IjowLCJCb3R0b20iOjB9LCJCYWNrZ3JvdW5kIjp7IiRyZWYiOiI4MCJ9LCJJc1Zpc2libGUiOmZhbHNlLCJXaWR0aCI6MC4wLCJIZWlnaHQiOjAuMCwiQm9yZGVyU3R5bGUiOnsiJGlkIjoiMjIzIiwiTGluZUNvbG9yIjpudWxsLCJMaW5lV2VpZ2h0IjowLjAsIkxpbmVUeXBlIjowLCJQYXJlbnRTdHlsZSI6bnVsbH0sIlBhcmVudFN0eWxlIjpudWxsfSwiRGF0ZUZvcm1hdCI6eyIkaWQiOiIyMjQiLCJGb3JtYXRTdHJpbmciOiJNL2QveXl5eSIsIlNlcGFyYXRvciI6Ii8iLCJVc2VJbnRlcm5hdGlvbmFsRGF0ZUZvcm1hdCI6ZmFsc2UsIkRhdGVJc1Zpc2libGUiOnRydWUsIlRpbWVJc1Zpc2libGUiOmZhbHNlLCJIb3VyRGlnaXRzIjoxLCJBbVBtRGVzaWduYXRvciI6MiwiVHJpbTAwTWludXRlcyI6ZmFsc2UsIkxhc3RLbm93blZpc2liaWxpdHlTdGF0ZSI6eyIkaWQiOiIyMjUiLCJEYXRlUGFydElzVmlzaWJsZSI6ZmFsc2UsIlRpbWVQYXJ0SXNWaXNpYmxlIjpmYWxzZX19LCJXZWVrTnVtYmVyaW5nIjp7IiRpZCI6IjIyNiIsIkZvcm1hdCI6MCwiSXNWaXNpYmxlIjpmYWxzZSwiTGFzdEtub3duVmlzaWJpbGl0eVN0YXRlIjpmYWxzZX0sIklzVmlzaWJsZSI6dHJ1ZSwiUGFyZW50U3R5bGUiOm51bGx9LCJJbmRleCI6NSwiUGVyY2VudGFnZUNvbXBsZXRlIjpudWxsLCJQb3NpdGlvbiI6eyJSYXRpbyI6MC4wLCJJc0N1c3RvbSI6ZmFsc2V9LCJEYXRlRm9ybWF0Ijp7IiRyZWYiOiIyMjQifSwiV2Vla051bWJlcmluZyI6eyIkaWQiOiIyMjciLCJGb3JtYXQiOjAsIklzVmlzaWJsZSI6ZmFsc2UsIkxhc3RLbm93blZpc2liaWxpdHlTdGF0ZSI6ZmFsc2V9LCJSZWxhdGVkVGFza0lkIjoiMDAwMDAwMDAtMDAwMC0wMDAwLTAwMDAtMDAwMDAwMDAwMDAwIiwiSWQiOiJkNjExZWFiMC0xMDNjLTRlOWYtOGNhYy03ODViYjg3ZTI5MzMiLCJJbXBvcnRJZCI6bnVsbCwiVGl0bGUiOiJBbG1lbm51ciBreW5uaW5nYXJmdW5kdXIiLCJOb3RlIjpudWxsLCJIeXBlcmxpbmsiOnsiJGlkIjoiMjI4IiwiQWRkcmVzcyI6IiIsIlN1YkFkZHJlc3MiOiIifSwiSXNDaGFuZ2VkIjpmYWxzZSwiSXNOZXciOmZhbHNlfSx7IiRpZCI6IjIyOSIsIkRhdGUiOiIyMDIyLTAzLTA3VDIzOjU5OjAwIiwiU3R5bGUiOnsiJGlkIjoiMjMwIiwiU2hhcGUiOjIsIkNvbm5lY3Rvck1hcmdpbiI6eyIkaWQiOiIyMzEiLCJUb3AiOjAsIkxlZnQiOjIsIlJpZ2h0IjoyLCJCb3R0b20iOjB9LCJDb25uZWN0b3JTdHlsZSI6eyIkaWQiOiIyMzIiLCJMaW5lQ29sb3IiOnsiJGlkIjoiMjMzIiwiJHR5cGUiOiJOTFJFLkNvbW1vbi5Eb20uU29saWRDb2xvckJydXNoLCBOTFJFLkNvbW1vbiIsIkNvbG9yIjp7IiRpZCI6IjIzNCIsIkEiOjEyNywiUiI6MzEsIkciOjczLCJCIjoxMjZ9fSwiTGluZVdlaWdodCI6MS4wLCJMaW5lVHlwZSI6MCwiUGFyZW50U3R5bGUiOm51bGx9LCJJc0JlbG93VGltZWJhbmQiOmZhbHNlLCJQb3NpdGlvbk9uVGFzayI6MCwiSGlkZURhdGUiOmZhbHNlLCJTaGFwZVNpemUiOjEsIlNwYWNpbmciOjIuMCwiUGFkZGluZyI6eyIkaWQiOiIyMzUiLCJUb3AiOjcsIkxlZnQiOjMsIlJpZ2h0IjowLCJCb3R0b20iOjJ9LCJTaGFwZVN0eWxlIjp7IiRpZCI6IjIzNiIsIk1hcmdpbiI6eyIkaWQiOiIyMzciLCJUb3AiOjAsIkxlZnQiOjAsIlJpZ2h0IjowLCJCb3R0b20iOjB9LCJQYWRkaW5nIjp7IiRpZCI6IjIzOCIsIlRvcCI6MCwiTGVmdCI6MCwiUmlnaHQiOjAsIkJvdHRvbSI6MH0sIkJhY2tncm91bmQiOnsiJGlkIjoiMjM5IiwiQ29sb3IiOnsiJGlkIjoiMjQwIiwiQSI6MjU1LCJSIjo3OSwiRyI6MTI5LCJCIjoxODl9fSwiSXNWaXNpYmxlIjp0cnVlLCJXaWR0aCI6MTguMCwiSGVpZ2h0IjoyMC4wLCJCb3JkZXJTdHlsZSI6eyIkaWQiOiIyNDEiLCJMaW5lQ29sb3IiOnsiJHJlZiI6IjY1In0sIkxpbmVXZWlnaHQiOjAuMCwiTGluZVR5cGUiOjAsIlBhcmVudFN0eWxlIjpudWxsfSwiUGFyZW50U3R5bGUiOm51bGx9LCJUaXRsZVN0eWxlIjp7IiRpZCI6IjI0MiIsIkZvbnRTZXR0aW5ncyI6eyIkaWQiOiIyNDMiLCJGb250U2l6ZSI6MTEsIkZvbnROYW1lIjoiQ2FsaWJyaSIsIklzQm9sZCI6dHJ1ZSwiSXNJdGFsaWMiOmZhbHNlLCJJc1VuZGVybGluZWQiOmZhbHNlLCJQYXJlbnRTdHlsZSI6bnVsbH0sIkF1dG9TaXplIjowLCJGb3JlZ3JvdW5kIjp7IiRpZCI6IjI0NCIsIkNvbG9yIjp7IiRpZCI6IjI0NS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yNDYiLCJUb3AiOjAsIkxlZnQiOjAsIlJpZ2h0IjowLCJCb3R0b20iOjB9LCJQYWRkaW5nIjp7IiRpZCI6IjI0NyIsIlRvcCI6MCwiTGVmdCI6MCwiUmlnaHQiOjAsIkJvdHRvbSI6MH0sIkJhY2tncm91bmQiOnsiJHJlZiI6IjczIn0sIklzVmlzaWJsZSI6dHJ1ZSwiV2lkdGgiOjAuMCwiSGVpZ2h0IjowLjAsIkJvcmRlclN0eWxlIjp7IiRpZCI6IjI0OCIsIkxpbmVDb2xvciI6bnVsbCwiTGluZVdlaWdodCI6MC4wLCJMaW5lVHlwZSI6MCwiUGFyZW50U3R5bGUiOm51bGx9LCJQYXJlbnRTdHlsZSI6bnVsbH0sIkRhdGVTdHlsZSI6eyIkaWQiOiIyNDkiLCJGb250U2V0dGluZ3MiOnsiJGlkIjoiMjUwIiwiRm9udFNpemUiOjEwLCJGb250TmFtZSI6IkNhbGlicmkiLCJJc0JvbGQiOmZhbHNlLCJJc0l0YWxpYyI6ZmFsc2UsIklzVW5kZXJsaW5lZCI6ZmFsc2UsIlBhcmVudFN0eWxlIjpudWxsfSwiQXV0b1NpemUiOjAsIkZvcmVncm91bmQiOnsiJGlkIjoiMjUxIiwiQ29sb3IiOnsiJGlkIjoiMjUy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yNTMiLCJUb3AiOjAsIkxlZnQiOjAsIlJpZ2h0IjowLCJCb3R0b20iOjB9LCJQYWRkaW5nIjp7IiRpZCI6IjI1NCIsIlRvcCI6MCwiTGVmdCI6MCwiUmlnaHQiOjAsIkJvdHRvbSI6MH0sIkJhY2tncm91bmQiOnsiJHJlZiI6IjgwIn0sIklzVmlzaWJsZSI6ZmFsc2UsIldpZHRoIjowLjAsIkhlaWdodCI6MC4wLCJCb3JkZXJTdHlsZSI6eyIkaWQiOiIyNTUiLCJMaW5lQ29sb3IiOm51bGwsIkxpbmVXZWlnaHQiOjAuMCwiTGluZVR5cGUiOjAsIlBhcmVudFN0eWxlIjpudWxsfSwiUGFyZW50U3R5bGUiOm51bGx9LCJEYXRlRm9ybWF0Ijp7IiRpZCI6IjI1NiIsIkZvcm1hdFN0cmluZyI6Ik0vZC95eXl5IiwiU2VwYXJhdG9yIjoiLyIsIlVzZUludGVybmF0aW9uYWxEYXRlRm9ybWF0IjpmYWxzZSwiRGF0ZUlzVmlzaWJsZSI6dHJ1ZSwiVGltZUlzVmlzaWJsZSI6ZmFsc2UsIkhvdXJEaWdpdHMiOjEsIkFtUG1EZXNpZ25hdG9yIjoyLCJUcmltMDBNaW51dGVzIjpmYWxzZSwiTGFzdEtub3duVmlzaWJpbGl0eVN0YXRlIjp7IiRpZCI6IjI1NyIsIkRhdGVQYXJ0SXNWaXNpYmxlIjpmYWxzZSwiVGltZVBhcnRJc1Zpc2libGUiOmZhbHNlfX0sIldlZWtOdW1iZXJpbmciOnsiJGlkIjoiMjU4IiwiRm9ybWF0IjowLCJJc1Zpc2libGUiOmZhbHNlLCJMYXN0S25vd25WaXNpYmlsaXR5U3RhdGUiOmZhbHNlfSwiSXNWaXNpYmxlIjp0cnVlLCJQYXJlbnRTdHlsZSI6bnVsbH0sIkluZGV4Ijo2LCJQZXJjZW50YWdlQ29tcGxldGUiOm51bGwsIlBvc2l0aW9uIjp7IlJhdGlvIjowLjAsIklzQ3VzdG9tIjpmYWxzZX0sIkRhdGVGb3JtYXQiOnsiJHJlZiI6IjI1NiJ9LCJXZWVrTnVtYmVyaW5nIjp7IiRpZCI6IjI1OSIsIkZvcm1hdCI6MCwiSXNWaXNpYmxlIjpmYWxzZSwiTGFzdEtub3duVmlzaWJpbGl0eVN0YXRlIjpmYWxzZX0sIlJlbGF0ZWRUYXNrSWQiOiIwMDAwMDAwMC0wMDAwLTAwMDAtMDAwMC0wMDAwMDAwMDAwMDAiLCJJZCI6IjQ1MzAwYTcxLTIyNDgtNDQxZC1hNmU4LWFjMjBjMmI5MThhZiIsIkltcG9ydElkIjpudWxsLCJUaXRsZSI6IlNLVVIgYWZncmVpw7BpciB0aWxsw7ZndSB0aWwgYsOmamFyc3Rqw7NybmFyIiwiTm90ZSI6bnVsbCwiSHlwZXJsaW5rIjp7IiRpZCI6IjI2MCIsIkFkZHJlc3MiOiIiLCJTdWJBZGRyZXNzIjoiIn0sIklzQ2hhbmdlZCI6ZmFsc2UsIklzTmV3IjpmYWxzZX0seyIkaWQiOiIyNjEiLCJEYXRlIjoiMjAyMi0wMy0xNFQyMzo1OTowMCIsIlN0eWxlIjp7IiRpZCI6IjI2MiIsIlNoYXBlIjoyLCJDb25uZWN0b3JNYXJnaW4iOnsiJGlkIjoiMjYzIiwiVG9wIjowLCJMZWZ0IjoyLCJSaWdodCI6MiwiQm90dG9tIjowfSwiQ29ubmVjdG9yU3R5bGUiOnsiJGlkIjoiMjY0IiwiTGluZUNvbG9yIjp7IiRpZCI6IjI2NSIsIiR0eXBlIjoiTkxSRS5Db21tb24uRG9tLlNvbGlkQ29sb3JCcnVzaCwgTkxSRS5Db21tb24iLCJDb2xvciI6eyIkaWQiOiIyNjYiLCJBIjoxMjcsIlIiOjMxLCJHIjo3MywiQiI6MTI2fX0sIkxpbmVXZWlnaHQiOjEuMCwiTGluZVR5cGUiOjAsIlBhcmVudFN0eWxlIjpudWxsfSwiSXNCZWxvd1RpbWViYW5kIjpmYWxzZSwiUG9zaXRpb25PblRhc2siOjAsIkhpZGVEYXRlIjpmYWxzZSwiU2hhcGVTaXplIjoxLCJTcGFjaW5nIjoyLjAsIlBhZGRpbmciOnsiJGlkIjoiMjY3IiwiVG9wIjo3LCJMZWZ0IjozLCJSaWdodCI6MCwiQm90dG9tIjoyfSwiU2hhcGVTdHlsZSI6eyIkaWQiOiIyNjgiLCJNYXJnaW4iOnsiJGlkIjoiMjY5IiwiVG9wIjowLCJMZWZ0IjowLCJSaWdodCI6MCwiQm90dG9tIjowfSwiUGFkZGluZyI6eyIkaWQiOiIyNzAiLCJUb3AiOjAsIkxlZnQiOjAsIlJpZ2h0IjowLCJCb3R0b20iOjB9LCJCYWNrZ3JvdW5kIjp7IiRpZCI6IjI3MSIsIkNvbG9yIjp7IiRpZCI6IjI3MiIsIkEiOjI1NSwiUiI6NzksIkciOjEyOSwiQiI6MTg5fX0sIklzVmlzaWJsZSI6dHJ1ZSwiV2lkdGgiOjE4LjAsIkhlaWdodCI6MjAuMCwiQm9yZGVyU3R5bGUiOnsiJGlkIjoiMjczIiwiTGluZUNvbG9yIjp7IiRyZWYiOiI2NSJ9LCJMaW5lV2VpZ2h0IjowLjAsIkxpbmVUeXBlIjowLCJQYXJlbnRTdHlsZSI6bnVsbH0sIlBhcmVudFN0eWxlIjpudWxsfSwiVGl0bGVTdHlsZSI6eyIkaWQiOiIyNzQiLCJGb250U2V0dGluZ3MiOnsiJGlkIjoiMjc1IiwiRm9udFNpemUiOjExLCJGb250TmFtZSI6IkNhbGlicmkiLCJJc0JvbGQiOnRydWUsIklzSXRhbGljIjpmYWxzZSwiSXNVbmRlcmxpbmVkIjpmYWxzZSwiUGFyZW50U3R5bGUiOm51bGx9LCJBdXRvU2l6ZSI6MCwiRm9yZWdyb3VuZCI6eyIkaWQiOiIyNzYiLCJDb2xvciI6eyIkaWQiOiIyNzc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jc4IiwiVG9wIjowLCJMZWZ0IjowLCJSaWdodCI6MCwiQm90dG9tIjowfSwiUGFkZGluZyI6eyIkaWQiOiIyNzkiLCJUb3AiOjAsIkxlZnQiOjAsIlJpZ2h0IjowLCJCb3R0b20iOjB9LCJCYWNrZ3JvdW5kIjp7IiRyZWYiOiI3MyJ9LCJJc1Zpc2libGUiOnRydWUsIldpZHRoIjowLjAsIkhlaWdodCI6MC4wLCJCb3JkZXJTdHlsZSI6eyIkaWQiOiIyODAiLCJMaW5lQ29sb3IiOm51bGwsIkxpbmVXZWlnaHQiOjAuMCwiTGluZVR5cGUiOjAsIlBhcmVudFN0eWxlIjpudWxsfSwiUGFyZW50U3R5bGUiOm51bGx9LCJEYXRlU3R5bGUiOnsiJGlkIjoiMjgxIiwiRm9udFNldHRpbmdzIjp7IiRpZCI6IjI4MiIsIkZvbnRTaXplIjoxMCwiRm9udE5hbWUiOiJDYWxpYnJpIiwiSXNCb2xkIjpmYWxzZSwiSXNJdGFsaWMiOmZhbHNlLCJJc1VuZGVybGluZWQiOmZhbHNlLCJQYXJlbnRTdHlsZSI6bnVsbH0sIkF1dG9TaXplIjowLCJGb3JlZ3JvdW5kIjp7IiRpZCI6IjI4MyIsIkNvbG9yIjp7IiRpZCI6IjI4N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jg1IiwiVG9wIjowLCJMZWZ0IjowLCJSaWdodCI6MCwiQm90dG9tIjowfSwiUGFkZGluZyI6eyIkaWQiOiIyODYiLCJUb3AiOjAsIkxlZnQiOjAsIlJpZ2h0IjowLCJCb3R0b20iOjB9LCJCYWNrZ3JvdW5kIjp7IiRyZWYiOiI4MCJ9LCJJc1Zpc2libGUiOmZhbHNlLCJXaWR0aCI6MC4wLCJIZWlnaHQiOjAuMCwiQm9yZGVyU3R5bGUiOnsiJGlkIjoiMjg3IiwiTGluZUNvbG9yIjpudWxsLCJMaW5lV2VpZ2h0IjowLjAsIkxpbmVUeXBlIjowLCJQYXJlbnRTdHlsZSI6bnVsbH0sIlBhcmVudFN0eWxlIjpudWxsfSwiRGF0ZUZvcm1hdCI6eyIkaWQiOiIyODgiLCJGb3JtYXRTdHJpbmciOiJNL2QveXl5eSIsIlNlcGFyYXRvciI6Ii8iLCJVc2VJbnRlcm5hdGlvbmFsRGF0ZUZvcm1hdCI6ZmFsc2UsIkRhdGVJc1Zpc2libGUiOnRydWUsIlRpbWVJc1Zpc2libGUiOmZhbHNlLCJIb3VyRGlnaXRzIjoxLCJBbVBtRGVzaWduYXRvciI6MiwiVHJpbTAwTWludXRlcyI6ZmFsc2UsIkxhc3RLbm93blZpc2liaWxpdHlTdGF0ZSI6eyIkaWQiOiIyODkiLCJEYXRlUGFydElzVmlzaWJsZSI6ZmFsc2UsIlRpbWVQYXJ0SXNWaXNpYmxlIjpmYWxzZX19LCJXZWVrTnVtYmVyaW5nIjp7IiRpZCI6IjI5MCIsIkZvcm1hdCI6MCwiSXNWaXNpYmxlIjpmYWxzZSwiTGFzdEtub3duVmlzaWJpbGl0eVN0YXRlIjpmYWxzZX0sIklzVmlzaWJsZSI6dHJ1ZSwiUGFyZW50U3R5bGUiOm51bGx9LCJJbmRleCI6NywiUGVyY2VudGFnZUNvbXBsZXRlIjpudWxsLCJQb3NpdGlvbiI6eyJSYXRpbyI6MC4wLCJJc0N1c3RvbSI6ZmFsc2V9LCJEYXRlRm9ybWF0Ijp7IiRyZWYiOiIyODgifSwiV2Vla051bWJlcmluZyI6eyIkaWQiOiIyOTEiLCJGb3JtYXQiOjAsIklzVmlzaWJsZSI6ZmFsc2UsIkxhc3RLbm93blZpc2liaWxpdHlTdGF0ZSI6ZmFsc2V9LCJSZWxhdGVkVGFza0lkIjoiMDAwMDAwMDAtMDAwMC0wMDAwLTAwMDAtMDAwMDAwMDAwMDAwIiwiSWQiOiIyYjBhMDM3Mi05NGNhLTRmNjEtYmU3MS01ZDUyM2Q2MTc4MDUiLCJJbXBvcnRJZCI6bnVsbCwiVGl0bGUiOiJCU1RKIGFmZ3JlacOwaXIgdGlsbMO2Z3UgdGlsIGF1Z2zDvXNpbmdhciIsIk5vdGUiOm51bGwsIkh5cGVybGluayI6eyIkaWQiOiIyOTIiLCJBZGRyZXNzIjoiIiwiU3ViQWRkcmVzcyI6IiJ9LCJJc0NoYW5nZWQiOmZhbHNlLCJJc05ldyI6ZmFsc2V9LHsiJGlkIjoiMjkzIiwiRGF0ZSI6IjIwMjItMDYtMTNUMjM6NTk6MDAiLCJTdHlsZSI6eyIkaWQiOiIyOTQiLCJTaGFwZSI6MiwiQ29ubmVjdG9yTWFyZ2luIjp7IiRpZCI6IjI5NSIsIlRvcCI6MCwiTGVmdCI6MiwiUmlnaHQiOjIsIkJvdHRvbSI6MH0sIkNvbm5lY3RvclN0eWxlIjp7IiRpZCI6IjI5NiIsIkxpbmVDb2xvciI6eyIkaWQiOiIyOTciLCIkdHlwZSI6Ik5MUkUuQ29tbW9uLkRvbS5Tb2xpZENvbG9yQnJ1c2gsIE5MUkUuQ29tbW9uIiwiQ29sb3IiOnsiJGlkIjoiMjk4IiwiQSI6MTI3LCJSIjozMSwiRyI6NzMsIkIiOjEyNn19LCJMaW5lV2VpZ2h0IjoxLjAsIkxpbmVUeXBlIjowLCJQYXJlbnRTdHlsZSI6bnVsbH0sIklzQmVsb3dUaW1lYmFuZCI6ZmFsc2UsIlBvc2l0aW9uT25UYXNrIjowLCJIaWRlRGF0ZSI6ZmFsc2UsIlNoYXBlU2l6ZSI6MSwiU3BhY2luZyI6Mi4wLCJQYWRkaW5nIjp7IiRpZCI6IjI5OSIsIlRvcCI6NywiTGVmdCI6MywiUmlnaHQiOjAsIkJvdHRvbSI6Mn0sIlNoYXBlU3R5bGUiOnsiJGlkIjoiMzAwIiwiTWFyZ2luIjp7IiRpZCI6IjMwMSIsIlRvcCI6MCwiTGVmdCI6MCwiUmlnaHQiOjAsIkJvdHRvbSI6MH0sIlBhZGRpbmciOnsiJGlkIjoiMzAyIiwiVG9wIjowLCJMZWZ0IjowLCJSaWdodCI6MCwiQm90dG9tIjowfSwiQmFja2dyb3VuZCI6eyIkaWQiOiIzMDMiLCJDb2xvciI6eyIkaWQiOiIzMDQiLCJBIjoyNTUsIlIiOjc5LCJHIjoxMjksIkIiOjE4OX19LCJJc1Zpc2libGUiOnRydWUsIldpZHRoIjoxOC4wLCJIZWlnaHQiOjIwLjAsIkJvcmRlclN0eWxlIjp7IiRpZCI6IjMwNSIsIkxpbmVDb2xvciI6eyIkcmVmIjoiNjUifSwiTGluZVdlaWdodCI6MC4wLCJMaW5lVHlwZSI6MCwiUGFyZW50U3R5bGUiOm51bGx9LCJQYXJlbnRTdHlsZSI6bnVsbH0sIlRpdGxlU3R5bGUiOnsiJGlkIjoiMzA2IiwiRm9udFNldHRpbmdzIjp7IiRpZCI6IjMwNyIsIkZvbnRTaXplIjoxMSwiRm9udE5hbWUiOiJDYWxpYnJpIiwiSXNCb2xkIjp0cnVlLCJJc0l0YWxpYyI6ZmFsc2UsIklzVW5kZXJsaW5lZCI6ZmFsc2UsIlBhcmVudFN0eWxlIjpudWxsfSwiQXV0b1NpemUiOjAsIkZvcmVncm91bmQiOnsiJGlkIjoiMzA4IiwiQ29sb3IiOnsiJGlkIjoiMzA5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xMCIsIlRvcCI6MCwiTGVmdCI6MCwiUmlnaHQiOjAsIkJvdHRvbSI6MH0sIlBhZGRpbmciOnsiJGlkIjoiMzExIiwiVG9wIjowLCJMZWZ0IjowLCJSaWdodCI6MCwiQm90dG9tIjowfSwiQmFja2dyb3VuZCI6eyIkcmVmIjoiNzMifSwiSXNWaXNpYmxlIjp0cnVlLCJXaWR0aCI6MC4wLCJIZWlnaHQiOjAuMCwiQm9yZGVyU3R5bGUiOnsiJGlkIjoiMzEyIiwiTGluZUNvbG9yIjpudWxsLCJMaW5lV2VpZ2h0IjowLjAsIkxpbmVUeXBlIjowLCJQYXJlbnRTdHlsZSI6bnVsbH0sIlBhcmVudFN0eWxlIjpudWxsfSwiRGF0ZVN0eWxlIjp7IiRpZCI6IjMxMyIsIkZvbnRTZXR0aW5ncyI6eyIkaWQiOiIzMTQiLCJGb250U2l6ZSI6MTAsIkZvbnROYW1lIjoiQ2FsaWJyaSIsIklzQm9sZCI6ZmFsc2UsIklzSXRhbGljIjpmYWxzZSwiSXNVbmRlcmxpbmVkIjpmYWxzZSwiUGFyZW50U3R5bGUiOm51bGx9LCJBdXRvU2l6ZSI6MCwiRm9yZWdyb3VuZCI6eyIkaWQiOiIzMTUiLCJDb2xvciI6eyIkaWQiOiIzMTY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MxNyIsIlRvcCI6MCwiTGVmdCI6MCwiUmlnaHQiOjAsIkJvdHRvbSI6MH0sIlBhZGRpbmciOnsiJGlkIjoiMzE4IiwiVG9wIjowLCJMZWZ0IjowLCJSaWdodCI6MCwiQm90dG9tIjowfSwiQmFja2dyb3VuZCI6eyIkcmVmIjoiODAifSwiSXNWaXNpYmxlIjpmYWxzZSwiV2lkdGgiOjAuMCwiSGVpZ2h0IjowLjAsIkJvcmRlclN0eWxlIjp7IiRpZCI6IjMxOSIsIkxpbmVDb2xvciI6bnVsbCwiTGluZVdlaWdodCI6MC4wLCJMaW5lVHlwZSI6MCwiUGFyZW50U3R5bGUiOm51bGx9LCJQYXJlbnRTdHlsZSI6bnVsbH0sIkRhdGVGb3JtYXQiOnsiJGlkIjoiMzIwIiwiRm9ybWF0U3RyaW5nIjoiTS9kL3l5eXkiLCJTZXBhcmF0b3IiOiIvIiwiVXNlSW50ZXJuYXRpb25hbERhdGVGb3JtYXQiOmZhbHNlLCJEYXRlSXNWaXNpYmxlIjp0cnVlLCJUaW1lSXNWaXNpYmxlIjpmYWxzZSwiSG91ckRpZ2l0cyI6MSwiQW1QbURlc2lnbmF0b3IiOjIsIlRyaW0wME1pbnV0ZXMiOmZhbHNlLCJMYXN0S25vd25WaXNpYmlsaXR5U3RhdGUiOnsiJGlkIjoiMzIxIiwiRGF0ZVBhcnRJc1Zpc2libGUiOmZhbHNlLCJUaW1lUGFydElzVmlzaWJsZSI6ZmFsc2V9fSwiV2Vla051bWJlcmluZyI6eyIkaWQiOiIzMjIiLCJGb3JtYXQiOjAsIklzVmlzaWJsZSI6ZmFsc2UsIkxhc3RLbm93blZpc2liaWxpdHlTdGF0ZSI6ZmFsc2V9LCJJc1Zpc2libGUiOnRydWUsIlBhcmVudFN0eWxlIjpudWxsfSwiSW5kZXgiOjgsIlBlcmNlbnRhZ2VDb21wbGV0ZSI6bnVsbCwiUG9zaXRpb24iOnsiUmF0aW8iOjAuMjQ4OTQ5NzAwODE0NzA2MywiSXNDdXN0b20iOnRydWV9LCJEYXRlRm9ybWF0Ijp7IiRyZWYiOiIzMjAifSwiV2Vla051bWJlcmluZyI6eyIkaWQiOiIzMjMiLCJGb3JtYXQiOjAsIklzVmlzaWJsZSI6ZmFsc2UsIkxhc3RLbm93blZpc2liaWxpdHlTdGF0ZSI6ZmFsc2V9LCJSZWxhdGVkVGFza0lkIjoiMDAwMDAwMDAtMDAwMC0wMDAwLTAwMDAtMDAwMDAwMDAwMDAwIiwiSWQiOiJmMzc3MGE3OS0zZjVhLTQ5MmItOGZkYS1kZmRmYjFjY2ZmNTUiLCJJbXBvcnRJZCI6bnVsbCwiVGl0bGUiOiJTS1VSLCB0aWxsYWdhIHVtIGFmZ3JlacOwc2x1IGF0aHVnYXNlbWRhIiwiTm90ZSI6bnVsbCwiSHlwZXJsaW5rIjp7IiRpZCI6IjMyNCIsIkFkZHJlc3MiOm51bGwsIlN1YkFkZHJlc3MiOm51bGx9LCJJc0NoYW5nZWQiOmZhbHNlLCJJc05ldyI6ZmFsc2V9LHsiJGlkIjoiMzI1IiwiRGF0ZSI6IjIwMjItMDYtMjFUMjM6NTk6MDAiLCJTdHlsZSI6eyIkaWQiOiIzMjYiLCJTaGFwZSI6MiwiQ29ubmVjdG9yTWFyZ2luIjp7IiRpZCI6IjMyNyIsIlRvcCI6MCwiTGVmdCI6MiwiUmlnaHQiOjIsIkJvdHRvbSI6MH0sIkNvbm5lY3RvclN0eWxlIjp7IiRpZCI6IjMyOCIsIkxpbmVDb2xvciI6eyIkaWQiOiIzMjkiLCIkdHlwZSI6Ik5MUkUuQ29tbW9uLkRvbS5Tb2xpZENvbG9yQnJ1c2gsIE5MUkUuQ29tbW9uIiwiQ29sb3IiOnsiJGlkIjoiMzMwIiwiQSI6MTI3LCJSIjozMSwiRyI6NzMsIkIiOjEyNn19LCJMaW5lV2VpZ2h0IjoxLjAsIkxpbmVUeXBlIjowLCJQYXJlbnRTdHlsZSI6bnVsbH0sIklzQmVsb3dUaW1lYmFuZCI6ZmFsc2UsIlBvc2l0aW9uT25UYXNrIjowLCJIaWRlRGF0ZSI6ZmFsc2UsIlNoYXBlU2l6ZSI6MSwiU3BhY2luZyI6Mi4wLCJQYWRkaW5nIjp7IiRpZCI6IjMzMSIsIlRvcCI6NywiTGVmdCI6MywiUmlnaHQiOjAsIkJvdHRvbSI6Mn0sIlNoYXBlU3R5bGUiOnsiJGlkIjoiMzMyIiwiTWFyZ2luIjp7IiRpZCI6IjMzMyIsIlRvcCI6MCwiTGVmdCI6MCwiUmlnaHQiOjAsIkJvdHRvbSI6MH0sIlBhZGRpbmciOnsiJGlkIjoiMzM0IiwiVG9wIjowLCJMZWZ0IjowLCJSaWdodCI6MCwiQm90dG9tIjowfSwiQmFja2dyb3VuZCI6eyIkaWQiOiIzMzUiLCJDb2xvciI6eyIkaWQiOiIzMzYiLCJBIjoyNTUsIlIiOjc5LCJHIjoxMjksIkIiOjE4OX19LCJJc1Zpc2libGUiOnRydWUsIldpZHRoIjoxOC4wLCJIZWlnaHQiOjIwLjAsIkJvcmRlclN0eWxlIjp7IiRpZCI6IjMzNyIsIkxpbmVDb2xvciI6eyIkcmVmIjoiNjUifSwiTGluZVdlaWdodCI6MC4wLCJMaW5lVHlwZSI6MCwiUGFyZW50U3R5bGUiOm51bGx9LCJQYXJlbnRTdHlsZSI6bnVsbH0sIlRpdGxlU3R5bGUiOnsiJGlkIjoiMzM4IiwiRm9udFNldHRpbmdzIjp7IiRpZCI6IjMzOSIsIkZvbnRTaXplIjoxMSwiRm9udE5hbWUiOiJDYWxpYnJpIiwiSXNCb2xkIjp0cnVlLCJJc0l0YWxpYyI6ZmFsc2UsIklzVW5kZXJsaW5lZCI6ZmFsc2UsIlBhcmVudFN0eWxlIjpudWxsfSwiQXV0b1NpemUiOjIsIkZvcmVncm91bmQiOnsiJGlkIjoiMzQwIiwiQ29sb3IiOnsiJGlkIjoiMzQxIiwiQSI6MjU1LCJSIjowLCJHIjowLCJCIjowfX0sIk1heFdpZHRoIjo3OS4wLCJNYXhIZWlnaHQiOiJJbmZpbml0eSIsIlNtYXJ0Rm9yZWdyb3VuZElzQWN0aXZlIjpmYWxzZSwiSG9yaXpvbnRhbEFsaWdubWVudCI6MCwiVmVydGljYWxBbGlnbm1lbnQiOjAsIlNtYXJ0Rm9yZWdyb3VuZCI6bnVsbCwiQmFja2dyb3VuZEZpbGxUeXBlIjowLCJNYXJnaW4iOnsiJGlkIjoiMzQyIiwiVG9wIjowLCJMZWZ0IjowLCJSaWdodCI6MCwiQm90dG9tIjowfSwiUGFkZGluZyI6eyIkaWQiOiIzNDMiLCJUb3AiOjAsIkxlZnQiOjAsIlJpZ2h0IjowLCJCb3R0b20iOjB9LCJCYWNrZ3JvdW5kIjp7IiRyZWYiOiI3MyJ9LCJJc1Zpc2libGUiOnRydWUsIldpZHRoIjowLjAsIkhlaWdodCI6MC4wLCJCb3JkZXJTdHlsZSI6eyIkaWQiOiIzNDQiLCJMaW5lQ29sb3IiOm51bGwsIkxpbmVXZWlnaHQiOjAuMCwiTGluZVR5cGUiOjAsIlBhcmVudFN0eWxlIjpudWxsfSwiUGFyZW50U3R5bGUiOm51bGx9LCJEYXRlU3R5bGUiOnsiJGlkIjoiMzQ1IiwiRm9udFNldHRpbmdzIjp7IiRpZCI6IjM0NiIsIkZvbnRTaXplIjoxMCwiRm9udE5hbWUiOiJDYWxpYnJpIiwiSXNCb2xkIjpmYWxzZSwiSXNJdGFsaWMiOmZhbHNlLCJJc1VuZGVybGluZWQiOmZhbHNlLCJQYXJlbnRTdHlsZSI6bnVsbH0sIkF1dG9TaXplIjowLCJGb3JlZ3JvdW5kIjp7IiRpZCI6IjM0NyIsIkNvbG9yIjp7IiRpZCI6IjM0O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zQ5IiwiVG9wIjowLCJMZWZ0IjowLCJSaWdodCI6MCwiQm90dG9tIjowfSwiUGFkZGluZyI6eyIkaWQiOiIzNTAiLCJUb3AiOjAsIkxlZnQiOjAsIlJpZ2h0IjowLCJCb3R0b20iOjB9LCJCYWNrZ3JvdW5kIjp7IiRyZWYiOiI4MCJ9LCJJc1Zpc2libGUiOmZhbHNlLCJXaWR0aCI6MC4wLCJIZWlnaHQiOjAuMCwiQm9yZGVyU3R5bGUiOnsiJGlkIjoiMzUxIiwiTGluZUNvbG9yIjpudWxsLCJMaW5lV2VpZ2h0IjowLjAsIkxpbmVUeXBlIjowLCJQYXJlbnRTdHlsZSI6bnVsbH0sIlBhcmVudFN0eWxlIjpudWxsfSwiRGF0ZUZvcm1hdCI6eyIkaWQiOiIzNTIiLCJGb3JtYXRTdHJpbmciOiJNL2QveXl5eSIsIlNlcGFyYXRvciI6Ii8iLCJVc2VJbnRlcm5hdGlvbmFsRGF0ZUZvcm1hdCI6ZmFsc2UsIkRhdGVJc1Zpc2libGUiOnRydWUsIlRpbWVJc1Zpc2libGUiOmZhbHNlLCJIb3VyRGlnaXRzIjoxLCJBbVBtRGVzaWduYXRvciI6MiwiVHJpbTAwTWludXRlcyI6ZmFsc2UsIkxhc3RLbm93blZpc2liaWxpdHlTdGF0ZSI6eyIkaWQiOiIzNTMiLCJEYXRlUGFydElzVmlzaWJsZSI6ZmFsc2UsIlRpbWVQYXJ0SXNWaXNpYmxlIjpmYWxzZX19LCJXZWVrTnVtYmVyaW5nIjp7IiRpZCI6IjM1NCIsIkZvcm1hdCI6MCwiSXNWaXNpYmxlIjpmYWxzZSwiTGFzdEtub3duVmlzaWJpbGl0eVN0YXRlIjpmYWxzZX0sIklzVmlzaWJsZSI6dHJ1ZSwiUGFyZW50U3R5bGUiOm51bGx9LCJJbmRleCI6OSwiUGVyY2VudGFnZUNvbXBsZXRlIjpudWxsLCJQb3NpdGlvbiI6eyJSYXRpbyI6MC4xODI1NTQ2ODI5Nzg4NzczMSwiSXNDdXN0b20iOnRydWV9LCJEYXRlRm9ybWF0Ijp7IiRyZWYiOiIzNTIifSwiV2Vla051bWJlcmluZyI6eyIkaWQiOiIzNTUiLCJGb3JtYXQiOjAsIklzVmlzaWJsZSI6ZmFsc2UsIkxhc3RLbm93blZpc2liaWxpdHlTdGF0ZSI6ZmFsc2V9LCJSZWxhdGVkVGFza0lkIjoiMDAwMDAwMDAtMDAwMC0wMDAwLTAwMDAtMDAwMDAwMDAwMDAwIiwiSWQiOiI2NTU2NzEwYS1iODZmLTQ4NTEtYjFhNS03ODFhOGZhZTU2MDQiLCJJbXBvcnRJZCI6bnVsbCwiVGl0bGUiOiJCU1RKLCBzYW3Dvnlra3QgYcOwYWxza2lwdWxhZ3MtdGlsbMO2Z3UiLCJOb3RlIjpudWxsLCJIeXBlcmxpbmsiOnsiJGlkIjoiMzU2IiwiQWRkcmVzcyI6bnVsbCwiU3ViQWRkcmVzcyI6bnVsbH0sIklzQ2hhbmdlZCI6ZmFsc2UsIklzTmV3IjpmYWxzZX0seyIkaWQiOiIzNTciLCJEYXRlIjoiMjAyMi0wNy0xOFQyMzo1OTowMCIsIlN0eWxlIjp7IiRpZCI6IjM1OCIsIlNoYXBlIjoyLCJDb25uZWN0b3JNYXJnaW4iOnsiJGlkIjoiMzU5IiwiVG9wIjowLCJMZWZ0IjoyLCJSaWdodCI6MiwiQm90dG9tIjowfSwiQ29ubmVjdG9yU3R5bGUiOnsiJGlkIjoiMzYwIiwiTGluZUNvbG9yIjp7IiRpZCI6IjM2MSIsIiR0eXBlIjoiTkxSRS5Db21tb24uRG9tLlNvbGlkQ29sb3JCcnVzaCwgTkxSRS5Db21tb24iLCJDb2xvciI6eyIkaWQiOiIzNjIiLCJBIjoxMjcsIlIiOjMxLCJHIjo3MywiQiI6MTI2fX0sIkxpbmVXZWlnaHQiOjEuMCwiTGluZVR5cGUiOjAsIlBhcmVudFN0eWxlIjpudWxsfSwiSXNCZWxvd1RpbWViYW5kIjpmYWxzZSwiUG9zaXRpb25PblRhc2siOjAsIkhpZGVEYXRlIjpmYWxzZSwiU2hhcGVTaXplIjoxLCJTcGFjaW5nIjoyLjAsIlBhZGRpbmciOnsiJGlkIjoiMzYzIiwiVG9wIjo3LCJMZWZ0IjozLCJSaWdodCI6MCwiQm90dG9tIjoyfSwiU2hhcGVTdHlsZSI6eyIkaWQiOiIzNjQiLCJNYXJnaW4iOnsiJGlkIjoiMzY1IiwiVG9wIjowLCJMZWZ0IjowLCJSaWdodCI6MCwiQm90dG9tIjowfSwiUGFkZGluZyI6eyIkaWQiOiIzNjYiLCJUb3AiOjAsIkxlZnQiOjAsIlJpZ2h0IjowLCJCb3R0b20iOjB9LCJCYWNrZ3JvdW5kIjp7IiRpZCI6IjM2NyIsIkNvbG9yIjp7IiRpZCI6IjM2OCIsIkEiOjI1NSwiUiI6MTkyLCJHIjo4MCwiQiI6Nzd9fSwiSXNWaXNpYmxlIjp0cnVlLCJXaWR0aCI6MTguMCwiSGVpZ2h0IjoyMC4wLCJCb3JkZXJTdHlsZSI6eyIkaWQiOiIzNjkiLCJMaW5lQ29sb3IiOnsiJHJlZiI6IjY1In0sIkxpbmVXZWlnaHQiOjAuMCwiTGluZVR5cGUiOjAsIlBhcmVudFN0eWxlIjpudWxsfSwiUGFyZW50U3R5bGUiOm51bGx9LCJUaXRsZVN0eWxlIjp7IiRpZCI6IjM3MCIsIkZvbnRTZXR0aW5ncyI6eyIkaWQiOiIzNzEiLCJGb250U2l6ZSI6MTEsIkZvbnROYW1lIjoiQ2FsaWJyaSIsIklzQm9sZCI6dHJ1ZSwiSXNJdGFsaWMiOmZhbHNlLCJJc1VuZGVybGluZWQiOmZhbHNlLCJQYXJlbnRTdHlsZSI6bnVsbH0sIkF1dG9TaXplIjowLCJGb3JlZ3JvdW5kIjp7IiRpZCI6IjM3MiIsIkNvbG9yIjp7IiRpZCI6IjM3My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zNzQiLCJUb3AiOjAsIkxlZnQiOjAsIlJpZ2h0IjowLCJCb3R0b20iOjB9LCJQYWRkaW5nIjp7IiRpZCI6IjM3NSIsIlRvcCI6MCwiTGVmdCI6MCwiUmlnaHQiOjAsIkJvdHRvbSI6MH0sIkJhY2tncm91bmQiOnsiJHJlZiI6IjczIn0sIklzVmlzaWJsZSI6dHJ1ZSwiV2lkdGgiOjAuMCwiSGVpZ2h0IjowLjAsIkJvcmRlclN0eWxlIjp7IiRpZCI6IjM3NiIsIkxpbmVDb2xvciI6bnVsbCwiTGluZVdlaWdodCI6MC4wLCJMaW5lVHlwZSI6MCwiUGFyZW50U3R5bGUiOm51bGx9LCJQYXJlbnRTdHlsZSI6bnVsbH0sIkRhdGVTdHlsZSI6eyIkaWQiOiIzNzciLCJGb250U2V0dGluZ3MiOnsiJGlkIjoiMzc4IiwiRm9udFNpemUiOjEwLCJGb250TmFtZSI6IkNhbGlicmkiLCJJc0JvbGQiOmZhbHNlLCJJc0l0YWxpYyI6ZmFsc2UsIklzVW5kZXJsaW5lZCI6ZmFsc2UsIlBhcmVudFN0eWxlIjpudWxsfSwiQXV0b1NpemUiOjAsIkZvcmVncm91bmQiOnsiJGlkIjoiMzc5IiwiQ29sb3IiOnsiJGlkIjoiMzgw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zODEiLCJUb3AiOjAsIkxlZnQiOjAsIlJpZ2h0IjowLCJCb3R0b20iOjB9LCJQYWRkaW5nIjp7IiRpZCI6IjM4MiIsIlRvcCI6MCwiTGVmdCI6MCwiUmlnaHQiOjAsIkJvdHRvbSI6MH0sIkJhY2tncm91bmQiOnsiJHJlZiI6IjgwIn0sIklzVmlzaWJsZSI6ZmFsc2UsIldpZHRoIjowLjAsIkhlaWdodCI6MC4wLCJCb3JkZXJTdHlsZSI6eyIkaWQiOiIzODMiLCJMaW5lQ29sb3IiOm51bGwsIkxpbmVXZWlnaHQiOjAuMCwiTGluZVR5cGUiOjAsIlBhcmVudFN0eWxlIjpudWxsfSwiUGFyZW50U3R5bGUiOm51bGx9LCJEYXRlRm9ybWF0Ijp7IiRpZCI6IjM4NCIsIkZvcm1hdFN0cmluZyI6Ik0vZC95eXl5IiwiU2VwYXJhdG9yIjoiLyIsIlVzZUludGVybmF0aW9uYWxEYXRlRm9ybWF0IjpmYWxzZSwiRGF0ZUlzVmlzaWJsZSI6dHJ1ZSwiVGltZUlzVmlzaWJsZSI6ZmFsc2UsIkhvdXJEaWdpdHMiOjEsIkFtUG1EZXNpZ25hdG9yIjoyLCJUcmltMDBNaW51dGVzIjpmYWxzZSwiTGFzdEtub3duVmlzaWJpbGl0eVN0YXRlIjp7IiRpZCI6IjM4NSIsIkRhdGVQYXJ0SXNWaXNpYmxlIjpmYWxzZSwiVGltZVBhcnRJc1Zpc2libGUiOmZhbHNlfX0sIldlZWtOdW1iZXJpbmciOnsiJGlkIjoiMzg2IiwiRm9ybWF0IjowLCJJc1Zpc2libGUiOmZhbHNlLCJMYXN0S25vd25WaXNpYmlsaXR5U3RhdGUiOmZhbHNlfSwiSXNWaXNpYmxlIjp0cnVlLCJQYXJlbnRTdHlsZSI6bnVsbH0sIkluZGV4IjoxMCwiUGVyY2VudGFnZUNvbXBsZXRlIjpudWxsLCJQb3NpdGlvbiI6eyJSYXRpbyI6MC4xMjI3OTQ5OTE5NTI0MDE2MiwiSXNDdXN0b20iOmZhbHNlfSwiRGF0ZUZvcm1hdCI6eyIkcmVmIjoiMzg0In0sIldlZWtOdW1iZXJpbmciOnsiJGlkIjoiMzg3IiwiRm9ybWF0IjowLCJJc1Zpc2libGUiOmZhbHNlLCJMYXN0S25vd25WaXNpYmlsaXR5U3RhdGUiOmZhbHNlfSwiUmVsYXRlZFRhc2tJZCI6IjAwMDAwMDAwLTAwMDAtMDAwMC0wMDAwLTAwMDAwMDAwMDAwMCIsIklkIjoiYzg1OTJhMjctYTU1Zi00MGNmLTkwNjAtNTM2ZmEyYTFkNTRiIiwiSW1wb3J0SWQiOm51bGwsIlRpdGxlIjoiU3Rhw7BmZXN0aW5nIFNraXB1bGFncy1zdG9mbnVuYXIiLCJOb3RlIjpudWxsLCJIeXBlcmxpbmsiOnsiJGlkIjoiMzg4IiwiQWRkcmVzcyI6bnVsbCwiU3ViQWRkcmVzcyI6bnVsbH0sIklzQ2hhbmdlZCI6ZmFsc2UsIklzTmV3IjpmYWxzZX1dLCJUYXNrcyI6W3siJGlkIjoiMzg5IiwiR3JvdXBOYW1lIjpudWxsLCJTdGFydERhdGUiOiIyMDIxLTEwLTE4VDAwOjAwOjAwWiIsIkVuZERhdGUiOiIyMDIxLTExLTI2VDIzOjU5OjAwWiIsIlBlcmNlbnRhZ2VDb21wbGV0ZSI6bnVsbCwiU3R5bGUiOnsiJGlkIjoiMzkwIiwiU2hhcGUiOjIsIlNoYXBlVGhpY2tuZXNzIjoxLCJEdXJhdGlvbkZvcm1hdCI6MCwiSW5jbHVkZU5vbldvcmtpbmdEYXlzSW5EdXJhdGlvbiI6ZmFsc2UsIlBlcmNlbnRhZ2VDb21wbGV0ZVN0eWxlIjp7IiRpZCI6IjM5MSIsIkZvbnRTZXR0aW5ncyI6eyIkaWQiOiIzOTIiLCJGb250U2l6ZSI6MTAsIkZvbnROYW1lIjoiQ2FsaWJyaSIsIklzQm9sZCI6ZmFsc2UsIklzSXRhbGljIjpmYWxzZSwiSXNVbmRlcmxpbmVkIjpmYWxzZSwiUGFyZW50U3R5bGUiOm51bGx9LCJBdXRvU2l6ZSI6MCwiRm9yZWdyb3VuZCI6eyIkaWQiOiIzOTMiLCJDb2xvciI6eyIkcmVmIjoiODcifX0sIk1heFdpZHRoIjoyMDAuMCwiTWF4SGVpZ2h0IjoiSW5maW5pdHkiLCJTbWFydEZvcmVncm91bmRJc0FjdGl2ZSI6ZmFsc2UsIkhvcml6b250YWxBbGlnbm1lbnQiOjAsIlZlcnRpY2FsQWxpZ25tZW50IjowLCJTbWFydEZvcmVncm91bmQiOm51bGwsIkJhY2tncm91bmRGaWxsVHlwZSI6MCwiTWFyZ2luIjp7IiRpZCI6IjM5NCIsIlRvcCI6MCwiTGVmdCI6MCwiUmlnaHQiOjAsIkJvdHRvbSI6MH0sIlBhZGRpbmciOnsiJGlkIjoiMzk1IiwiVG9wIjowLCJMZWZ0IjowLCJSaWdodCI6MCwiQm90dG9tIjowfSwiQmFja2dyb3VuZCI6eyIkcmVmIjoiOTAifSwiSXNWaXNpYmxlIjp0cnVlLCJXaWR0aCI6MC4wLCJIZWlnaHQiOjAuMCwiQm9yZGVyU3R5bGUiOnsiJGlkIjoiMzk2IiwiTGluZUNvbG9yIjpudWxsLCJMaW5lV2VpZ2h0IjowLjAsIkxpbmVUeXBlIjowLCJQYXJlbnRTdHlsZSI6bnVsbH0sIlBhcmVudFN0eWxlIjpudWxsfSwiRHVyYXRpb25TdHlsZSI6eyIkaWQiOiIzOTciLCJGb250U2V0dGluZ3MiOnsiJGlkIjoiMzk4IiwiRm9udFNpemUiOjEwLCJGb250TmFtZSI6IkNhbGlicmkiLCJJc0JvbGQiOmZhbHNlLCJJc0l0YWxpYyI6ZmFsc2UsIklzVW5kZXJsaW5lZCI6ZmFsc2UsIlBhcmVudFN0eWxlIjpudWxsfSwiQXV0b1NpemUiOjAsIkZvcmVncm91bmQiOnsiJGlkIjoiMzk5IiwiQ29sb3IiOnsiJHJlZiI6Ijk0In19LCJNYXhXaWR0aCI6MjAwLjAsIk1heEhlaWdodCI6IkluZmluaXR5IiwiU21hcnRGb3JlZ3JvdW5kSXNBY3RpdmUiOmZhbHNlLCJIb3Jpem9udGFsQWxpZ25tZW50IjowLCJWZXJ0aWNhbEFsaWdubWVudCI6MCwiU21hcnRGb3JlZ3JvdW5kIjpudWxsLCJCYWNrZ3JvdW5kRmlsbFR5cGUiOjAsIk1hcmdpbiI6eyIkaWQiOiI0MDAiLCJUb3AiOjAsIkxlZnQiOjAsIlJpZ2h0IjowLCJCb3R0b20iOjB9LCJQYWRkaW5nIjp7IiRpZCI6IjQwMSIsIlRvcCI6MCwiTGVmdCI6MCwiUmlnaHQiOjAsIkJvdHRvbSI6MH0sIkJhY2tncm91bmQiOnsiJHJlZiI6Ijk3In0sIklzVmlzaWJsZSI6dHJ1ZSwiV2lkdGgiOjAuMCwiSGVpZ2h0IjowLjAsIkJvcmRlclN0eWxlIjp7IiRpZCI6IjQwMiIsIkxpbmVDb2xvciI6bnVsbCwiTGluZVdlaWdodCI6MC4wLCJMaW5lVHlwZSI6MCwiUGFyZW50U3R5bGUiOm51bGx9LCJQYXJlbnRTdHlsZSI6bnVsbH0sIkhvcml6b250YWxDb25uZWN0b3JTdHlsZSI6eyIkaWQiOiI0MDMiLCJMaW5lQ29sb3IiOnsiJHJlZiI6Ijk5In0sIkxpbmVXZWlnaHQiOjEuMCwiTGluZVR5cGUiOjAsIlBhcmVudFN0eWxlIjpudWxsfSwiVmVydGljYWxDb25uZWN0b3JTdHlsZSI6eyIkaWQiOiI0MDQiLCJMaW5lQ29sb3IiOnsiJHJlZiI6IjEwMiJ9LCJMaW5lV2VpZ2h0IjowLjAsIkxpbmVUeXBlIjowLCJQYXJlbnRTdHlsZSI6bnVsbH0sIk1hcmdpbiI6bnVsbCwiU3RhcnREYXRlUG9zaXRpb24iOjYsIkVuZERhdGVQb3NpdGlvbiI6NiwiRGF0ZUlzVmlzaWJsZSI6ZmFsc2UsIlRpdGxlUG9zaXRpb24iOjUsIkR1cmF0aW9uUG9zaXRpb24iOjYsIlBlcmNlbnRhZ2VDb21wbGV0ZWRQb3NpdGlvbiI6NiwiU3BhY2luZyI6NSwiSXNCZWxvd1RpbWViYW5kIjp0cnVlLCJQZXJjZW50YWdlQ29tcGxldGVTaGFwZU9wYWNpdHkiOjM1LCJTaGFwZVN0eWxlIjp7IiRpZCI6IjQwNSIsIk1hcmdpbiI6eyIkaWQiOiI0MDYiLCJUb3AiOjAsIkxlZnQiOjQsIlJpZ2h0Ijo0LCJCb3R0b20iOjB9LCJQYWRkaW5nIjp7IiRpZCI6IjQwNyIsIlRvcCI6MCwiTGVmdCI6MCwiUmlnaHQiOjAsIkJvdHRvbSI6MH0sIkJhY2tncm91bmQiOnsiJGlkIjoiNDA4IiwiQ29sb3IiOnsiJGlkIjoiNDA5IiwiQSI6MjU1LCJSIjoyNDcsIkciOjE1MCwiQiI6NzB9fSwiSXNWaXNpYmxlIjp0cnVlLCJXaWR0aCI6MC4wLCJIZWlnaHQiOjE2LjAsIkJvcmRlclN0eWxlIjp7IiRpZCI6IjQxMCIsIkxpbmVDb2xvciI6eyIkcmVmIjoiMTEwIn0sIkxpbmVXZWlnaHQiOjAuMCwiTGluZVR5cGUiOjAsIlBhcmVudFN0eWxlIjpudWxsfSwiUGFyZW50U3R5bGUiOm51bGx9LCJUaXRsZVN0eWxlIjp7IiRpZCI6IjQxMSIsIkZvbnRTZXR0aW5ncyI6eyIkaWQiOiI0MTIiLCJGb250U2l6ZSI6MTEsIkZvbnROYW1lIjoiQ2FsaWJyaSIsIklzQm9sZCI6dHJ1ZSwiSXNJdGFsaWMiOmZhbHNlLCJJc1VuZGVybGluZWQiOmZhbHNlLCJQYXJlbnRTdHlsZSI6bnVsbH0sIkF1dG9TaXplIjowLCJGb3JlZ3JvdW5kIjp7IiRpZCI6IjQxMyIsIkNvbG9yIjp7IiRpZCI6IjQxNCIsIkEiOjI1NSwiUiI6MCwiRyI6MCwiQiI6MH19LCJNYXhXaWR0aCI6NzIwLjAsIk1heEhlaWdodCI6IkluZmluaXR5IiwiU21hcnRGb3JlZ3JvdW5kSXNBY3RpdmUiOmZhbHNlLCJIb3Jpem9udGFsQWxpZ25tZW50IjoyLCJWZXJ0aWNhbEFsaWdubWVudCI6MCwiU21hcnRGb3JlZ3JvdW5kIjpudWxsLCJCYWNrZ3JvdW5kRmlsbFR5cGUiOjAsIk1hcmdpbiI6eyIkaWQiOiI0MTUiLCJUb3AiOjAsIkxlZnQiOjAsIlJpZ2h0IjowLCJCb3R0b20iOjB9LCJQYWRkaW5nIjp7IiRpZCI6IjQxNiIsIlRvcCI6MCwiTGVmdCI6MCwiUmlnaHQiOjAsIkJvdHRvbSI6MH0sIkJhY2tncm91bmQiOnsiJHJlZiI6IjExOCJ9LCJJc1Zpc2libGUiOnRydWUsIldpZHRoIjowLjAsIkhlaWdodCI6MC4wLCJCb3JkZXJTdHlsZSI6eyIkaWQiOiI0MTciLCJMaW5lQ29sb3IiOm51bGwsIkxpbmVXZWlnaHQiOjAuMCwiTGluZVR5cGUiOjAsIlBhcmVudFN0eWxlIjpudWxsfSwiUGFyZW50U3R5bGUiOm51bGx9LCJEYXRlU3R5bGUiOnsiJGlkIjoiNDE4IiwiRm9udFNldHRpbmdzIjp7IiRpZCI6IjQxOSIsIkZvbnRTaXplIjoxMCwiRm9udE5hbWUiOiJDYWxpYnJpIiwiSXNCb2xkIjpmYWxzZSwiSXNJdGFsaWMiOmZhbHNlLCJJc1VuZGVybGluZWQiOmZhbHNlLCJQYXJlbnRTdHlsZSI6bnVsbH0sIkF1dG9TaXplIjoyLCJGb3JlZ3JvdW5kIjp7IiRpZCI6IjQyMCIsIkNvbG9yIjp7IiRpZCI6IjQyMSIsIkEiOjI1NSwiUiI6NjgsIkciOjg0LCJCIjoxMDZ9fSwiTWF4V2lkdGgiOjQ0LjAsIk1heEhlaWdodCI6IkluZmluaXR5IiwiU21hcnRGb3JlZ3JvdW5kSXNBY3RpdmUiOmZhbHNlLCJIb3Jpem9udGFsQWxpZ25tZW50IjoxLCJWZXJ0aWNhbEFsaWdubWVudCI6MCwiU21hcnRGb3JlZ3JvdW5kIjpudWxsLCJCYWNrZ3JvdW5kRmlsbFR5cGUiOjAsIk1hcmdpbiI6eyIkaWQiOiI0MjIiLCJUb3AiOjAsIkxlZnQiOjAsIlJpZ2h0IjowLCJCb3R0b20iOjB9LCJQYWRkaW5nIjp7IiRpZCI6IjQyMyIsIlRvcCI6MCwiTGVmdCI6MCwiUmlnaHQiOjAsIkJvdHRvbSI6MH0sIkJhY2tncm91bmQiOnsiJHJlZiI6IjEyNSJ9LCJJc1Zpc2libGUiOmZhbHNlLCJXaWR0aCI6MC4wLCJIZWlnaHQiOjAuMCwiQm9yZGVyU3R5bGUiOnsiJGlkIjoiNDI0IiwiTGluZUNvbG9yIjpudWxsLCJMaW5lV2VpZ2h0IjowLjAsIkxpbmVUeXBlIjowLCJQYXJlbnRTdHlsZSI6bnVsbH0sIlBhcmVudFN0eWxlIjpudWxsfSwiRGF0ZUZvcm1hdCI6eyIkaWQiOiI0MjUiLCJGb3JtYXRTdHJpbmciOiJNL2QveXl5eSIsIlNlcGFyYXRvciI6Ii8iLCJVc2VJbnRlcm5hdGlvbmFsRGF0ZUZvcm1hdCI6ZmFsc2UsIkRhdGVJc1Zpc2libGUiOnRydWUsIlRpbWVJc1Zpc2libGUiOmZhbHNlLCJIb3VyRGlnaXRzIjoxLCJBbVBtRGVzaWduYXRvciI6MiwiVHJpbTAwTWludXRlcyI6ZmFsc2UsIkxhc3RLbm93blZpc2liaWxpdHlTdGF0ZSI6eyIkaWQiOiI0MjYiLCJEYXRlUGFydElzVmlzaWJsZSI6ZmFsc2UsIlRpbWVQYXJ0SXNWaXNpYmxlIjpmYWxzZX19LCJXZWVrTnVtYmVyaW5nIjp7IiRpZCI6IjQyNyIsIkZvcm1hdCI6MCwiSXNWaXNpYmxlIjpmYWxzZSwiTGFzdEtub3duVmlzaWJpbGl0eVN0YXRlIjpmYWxzZX0sIklzVmlzaWJsZSI6dHJ1ZSwiUGFyZW50U3R5bGUiOm51bGx9LCJJbmRleCI6MCwiU21hcnREdXJhdGlvbkFjdGl2YXRlZCI6ZmFsc2UsIkRhdGVGb3JtYXQiOnsiJHJlZiI6IjQyNSJ9LCJXZWVrTnVtYmVyaW5nIjp7IiRpZCI6IjQyOCIsIkZvcm1hdCI6MCwiSXNWaXNpYmxlIjpmYWxzZSwiTGFzdEtub3duVmlzaWJpbGl0eVN0YXRlIjpmYWxzZX0sIklkIjoiMTFiYjQyMzItYzcxZS00YWU3LTg3YTAtNGY5MDI0ZjgwMWYyIiwiSW1wb3J0SWQiOm51bGwsIlRpdGxlIjoiRnLDoWdhbmd1ciB2aW5uc2x1dGlsbMO2Z3UiLCJOb3RlIjpudWxsLCJIeXBlcmxpbmsiOnsiJGlkIjoiNDI5IiwiQWRkcmVzcyI6bnVsbCwiU3ViQWRkcmVzcyI6bnVsbH0sIklzQ2hhbmdlZCI6ZmFsc2UsIklzTmV3IjpmYWxzZX0seyIkaWQiOiI0MzAiLCJHcm91cE5hbWUiOiJlNjg4YzU3OS0yZTY4LTQ1ZTQtYTM4Ni01Yjk1NGIyYTQ4MjkiLCJTdGFydERhdGUiOiIyMDIyLTAzLTE2VDAwOjAwOjAwWiIsIkVuZERhdGUiOiIyMDIyLTA0LTEyVDIzOjU5OjAwWiIsIlBlcmNlbnRhZ2VDb21wbGV0ZSI6bnVsbCwiU3R5bGUiOnsiJGlkIjoiNDMxIiwiU2hhcGUiOjIsIlNoYXBlVGhpY2tuZXNzIjoxLCJEdXJhdGlvbkZvcm1hdCI6MCwiSW5jbHVkZU5vbldvcmtpbmdEYXlzSW5EdXJhdGlvbiI6ZmFsc2UsIlBlcmNlbnRhZ2VDb21wbGV0ZVN0eWxlIjp7IiRpZCI6IjQzMiIsIkZvbnRTZXR0aW5ncyI6eyIkaWQiOiI0MzMiLCJGb250U2l6ZSI6MTAsIkZvbnROYW1lIjoiQ2FsaWJyaSIsIklzQm9sZCI6ZmFsc2UsIklzSXRhbGljIjpmYWxzZSwiSXNVbmRlcmxpbmVkIjpmYWxzZSwiUGFyZW50U3R5bGUiOm51bGx9LCJBdXRvU2l6ZSI6MCwiRm9yZWdyb3VuZCI6eyIkaWQiOiI0MzQiLCJDb2xvciI6eyIkcmVmIjoiODcifX0sIk1heFdpZHRoIjoyMDAuMCwiTWF4SGVpZ2h0IjoiSW5maW5pdHkiLCJTbWFydEZvcmVncm91bmRJc0FjdGl2ZSI6ZmFsc2UsIkhvcml6b250YWxBbGlnbm1lbnQiOjAsIlZlcnRpY2FsQWxpZ25tZW50IjowLCJTbWFydEZvcmVncm91bmQiOm51bGwsIkJhY2tncm91bmRGaWxsVHlwZSI6MCwiTWFyZ2luIjp7IiRpZCI6IjQzNSIsIlRvcCI6MCwiTGVmdCI6MCwiUmlnaHQiOjAsIkJvdHRvbSI6MH0sIlBhZGRpbmciOnsiJGlkIjoiNDM2IiwiVG9wIjowLCJMZWZ0IjowLCJSaWdodCI6MCwiQm90dG9tIjowfSwiQmFja2dyb3VuZCI6eyIkcmVmIjoiOTAifSwiSXNWaXNpYmxlIjp0cnVlLCJXaWR0aCI6MC4wLCJIZWlnaHQiOjAuMCwiQm9yZGVyU3R5bGUiOnsiJGlkIjoiNDM3IiwiTGluZUNvbG9yIjpudWxsLCJMaW5lV2VpZ2h0IjowLjAsIkxpbmVUeXBlIjowLCJQYXJlbnRTdHlsZSI6bnVsbH0sIlBhcmVudFN0eWxlIjpudWxsfSwiRHVyYXRpb25TdHlsZSI6eyIkaWQiOiI0MzgiLCJGb250U2V0dGluZ3MiOnsiJGlkIjoiNDM5IiwiRm9udFNpemUiOjEwLCJGb250TmFtZSI6IkNhbGlicmkiLCJJc0JvbGQiOmZhbHNlLCJJc0l0YWxpYyI6ZmFsc2UsIklzVW5kZXJsaW5lZCI6ZmFsc2UsIlBhcmVudFN0eWxlIjpudWxsfSwiQXV0b1NpemUiOjAsIkZvcmVncm91bmQiOnsiJGlkIjoiNDQwIiwiQ29sb3IiOnsiJHJlZiI6Ijk0In19LCJNYXhXaWR0aCI6MjAwLjAsIk1heEhlaWdodCI6IkluZmluaXR5IiwiU21hcnRGb3JlZ3JvdW5kSXNBY3RpdmUiOmZhbHNlLCJIb3Jpem9udGFsQWxpZ25tZW50IjowLCJWZXJ0aWNhbEFsaWdubWVudCI6MCwiU21hcnRGb3JlZ3JvdW5kIjpudWxsLCJCYWNrZ3JvdW5kRmlsbFR5cGUiOjAsIk1hcmdpbiI6eyIkaWQiOiI0NDEiLCJUb3AiOjAsIkxlZnQiOjAsIlJpZ2h0IjowLCJCb3R0b20iOjB9LCJQYWRkaW5nIjp7IiRpZCI6IjQ0MiIsIlRvcCI6MCwiTGVmdCI6MCwiUmlnaHQiOjAsIkJvdHRvbSI6MH0sIkJhY2tncm91bmQiOnsiJHJlZiI6Ijk3In0sIklzVmlzaWJsZSI6dHJ1ZSwiV2lkdGgiOjAuMCwiSGVpZ2h0IjowLjAsIkJvcmRlclN0eWxlIjp7IiRpZCI6IjQ0MyIsIkxpbmVDb2xvciI6bnVsbCwiTGluZVdlaWdodCI6MC4wLCJMaW5lVHlwZSI6MCwiUGFyZW50U3R5bGUiOm51bGx9LCJQYXJlbnRTdHlsZSI6bnVsbH0sIkhvcml6b250YWxDb25uZWN0b3JTdHlsZSI6eyIkaWQiOiI0NDQiLCJMaW5lQ29sb3IiOnsiJHJlZiI6Ijk5In0sIkxpbmVXZWlnaHQiOjEuMCwiTGluZVR5cGUiOjAsIlBhcmVudFN0eWxlIjpudWxsfSwiVmVydGljYWxDb25uZWN0b3JTdHlsZSI6eyIkaWQiOiI0NDUiLCJMaW5lQ29sb3IiOnsiJHJlZiI6IjEwM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NSwiSXNCZWxvd1RpbWViYW5kIjp0cnVlLCJQZXJjZW50YWdlQ29tcGxldGVTaGFwZU9wYWNpdHkiOjM1LCJTaGFwZVN0eWxlIjp7IiRpZCI6IjQ0NiIsIk1hcmdpbiI6eyIkaWQiOiI0NDciLCJUb3AiOjAsIkxlZnQiOjQsIlJpZ2h0Ijo0LCJCb3R0b20iOjB9LCJQYWRkaW5nIjp7IiRpZCI6IjQ0OCIsIlRvcCI6MCwiTGVmdCI6MCwiUmlnaHQiOjAsIkJvdHRvbSI6MH0sIkJhY2tncm91bmQiOnsiJGlkIjoiNDQ5IiwiQ29sb3IiOnsiJGlkIjoiNDUwIiwiQSI6MjU1LCJSIjoxOTIsIkciOjgwLCJCIjo3N319LCJJc1Zpc2libGUiOnRydWUsIldpZHRoIjowLjAsIkhlaWdodCI6MTYuMCwiQm9yZGVyU3R5bGUiOnsiJGlkIjoiNDUxIiwiTGluZUNvbG9yIjp7IiRyZWYiOiIxMTAifSwiTGluZVdlaWdodCI6MC4wLCJMaW5lVHlwZSI6MCwiUGFyZW50U3R5bGUiOm51bGx9LCJQYXJlbnRTdHlsZSI6bnVsbH0sIlRpdGxlU3R5bGUiOnsiJGlkIjoiNDUyIiwiRm9udFNldHRpbmdzIjp7IiRpZCI6IjQ1MyIsIkZvbnRTaXplIjoxMSwiRm9udE5hbWUiOiJDYWxpYnJpIiwiSXNCb2xkIjp0cnVlLCJJc0l0YWxpYyI6ZmFsc2UsIklzVW5kZXJsaW5lZCI6ZmFsc2UsIlBhcmVudFN0eWxlIjpudWxsfSwiQXV0b1NpemUiOjAsIkZvcmVncm91bmQiOnsiJGlkIjoiNDU0IiwiQ29sb3IiOnsiJGlkIjoiNDU1IiwiQSI6MjU1LCJSIjowLCJHIjowLCJCIjowfX0sIk1heFdpZHRoIjo5NjAuMCwiTWF4SGVpZ2h0IjoiSW5maW5pdHkiLCJTbWFydEZvcmVncm91bmRJc0FjdGl2ZSI6ZmFsc2UsIkhvcml6b250YWxBbGlnbm1lbnQiOjEsIlZlcnRpY2FsQWxpZ25tZW50IjowLCJTbWFydEZvcmVncm91bmQiOm51bGwsIkJhY2tncm91bmRGaWxsVHlwZSI6MCwiTWFyZ2luIjp7IiRpZCI6IjQ1NiIsIlRvcCI6MCwiTGVmdCI6MCwiUmlnaHQiOjAsIkJvdHRvbSI6MH0sIlBhZGRpbmciOnsiJGlkIjoiNDU3IiwiVG9wIjowLCJMZWZ0IjowLCJSaWdodCI6MCwiQm90dG9tIjowfSwiQmFja2dyb3VuZCI6eyIkcmVmIjoiMTE4In0sIklzVmlzaWJsZSI6dHJ1ZSwiV2lkdGgiOjAuMCwiSGVpZ2h0IjowLjAsIkJvcmRlclN0eWxlIjp7IiRpZCI6IjQ1OCIsIkxpbmVDb2xvciI6bnVsbCwiTGluZVdlaWdodCI6MC4wLCJMaW5lVHlwZSI6MCwiUGFyZW50U3R5bGUiOm51bGx9LCJQYXJlbnRTdHlsZSI6bnVsbH0sIkRhdGVTdHlsZSI6eyIkaWQiOiI0NTkiLCJGb250U2V0dGluZ3MiOnsiJGlkIjoiNDYwIiwiRm9udFNpemUiOjEwLCJGb250TmFtZSI6IkNhbGlicmkiLCJJc0JvbGQiOmZhbHNlLCJJc0l0YWxpYyI6ZmFsc2UsIklzVW5kZXJsaW5lZCI6ZmFsc2UsIlBhcmVudFN0eWxlIjpudWxsfSwiQXV0b1NpemUiOjIsIkZvcmVncm91bmQiOnsiJGlkIjoiNDYxIiwiQ29sb3IiOnsiJGlkIjoiNDYyIiwiQSI6MjU1LCJSIjo2OCwiRyI6ODQsIkIiOjEwNn19LCJNYXhXaWR0aCI6NDQuMCwiTWF4SGVpZ2h0IjoiSW5maW5pdHkiLCJTbWFydEZvcmVncm91bmRJc0FjdGl2ZSI6ZmFsc2UsIkhvcml6b250YWxBbGlnbm1lbnQiOjEsIlZlcnRpY2FsQWxpZ25tZW50IjowLCJTbWFydEZvcmVncm91bmQiOm51bGwsIkJhY2tncm91bmRGaWxsVHlwZSI6MCwiTWFyZ2luIjp7IiRpZCI6IjQ2MyIsIlRvcCI6MCwiTGVmdCI6MCwiUmlnaHQiOjAsIkJvdHRvbSI6MH0sIlBhZGRpbmciOnsiJGlkIjoiNDY0IiwiVG9wIjowLCJMZWZ0IjowLCJSaWdodCI6MCwiQm90dG9tIjowfSwiQmFja2dyb3VuZCI6eyIkcmVmIjoiMTI1In0sIklzVmlzaWJsZSI6ZmFsc2UsIldpZHRoIjowLjAsIkhlaWdodCI6MC4wLCJCb3JkZXJTdHlsZSI6eyIkaWQiOiI0NjUiLCJMaW5lQ29sb3IiOm51bGwsIkxpbmVXZWlnaHQiOjAuMCwiTGluZVR5cGUiOjAsIlBhcmVudFN0eWxlIjpudWxsfSwiUGFyZW50U3R5bGUiOm51bGx9LCJEYXRlRm9ybWF0Ijp7IiRpZCI6IjQ2NiIsIkZvcm1hdFN0cmluZyI6Ik0vZC95eXl5IiwiU2VwYXJhdG9yIjoiLyIsIlVzZUludGVybmF0aW9uYWxEYXRlRm9ybWF0IjpmYWxzZSwiRGF0ZUlzVmlzaWJsZSI6dHJ1ZSwiVGltZUlzVmlzaWJsZSI6ZmFsc2UsIkhvdXJEaWdpdHMiOjEsIkFtUG1EZXNpZ25hdG9yIjoyLCJUcmltMDBNaW51dGVzIjpmYWxzZSwiTGFzdEtub3duVmlzaWJpbGl0eVN0YXRlIjp7IiRpZCI6IjQ2NyIsIkRhdGVQYXJ0SXNWaXNpYmxlIjpmYWxzZSwiVGltZVBhcnRJc1Zpc2libGUiOmZhbHNlfX0sIldlZWtOdW1iZXJpbmciOnsiJGlkIjoiNDY4IiwiRm9ybWF0IjowLCJJc1Zpc2libGUiOmZhbHNlLCJMYXN0S25vd25WaXNpYmlsaXR5U3RhdGUiOmZhbHNlfSwiSXNWaXNpYmxlIjp0cnVlLCJQYXJlbnRTdHlsZSI6bnVsbH0sIkluZGV4IjoxLCJTbWFydER1cmF0aW9uQWN0aXZhdGVkIjpmYWxzZSwiRGF0ZUZvcm1hdCI6eyIkcmVmIjoiNDY2In0sIldlZWtOdW1iZXJpbmciOnsiJGlkIjoiNDY5IiwiRm9ybWF0IjowLCJJc1Zpc2libGUiOmZhbHNlLCJMYXN0S25vd25WaXNpYmlsaXR5U3RhdGUiOmZhbHNlfSwiSWQiOiI4NjkxZDY3NC0yNWY2LTRiMGItOWEyMS1jOTc3NWE2M2QwYmYiLCJJbXBvcnRJZCI6bnVsbCwiVGl0bGUiOiJZZmlyZmVyw7AgU2tpcHVsYWdzc3RvZm51bmFyIiwiTm90ZSI6bnVsbCwiSHlwZXJsaW5rIjp7IiRpZCI6IjQ3MCIsIkFkZHJlc3MiOm51bGwsIlN1YkFkZHJlc3MiOm51bGx9LCJJc0NoYW5nZWQiOmZhbHNlLCJJc05ldyI6ZmFsc2V9LHsiJGlkIjoiNDcxIiwiR3JvdXBOYW1lIjoiZTY4OGM1NzktMmU2OC00NWU0LWEzODYtNWI5NTRiMmE0ODI5IiwiU3RhcnREYXRlIjoiMjAyMS0xMS0yOVQwMDowMDowMFoiLCJFbmREYXRlIjoiMjAyMS0xMi0zMVQyMzo1OTowMFoiLCJQZXJjZW50YWdlQ29tcGxldGUiOm51bGwsIlN0eWxlIjp7IiRpZCI6IjQ3MiIsIlNoYXBlIjoyLCJTaGFwZVRoaWNrbmVzcyI6MSwiRHVyYXRpb25Gb3JtYXQiOjAsIkluY2x1ZGVOb25Xb3JraW5nRGF5c0luRHVyYXRpb24iOmZhbHNlLCJQZXJjZW50YWdlQ29tcGxldGVTdHlsZSI6eyIkaWQiOiI0NzMiLCJGb250U2V0dGluZ3MiOnsiJGlkIjoiNDc0IiwiRm9udFNpemUiOjEwLCJGb250TmFtZSI6IkNhbGlicmkiLCJJc0JvbGQiOmZhbHNlLCJJc0l0YWxpYyI6ZmFsc2UsIklzVW5kZXJsaW5lZCI6ZmFsc2UsIlBhcmVudFN0eWxlIjpudWxsfSwiQXV0b1NpemUiOjAsIkZvcmVncm91bmQiOnsiJGlkIjoiNDc1IiwiQ29sb3IiOnsiJHJlZiI6Ijg3In19LCJNYXhXaWR0aCI6MjAwLjAsIk1heEhlaWdodCI6IkluZmluaXR5IiwiU21hcnRGb3JlZ3JvdW5kSXNBY3RpdmUiOmZhbHNlLCJIb3Jpem9udGFsQWxpZ25tZW50IjowLCJWZXJ0aWNhbEFsaWdubWVudCI6MCwiU21hcnRGb3JlZ3JvdW5kIjpudWxsLCJCYWNrZ3JvdW5kRmlsbFR5cGUiOjAsIk1hcmdpbiI6eyIkaWQiOiI0NzYiLCJUb3AiOjAsIkxlZnQiOjAsIlJpZ2h0IjowLCJCb3R0b20iOjB9LCJQYWRkaW5nIjp7IiRpZCI6IjQ3NyIsIlRvcCI6MCwiTGVmdCI6MCwiUmlnaHQiOjAsIkJvdHRvbSI6MH0sIkJhY2tncm91bmQiOnsiJHJlZiI6IjkwIn0sIklzVmlzaWJsZSI6dHJ1ZSwiV2lkdGgiOjAuMCwiSGVpZ2h0IjowLjAsIkJvcmRlclN0eWxlIjp7IiRpZCI6IjQ3OCIsIkxpbmVDb2xvciI6bnVsbCwiTGluZVdlaWdodCI6MC4wLCJMaW5lVHlwZSI6MCwiUGFyZW50U3R5bGUiOm51bGx9LCJQYXJlbnRTdHlsZSI6bnVsbH0sIkR1cmF0aW9uU3R5bGUiOnsiJGlkIjoiNDc5IiwiRm9udFNldHRpbmdzIjp7IiRpZCI6IjQ4MCIsIkZvbnRTaXplIjoxMCwiRm9udE5hbWUiOiJDYWxpYnJpIiwiSXNCb2xkIjpmYWxzZSwiSXNJdGFsaWMiOmZhbHNlLCJJc1VuZGVybGluZWQiOmZhbHNlLCJQYXJlbnRTdHlsZSI6bnVsbH0sIkF1dG9TaXplIjowLCJGb3JlZ3JvdW5kIjp7IiRpZCI6IjQ4MSIsIkNvbG9yIjp7IiRyZWYiOiI5NCJ9fSwiTWF4V2lkdGgiOjIwMC4wLCJNYXhIZWlnaHQiOiJJbmZpbml0eSIsIlNtYXJ0Rm9yZWdyb3VuZElzQWN0aXZlIjpmYWxzZSwiSG9yaXpvbnRhbEFsaWdubWVudCI6MCwiVmVydGljYWxBbGlnbm1lbnQiOjAsIlNtYXJ0Rm9yZWdyb3VuZCI6bnVsbCwiQmFja2dyb3VuZEZpbGxUeXBlIjowLCJNYXJnaW4iOnsiJGlkIjoiNDgyIiwiVG9wIjowLCJMZWZ0IjowLCJSaWdodCI6MCwiQm90dG9tIjowfSwiUGFkZGluZyI6eyIkaWQiOiI0ODMiLCJUb3AiOjAsIkxlZnQiOjAsIlJpZ2h0IjowLCJCb3R0b20iOjB9LCJCYWNrZ3JvdW5kIjp7IiRyZWYiOiI5NyJ9LCJJc1Zpc2libGUiOnRydWUsIldpZHRoIjowLjAsIkhlaWdodCI6MC4wLCJCb3JkZXJTdHlsZSI6eyIkaWQiOiI0ODQiLCJMaW5lQ29sb3IiOm51bGwsIkxpbmVXZWlnaHQiOjAuMCwiTGluZVR5cGUiOjAsIlBhcmVudFN0eWxlIjpudWxsfSwiUGFyZW50U3R5bGUiOm51bGx9LCJIb3Jpem9udGFsQ29ubmVjdG9yU3R5bGUiOnsiJGlkIjoiNDg1IiwiTGluZUNvbG9yIjp7IiRyZWYiOiI5OSJ9LCJMaW5lV2VpZ2h0IjoxLjAsIkxpbmVUeXBlIjowLCJQYXJlbnRTdHlsZSI6bnVsbH0sIlZlcnRpY2FsQ29ubmVjdG9yU3R5bGUiOnsiJGlkIjoiNDg2IiwiTGluZUNvbG9yIjp7IiRyZWYiOiIxMDI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0ODciLCJNYXJnaW4iOnsiJGlkIjoiNDg4IiwiVG9wIjowLCJMZWZ0Ijo0LCJSaWdodCI6NCwiQm90dG9tIjowfSwiUGFkZGluZyI6eyIkaWQiOiI0ODkiLCJUb3AiOjAsIkxlZnQiOjAsIlJpZ2h0IjowLCJCb3R0b20iOjB9LCJCYWNrZ3JvdW5kIjp7IiRpZCI6IjQ5MCIsIkNvbG9yIjp7IiRpZCI6IjQ5MSIsIkEiOjI1NSwiUiI6NzksIkciOjEyOSwiQiI6MTg5fX0sIklzVmlzaWJsZSI6dHJ1ZSwiV2lkdGgiOjAuMCwiSGVpZ2h0IjoxNi4wLCJCb3JkZXJTdHlsZSI6eyIkaWQiOiI0OTIiLCJMaW5lQ29sb3IiOnsiJHJlZiI6IjExMCJ9LCJMaW5lV2VpZ2h0IjowLjAsIkxpbmVUeXBlIjowLCJQYXJlbnRTdHlsZSI6bnVsbH0sIlBhcmVudFN0eWxlIjpudWxsfSwiVGl0bGVTdHlsZSI6eyIkaWQiOiI0OTMiLCJGb250U2V0dGluZ3MiOnsiJGlkIjoiNDk0IiwiRm9udFNpemUiOjExLCJGb250TmFtZSI6IkNhbGlicmkiLCJJc0JvbGQiOnRydWUsIklzSXRhbGljIjpmYWxzZSwiSXNVbmRlcmxpbmVkIjpmYWxzZSwiUGFyZW50U3R5bGUiOm51bGx9LCJBdXRvU2l6ZSI6MiwiRm9yZWdyb3VuZCI6eyIkaWQiOiI0OTUiLCJDb2xvciI6eyIkaWQiOiI0OTYiLCJBIjoyNTUsIlIiOjAsIkciOjAsIkIiOjB9fSwiTWF4V2lkdGgiOjE3NS4wLCJNYXhIZWlnaHQiOiJJbmZpbml0eSIsIlNtYXJ0Rm9yZWdyb3VuZElzQWN0aXZlIjpmYWxzZSwiSG9yaXpvbnRhbEFsaWdubWVudCI6MSwiVmVydGljYWxBbGlnbm1lbnQiOjAsIlNtYXJ0Rm9yZWdyb3VuZCI6bnVsbCwiQmFja2dyb3VuZEZpbGxUeXBlIjowLCJNYXJnaW4iOnsiJGlkIjoiNDk3IiwiVG9wIjowLCJMZWZ0IjowLCJSaWdodCI6MCwiQm90dG9tIjowfSwiUGFkZGluZyI6eyIkaWQiOiI0OTgiLCJUb3AiOjAsIkxlZnQiOjAsIlJpZ2h0IjowLCJCb3R0b20iOjB9LCJCYWNrZ3JvdW5kIjp7IiRyZWYiOiIxMTgifSwiSXNWaXNpYmxlIjp0cnVlLCJXaWR0aCI6MC4wLCJIZWlnaHQiOjAuMCwiQm9yZGVyU3R5bGUiOnsiJGlkIjoiNDk5IiwiTGluZUNvbG9yIjpudWxsLCJMaW5lV2VpZ2h0IjowLjAsIkxpbmVUeXBlIjowLCJQYXJlbnRTdHlsZSI6bnVsbH0sIlBhcmVudFN0eWxlIjpudWxsfSwiRGF0ZVN0eWxlIjp7IiRpZCI6IjUwMCIsIkZvbnRTZXR0aW5ncyI6eyIkaWQiOiI1MDEiLCJGb250U2l6ZSI6MTAsIkZvbnROYW1lIjoiQ2FsaWJyaSIsIklzQm9sZCI6ZmFsc2UsIklzSXRhbGljIjpmYWxzZSwiSXNVbmRlcmxpbmVkIjpmYWxzZSwiUGFyZW50U3R5bGUiOm51bGx9LCJBdXRvU2l6ZSI6MiwiRm9yZWdyb3VuZCI6eyIkaWQiOiI1MDIiLCJDb2xvciI6eyIkaWQiOiI1MDMiLCJBIjoyNTUsIlIiOjY4LCJHIjo4NCwiQiI6MTA2fX0sIk1heFdpZHRoIjo0NC4wLCJNYXhIZWlnaHQiOiJJbmZpbml0eSIsIlNtYXJ0Rm9yZWdyb3VuZElzQWN0aXZlIjpmYWxzZSwiSG9yaXpvbnRhbEFsaWdubWVudCI6MSwiVmVydGljYWxBbGlnbm1lbnQiOjAsIlNtYXJ0Rm9yZWdyb3VuZCI6bnVsbCwiQmFja2dyb3VuZEZpbGxUeXBlIjowLCJNYXJnaW4iOnsiJGlkIjoiNTA0IiwiVG9wIjowLCJMZWZ0IjowLCJSaWdodCI6MCwiQm90dG9tIjowfSwiUGFkZGluZyI6eyIkaWQiOiI1MDUiLCJUb3AiOjAsIkxlZnQiOjAsIlJpZ2h0IjowLCJCb3R0b20iOjB9LCJCYWNrZ3JvdW5kIjp7IiRyZWYiOiIxMjUifSwiSXNWaXNpYmxlIjpmYWxzZSwiV2lkdGgiOjAuMCwiSGVpZ2h0IjowLjAsIkJvcmRlclN0eWxlIjp7IiRpZCI6IjUwNiIsIkxpbmVDb2xvciI6bnVsbCwiTGluZVdlaWdodCI6MC4wLCJMaW5lVHlwZSI6MCwiUGFyZW50U3R5bGUiOm51bGx9LCJQYXJlbnRTdHlsZSI6bnVsbH0sIkRhdGVGb3JtYXQiOnsiJGlkIjoiNTA3IiwiRm9ybWF0U3RyaW5nIjoiTS9kL3l5eXkiLCJTZXBhcmF0b3IiOiIvIiwiVXNlSW50ZXJuYXRpb25hbERhdGVGb3JtYXQiOmZhbHNlLCJEYXRlSXNWaXNpYmxlIjp0cnVlLCJUaW1lSXNWaXNpYmxlIjpmYWxzZSwiSG91ckRpZ2l0cyI6MSwiQW1QbURlc2lnbmF0b3IiOjIsIlRyaW0wME1pbnV0ZXMiOmZhbHNlLCJMYXN0S25vd25WaXNpYmlsaXR5U3RhdGUiOnsiJGlkIjoiNTA4IiwiRGF0ZVBhcnRJc1Zpc2libGUiOmZhbHNlLCJUaW1lUGFydElzVmlzaWJsZSI6ZmFsc2V9fSwiV2Vla051bWJlcmluZyI6eyIkaWQiOiI1MDkiLCJGb3JtYXQiOjAsIklzVmlzaWJsZSI6ZmFsc2UsIkxhc3RLbm93blZpc2liaWxpdHlTdGF0ZSI6ZmFsc2V9LCJJc1Zpc2libGUiOnRydWUsIlBhcmVudFN0eWxlIjpudWxsfSwiSW5kZXgiOjIsIlNtYXJ0RHVyYXRpb25BY3RpdmF0ZWQiOmZhbHNlLCJEYXRlRm9ybWF0Ijp7IiRyZWYiOiI1MDcifSwiV2Vla051bWJlcmluZyI6eyIkaWQiOiI1MTAiLCJGb3JtYXQiOjAsIklzVmlzaWJsZSI6ZmFsc2UsIkxhc3RLbm93blZpc2liaWxpdHlTdGF0ZSI6ZmFsc2V9LCJJZCI6ImIwZjk5MzI4LTQxZmEtNDJlYi04M2U2LTYxZTJjZDhmZjFlYyIsIkltcG9ydElkIjpudWxsLCJUaXRsZSI6IlNhbXLDocOwLCB1bXNhZ25hcmHDsGlsYXIsIFxyc3ZlaXRhcmbDqWzDtmcsIMOtYsO6YXIiLCJOb3RlIjpudWxsLCJIeXBlcmxpbmsiOnsiJGlkIjoiNTExIiwiQWRkcmVzcyI6bnVsbCwiU3ViQWRkcmVzcyI6bnVsbH0sIklzQ2hhbmdlZCI6ZmFsc2UsIklzTmV3IjpmYWxzZX0seyIkaWQiOiI1MTIiLCJHcm91cE5hbWUiOm51bGwsIlN0YXJ0RGF0ZSI6IjIwMjItMDQtMjBUMDA6MDA6MDBaIiwiRW5kRGF0ZSI6IjIwMjItMDYtMDFUMjM6NTk6MDBaIiwiUGVyY2VudGFnZUNvbXBsZXRlIjpudWxsLCJTdHlsZSI6eyIkaWQiOiI1MTMiLCJTaGFwZSI6MiwiU2hhcGVUaGlja25lc3MiOjEsIkR1cmF0aW9uRm9ybWF0IjowLCJJbmNsdWRlTm9uV29ya2luZ0RheXNJbkR1cmF0aW9uIjpmYWxzZSwiUGVyY2VudGFnZUNvbXBsZXRlU3R5bGUiOnsiJGlkIjoiNTE0IiwiRm9udFNldHRpbmdzIjp7IiRpZCI6IjUxNSIsIkZvbnRTaXplIjoxMCwiRm9udE5hbWUiOiJDYWxpYnJpIiwiSXNCb2xkIjpmYWxzZSwiSXNJdGFsaWMiOmZhbHNlLCJJc1VuZGVybGluZWQiOmZhbHNlLCJQYXJlbnRTdHlsZSI6bnVsbH0sIkF1dG9TaXplIjowLCJGb3JlZ3JvdW5kIjp7IiRpZCI6IjUxNiIsIkNvbG9yIjp7IiRyZWYiOiI4NyJ9fSwiTWF4V2lkdGgiOjIwMC4wLCJNYXhIZWlnaHQiOiJJbmZpbml0eSIsIlNtYXJ0Rm9yZWdyb3VuZElzQWN0aXZlIjpmYWxzZSwiSG9yaXpvbnRhbEFsaWdubWVudCI6MCwiVmVydGljYWxBbGlnbm1lbnQiOjAsIlNtYXJ0Rm9yZWdyb3VuZCI6bnVsbCwiQmFja2dyb3VuZEZpbGxUeXBlIjowLCJNYXJnaW4iOnsiJGlkIjoiNTE3IiwiVG9wIjowLCJMZWZ0IjowLCJSaWdodCI6MCwiQm90dG9tIjowfSwiUGFkZGluZyI6eyIkaWQiOiI1MTgiLCJUb3AiOjAsIkxlZnQiOjAsIlJpZ2h0IjowLCJCb3R0b20iOjB9LCJCYWNrZ3JvdW5kIjp7IiRyZWYiOiI5MCJ9LCJJc1Zpc2libGUiOnRydWUsIldpZHRoIjowLjAsIkhlaWdodCI6MC4wLCJCb3JkZXJTdHlsZSI6eyIkaWQiOiI1MTkiLCJMaW5lQ29sb3IiOm51bGwsIkxpbmVXZWlnaHQiOjAuMCwiTGluZVR5cGUiOjAsIlBhcmVudFN0eWxlIjpudWxsfSwiUGFyZW50U3R5bGUiOm51bGx9LCJEdXJhdGlvblN0eWxlIjp7IiRpZCI6IjUyMCIsIkZvbnRTZXR0aW5ncyI6eyIkaWQiOiI1MjEiLCJGb250U2l6ZSI6MTAsIkZvbnROYW1lIjoiQ2FsaWJyaSIsIklzQm9sZCI6ZmFsc2UsIklzSXRhbGljIjpmYWxzZSwiSXNVbmRlcmxpbmVkIjpmYWxzZSwiUGFyZW50U3R5bGUiOm51bGx9LCJBdXRvU2l6ZSI6MCwiRm9yZWdyb3VuZCI6eyIkaWQiOiI1MjIiLCJDb2xvciI6eyIkcmVmIjoiOTQifX0sIk1heFdpZHRoIjoyMDAuMCwiTWF4SGVpZ2h0IjoiSW5maW5pdHkiLCJTbWFydEZvcmVncm91bmRJc0FjdGl2ZSI6ZmFsc2UsIkhvcml6b250YWxBbGlnbm1lbnQiOjAsIlZlcnRpY2FsQWxpZ25tZW50IjowLCJTbWFydEZvcmVncm91bmQiOm51bGwsIkJhY2tncm91bmRGaWxsVHlwZSI6MCwiTWFyZ2luIjp7IiRpZCI6IjUyMyIsIlRvcCI6MCwiTGVmdCI6MCwiUmlnaHQiOjAsIkJvdHRvbSI6MH0sIlBhZGRpbmciOnsiJGlkIjoiNTI0IiwiVG9wIjowLCJMZWZ0IjowLCJSaWdodCI6MCwiQm90dG9tIjowfSwiQmFja2dyb3VuZCI6eyIkcmVmIjoiOTcifSwiSXNWaXNpYmxlIjp0cnVlLCJXaWR0aCI6MC4wLCJIZWlnaHQiOjAuMCwiQm9yZGVyU3R5bGUiOnsiJGlkIjoiNTI1IiwiTGluZUNvbG9yIjpudWxsLCJMaW5lV2VpZ2h0IjowLjAsIkxpbmVUeXBlIjowLCJQYXJlbnRTdHlsZSI6bnVsbH0sIlBhcmVudFN0eWxlIjpudWxsfSwiSG9yaXpvbnRhbENvbm5lY3RvclN0eWxlIjp7IiRpZCI6IjUyNiIsIkxpbmVDb2xvciI6eyIkcmVmIjoiOTkifSwiTGluZVdlaWdodCI6MS4wLCJMaW5lVHlwZSI6MCwiUGFyZW50U3R5bGUiOm51bGx9LCJWZXJ0aWNhbENvbm5lY3RvclN0eWxlIjp7IiRpZCI6IjUyNyIsIkxpbmVDb2xvciI6eyIkcmVmIjoiMTAy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1LCJJc0JlbG93VGltZWJhbmQiOnRydWUsIlBlcmNlbnRhZ2VDb21wbGV0ZVNoYXBlT3BhY2l0eSI6MzUsIlNoYXBlU3R5bGUiOnsiJGlkIjoiNTI4IiwiTWFyZ2luIjp7IiRpZCI6IjUyOSIsIlRvcCI6MCwiTGVmdCI6NCwiUmlnaHQiOjQsIkJvdHRvbSI6MH0sIlBhZGRpbmciOnsiJGlkIjoiNTMwIiwiVG9wIjowLCJMZWZ0IjowLCJSaWdodCI6MCwiQm90dG9tIjowfSwiQmFja2dyb3VuZCI6eyIkaWQiOiI1MzEiLCJDb2xvciI6eyIkaWQiOiI1MzIiLCJBIjoyNTUsIlIiOjE1NSwiRyI6MTg3LCJCIjo4OX19LCJJc1Zpc2libGUiOnRydWUsIldpZHRoIjowLjAsIkhlaWdodCI6MTYuMCwiQm9yZGVyU3R5bGUiOnsiJGlkIjoiNTMzIiwiTGluZUNvbG9yIjp7IiRyZWYiOiIxMTAifSwiTGluZVdlaWdodCI6MC4wLCJMaW5lVHlwZSI6MCwiUGFyZW50U3R5bGUiOm51bGx9LCJQYXJlbnRTdHlsZSI6bnVsbH0sIlRpdGxlU3R5bGUiOnsiJGlkIjoiNTM0IiwiRm9udFNldHRpbmdzIjp7IiRpZCI6IjUzNSIsIkZvbnRTaXplIjoxMSwiRm9udE5hbWUiOiJDYWxpYnJpIiwiSXNCb2xkIjp0cnVlLCJJc0l0YWxpYyI6ZmFsc2UsIklzVW5kZXJsaW5lZCI6ZmFsc2UsIlBhcmVudFN0eWxlIjpudWxsfSwiQXV0b1NpemUiOjAsIkZvcmVncm91bmQiOnsiJGlkIjoiNTM2IiwiQ29sb3IiOnsiJGlkIjoiNTM3IiwiQSI6MjU1LCJSIjowLCJHIjowLCJCIjowfX0sIk1heFdpZHRoIjo5NjAuMCwiTWF4SGVpZ2h0IjoiSW5maW5pdHkiLCJTbWFydEZvcmVncm91bmRJc0FjdGl2ZSI6ZmFsc2UsIkhvcml6b250YWxBbGlnbm1lbnQiOjEsIlZlcnRpY2FsQWxpZ25tZW50IjowLCJTbWFydEZvcmVncm91bmQiOm51bGwsIkJhY2tncm91bmRGaWxsVHlwZSI6MCwiTWFyZ2luIjp7IiRpZCI6IjUzOCIsIlRvcCI6MCwiTGVmdCI6MCwiUmlnaHQiOjAsIkJvdHRvbSI6MH0sIlBhZGRpbmciOnsiJGlkIjoiNTM5IiwiVG9wIjowLCJMZWZ0IjowLCJSaWdodCI6MCwiQm90dG9tIjowfSwiQmFja2dyb3VuZCI6eyIkcmVmIjoiMTE4In0sIklzVmlzaWJsZSI6dHJ1ZSwiV2lkdGgiOjAuMCwiSGVpZ2h0IjowLjAsIkJvcmRlclN0eWxlIjp7IiRpZCI6IjU0MCIsIkxpbmVDb2xvciI6bnVsbCwiTGluZVdlaWdodCI6MC4wLCJMaW5lVHlwZSI6MCwiUGFyZW50U3R5bGUiOm51bGx9LCJQYXJlbnRTdHlsZSI6bnVsbH0sIkRhdGVTdHlsZSI6eyIkaWQiOiI1NDEiLCJGb250U2V0dGluZ3MiOnsiJGlkIjoiNTQyIiwiRm9udFNpemUiOjEwLCJGb250TmFtZSI6IkNhbGlicmkiLCJJc0JvbGQiOmZhbHNlLCJJc0l0YWxpYyI6ZmFsc2UsIklzVW5kZXJsaW5lZCI6ZmFsc2UsIlBhcmVudFN0eWxlIjpudWxsfSwiQXV0b1NpemUiOjIsIkZvcmVncm91bmQiOnsiJGlkIjoiNTQzIiwiQ29sb3IiOnsiJGlkIjoiNTQ0IiwiQSI6MjU1LCJSIjo2OCwiRyI6ODQsIkIiOjEwNn19LCJNYXhXaWR0aCI6MzkuMCwiTWF4SGVpZ2h0IjoiSW5maW5pdHkiLCJTbWFydEZvcmVncm91bmRJc0FjdGl2ZSI6ZmFsc2UsIkhvcml6b250YWxBbGlnbm1lbnQiOjEsIlZlcnRpY2FsQWxpZ25tZW50IjowLCJTbWFydEZvcmVncm91bmQiOm51bGwsIkJhY2tncm91bmRGaWxsVHlwZSI6MCwiTWFyZ2luIjp7IiRpZCI6IjU0NSIsIlRvcCI6MCwiTGVmdCI6MCwiUmlnaHQiOjAsIkJvdHRvbSI6MH0sIlBhZGRpbmciOnsiJGlkIjoiNTQ2IiwiVG9wIjowLCJMZWZ0IjowLCJSaWdodCI6MCwiQm90dG9tIjowfSwiQmFja2dyb3VuZCI6eyIkcmVmIjoiMTI1In0sIklzVmlzaWJsZSI6ZmFsc2UsIldpZHRoIjowLjAsIkhlaWdodCI6MC4wLCJCb3JkZXJTdHlsZSI6eyIkaWQiOiI1NDciLCJMaW5lQ29sb3IiOm51bGwsIkxpbmVXZWlnaHQiOjAuMCwiTGluZVR5cGUiOjAsIlBhcmVudFN0eWxlIjpudWxsfSwiUGFyZW50U3R5bGUiOm51bGx9LCJEYXRlRm9ybWF0Ijp7IiRpZCI6IjU0OCIsIkZvcm1hdFN0cmluZyI6Ik0vZC95eXl5IiwiU2VwYXJhdG9yIjoiLyIsIlVzZUludGVybmF0aW9uYWxEYXRlRm9ybWF0IjpmYWxzZSwiRGF0ZUlzVmlzaWJsZSI6dHJ1ZSwiVGltZUlzVmlzaWJsZSI6ZmFsc2UsIkhvdXJEaWdpdHMiOjEsIkFtUG1EZXNpZ25hdG9yIjoyLCJUcmltMDBNaW51dGVzIjpmYWxzZSwiTGFzdEtub3duVmlzaWJpbGl0eVN0YXRlIjp7IiRpZCI6IjU0OSIsIkRhdGVQYXJ0SXNWaXNpYmxlIjpmYWxzZSwiVGltZVBhcnRJc1Zpc2libGUiOmZhbHNlfX0sIldlZWtOdW1iZXJpbmciOnsiJGlkIjoiNTUwIiwiRm9ybWF0IjowLCJJc1Zpc2libGUiOmZhbHNlLCJMYXN0S25vd25WaXNpYmlsaXR5U3RhdGUiOmZhbHNlfSwiSXNWaXNpYmxlIjp0cnVlLCJQYXJlbnRTdHlsZSI6bnVsbH0sIkluZGV4IjozLCJTbWFydER1cmF0aW9uQWN0aXZhdGVkIjpmYWxzZSwiRGF0ZUZvcm1hdCI6eyIkcmVmIjoiNTQ4In0sIldlZWtOdW1iZXJpbmciOnsiJGlkIjoiNTUxIiwiRm9ybWF0IjowLCJJc1Zpc2libGUiOmZhbHNlLCJMYXN0S25vd25WaXNpYmlsaXR5U3RhdGUiOmZhbHNlfSwiSWQiOiI5ZGZjY2U0YS1hNjViLTQ5MzgtYjQ5Ni0zZDVmOTI0YzVkYTQiLCJJbXBvcnRJZCI6bnVsbCwiVGl0bGUiOiJBdWdsw71zaW5nIG9nIGF0aHVnYXNlbWRhZnJlc3R1ciIsIk5vdGUiOm51bGwsIkh5cGVybGluayI6eyIkaWQiOiI1NTIiLCJBZGRyZXNzIjpudWxsLCJTdWJBZGRyZXNzIjpudWxsfSwiSXNDaGFuZ2VkIjpmYWxzZSwiSXNOZXciOmZhbHNlfV0sIlN3aW1sYW5lcyI6W10sIk1zUHJvamVjdEl0ZW1zVHJlZSI6eyIkaWQiOiI1NTMiLCJSb290Ijp7IkltcG9ydElkIjpudWxsLCJJc0ltcG9ydGVkIjpmYWxzZSwiQ2hpbGRyZW4iOltdfX0sIk1ldGFkYXRhIjp7IiRpZCI6IjU1NCIsIlJlY2VudENvbG9yc0NvbGxlY3Rpb24iOiJbXSJ9LCJTZXR0aW5ncyI6eyIkaWQiOiI1NTUiLCJJbXBhT3B0aW9ucyI6eyIkaWQiOiI1NTYiLCJMZWZ0VG9SaWdodCI6ZmFsc2UsIlBheWxvYWRPcHRpb25zIjoyfSwiVXNlQ29tcHJlc3Npb24iOmZhbHNlLCJDb21wcmVzaW9uUGVyY2VudGFnZSI6NTAuMCwiSW5hY3RpdmVJbnRlcnZhbFdpZHRoVGhyZXNob2xkIjozMC4wLCJJbmFjdGl2ZUludGVydmFsV2lkdGgiOjEuMCwiU3BsaXRUYXNrcyI6ZmFsc2UsIlVzZUNsdXN0ZXIiOmZhbHNlLCJFcHNpbG9uIjowLjAsIk1pblBvaW50c1RvRm9ybUFDbHVzdGVyIjoyLCJHZW5lcmF0ZUludmlzaWJsZVNoYXBlcyI6ZmFsc2UsIlNtYXJ0VGltZWxpbmVUYXNrUGVyY2VudGFnZUZpdCI6ZmFsc2V9LCJJc05ldyI6ZmFsc2UsIkltcG9ydFR5cGUiOjAsIkZpbGVQYXRoIjpudWxsLCJUaW1lQ29uZmlndXJhdGlvbiI6eyIkaWQiOiI1NTciLCJVc2VUaW1lIjpmYWxzZSwiV29ya0RheVN0YXJ0IjoiMDA6MDA6MDAiLCJXb3JrRGF5RW5kIjoiMjM6NTk6MDAifSwiTGFzdFVzZWRUZW1wbGF0ZUlkIjoiYzExZjZmNDktN2RiOC00NWZkLWJhMzItYmZjYWVhNDkyZjM5IiwiRmlyc3RXZWVrT2ZZZWFyIjowfQ=="/>
  <p:tag name="__MASTER" val="__part_0"/>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7282</TotalTime>
  <Words>3261</Words>
  <Application>Microsoft Office PowerPoint</Application>
  <PresentationFormat>On-screen Show (4:3)</PresentationFormat>
  <Paragraphs>451</Paragraphs>
  <Slides>52</Slides>
  <Notes>33</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52</vt:i4>
      </vt:variant>
    </vt:vector>
  </HeadingPairs>
  <TitlesOfParts>
    <vt:vector size="69" baseType="lpstr">
      <vt:lpstr>Arial</vt:lpstr>
      <vt:lpstr>Calibri</vt:lpstr>
      <vt:lpstr>Calibri Light</vt:lpstr>
      <vt:lpstr>Courier New</vt:lpstr>
      <vt:lpstr>Gadugi</vt:lpstr>
      <vt:lpstr>Times New Roman</vt:lpstr>
      <vt:lpstr>Wingdings</vt:lpstr>
      <vt:lpstr>Office Theme</vt:lpstr>
      <vt:lpstr>1_Office Theme</vt:lpstr>
      <vt:lpstr>3_Office Theme</vt:lpstr>
      <vt:lpstr>4_Office Theme</vt:lpstr>
      <vt:lpstr>5_Office Theme</vt:lpstr>
      <vt:lpstr>6_Office Theme</vt:lpstr>
      <vt:lpstr>7_Office Theme</vt:lpstr>
      <vt:lpstr>8_Office Theme</vt:lpstr>
      <vt:lpstr>2_Office Theme</vt:lpstr>
      <vt:lpstr>9_Office Theme</vt:lpstr>
      <vt:lpstr>Endurskoðun aðalskipulags Akraness Tillaga að Aðalskipulagi Akraness 2021-2033</vt:lpstr>
      <vt:lpstr>Efni fundarins</vt:lpstr>
      <vt:lpstr>SKIPULAGSFERILLINN</vt:lpstr>
      <vt:lpstr>PowerPoint Presentation</vt:lpstr>
      <vt:lpstr>Hvað er aðalskipulag</vt:lpstr>
      <vt:lpstr>Skipulagsvinnan frá 2011</vt:lpstr>
      <vt:lpstr>Leiðarljós</vt:lpstr>
      <vt:lpstr>Meginmarkmið</vt:lpstr>
      <vt:lpstr>Almenn markmið</vt:lpstr>
      <vt:lpstr>Gæði bygginga</vt:lpstr>
      <vt:lpstr>PowerPoint Presentation</vt:lpstr>
      <vt:lpstr>PowerPoint Presentation</vt:lpstr>
      <vt:lpstr>PowerPoint Presentation</vt:lpstr>
      <vt:lpstr>PowerPoint Presentation</vt:lpstr>
      <vt:lpstr>PowerPoint Presentation</vt:lpstr>
      <vt:lpstr>Gerð er grein fyrir skipulagstillögunni á kortavef bæjarins https://www.map.is/akranes/ skipulagskynning/ (í vinnslu)</vt:lpstr>
      <vt:lpstr>Helstu forsendur</vt:lpstr>
      <vt:lpstr>Fólksfjöldi og atburðir í atvinnusögu Akraness 1889-2020.</vt:lpstr>
      <vt:lpstr>PowerPoint Presentation</vt:lpstr>
      <vt:lpstr>PowerPoint Presentation</vt:lpstr>
      <vt:lpstr>PowerPoint Presentation</vt:lpstr>
      <vt:lpstr>GILDANDI AÐALSKIPULAG með áorðnum breytingum</vt:lpstr>
      <vt:lpstr>Framreikningur mannfjölda á Akranesi til 2032, tilgáta.   </vt:lpstr>
      <vt:lpstr>Aldursskipting</vt:lpstr>
      <vt:lpstr>Viðmiðun 2033</vt:lpstr>
      <vt:lpstr>Landþörf</vt:lpstr>
      <vt:lpstr>Skipulagstillagan</vt:lpstr>
      <vt:lpstr>Viðfangsefni endurskoðunar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Umhverfisskýrsla</vt:lpstr>
      <vt:lpstr>Aðgerðir í loftslagsmálum</vt:lpstr>
      <vt:lpstr>Aðgerðir í loftslagsmálum</vt:lpstr>
      <vt:lpstr>Aukin kolefnisbinding</vt:lpstr>
      <vt:lpstr>Minni kolefnislosun</vt:lpstr>
      <vt:lpstr>Aðlögun að loftslagsbreytingum</vt:lpstr>
      <vt:lpstr>Landsskipulagsstefna 2015-2026</vt:lpstr>
      <vt:lpstr>Heimsmarkmið SÞ</vt:lpstr>
      <vt:lpstr>Umhverfisskýrsla - samantekt</vt:lpstr>
      <vt:lpstr>Næstu verkþættir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Drög að aðalskipulagi Akraness 2013-2025</dc:title>
  <dc:creator>Arni</dc:creator>
  <cp:lastModifiedBy>Árni Ólafsson</cp:lastModifiedBy>
  <cp:revision>277</cp:revision>
  <cp:lastPrinted>2022-03-11T10:53:16Z</cp:lastPrinted>
  <dcterms:created xsi:type="dcterms:W3CDTF">2013-05-16T09:52:39Z</dcterms:created>
  <dcterms:modified xsi:type="dcterms:W3CDTF">2022-03-11T11:00:57Z</dcterms:modified>
</cp:coreProperties>
</file>