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305" r:id="rId7"/>
    <p:sldId id="261" r:id="rId8"/>
    <p:sldId id="301" r:id="rId9"/>
    <p:sldId id="264" r:id="rId10"/>
    <p:sldId id="265" r:id="rId11"/>
    <p:sldId id="266" r:id="rId12"/>
    <p:sldId id="267" r:id="rId13"/>
    <p:sldId id="268" r:id="rId14"/>
    <p:sldId id="269" r:id="rId15"/>
    <p:sldId id="306" r:id="rId16"/>
    <p:sldId id="270" r:id="rId17"/>
    <p:sldId id="307" r:id="rId18"/>
    <p:sldId id="271" r:id="rId19"/>
    <p:sldId id="272" r:id="rId20"/>
    <p:sldId id="309" r:id="rId21"/>
    <p:sldId id="274" r:id="rId22"/>
    <p:sldId id="275" r:id="rId23"/>
    <p:sldId id="276" r:id="rId24"/>
    <p:sldId id="310" r:id="rId25"/>
    <p:sldId id="278" r:id="rId26"/>
    <p:sldId id="311" r:id="rId27"/>
    <p:sldId id="279" r:id="rId28"/>
    <p:sldId id="280" r:id="rId29"/>
    <p:sldId id="281" r:id="rId30"/>
    <p:sldId id="312" r:id="rId31"/>
    <p:sldId id="282" r:id="rId32"/>
    <p:sldId id="283" r:id="rId33"/>
    <p:sldId id="284" r:id="rId34"/>
    <p:sldId id="315" r:id="rId35"/>
    <p:sldId id="285" r:id="rId36"/>
    <p:sldId id="286" r:id="rId37"/>
    <p:sldId id="287" r:id="rId38"/>
    <p:sldId id="288" r:id="rId39"/>
    <p:sldId id="289" r:id="rId40"/>
    <p:sldId id="290" r:id="rId41"/>
    <p:sldId id="291" r:id="rId42"/>
    <p:sldId id="292" r:id="rId43"/>
    <p:sldId id="293" r:id="rId44"/>
    <p:sldId id="313" r:id="rId45"/>
    <p:sldId id="295" r:id="rId46"/>
    <p:sldId id="296" r:id="rId47"/>
    <p:sldId id="297" r:id="rId48"/>
    <p:sldId id="314" r:id="rId49"/>
    <p:sldId id="298" r:id="rId50"/>
    <p:sldId id="299" r:id="rId51"/>
  </p:sldIdLst>
  <p:sldSz cx="20104100" cy="11303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ome Hallfreðsdóttir" initials="SH" lastIdx="21" clrIdx="0">
    <p:extLst>
      <p:ext uri="{19B8F6BF-5375-455C-9EA6-DF929625EA0E}">
        <p15:presenceInfo xmlns:p15="http://schemas.microsoft.com/office/powerpoint/2012/main" userId="S::salome@environice.is::36ed5d1d-a9dc-435d-8059-d91ae90b65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C"/>
    <a:srgbClr val="DC8056"/>
    <a:srgbClr val="9E9F8E"/>
    <a:srgbClr val="E7BC5D"/>
    <a:srgbClr val="D3593F"/>
    <a:srgbClr val="EA9B56"/>
    <a:srgbClr val="3FA388"/>
    <a:srgbClr val="0489C6"/>
    <a:srgbClr val="33777E"/>
    <a:srgbClr val="9A9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66" d="100"/>
          <a:sy n="66" d="100"/>
        </p:scale>
        <p:origin x="6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43000" y="685800"/>
            <a:ext cx="4572000" cy="3429000"/>
          </a:xfrm>
          <a:prstGeom prst="rect">
            <a:avLst/>
          </a:prstGeom>
        </p:spPr>
        <p:txBody>
          <a:bodyPr/>
          <a:lstStyle/>
          <a:p>
            <a:endParaRPr/>
          </a:p>
        </p:txBody>
      </p:sp>
      <p:sp>
        <p:nvSpPr>
          <p:cNvPr id="71" name="Shape 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346277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317536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344797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20172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240092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11276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409410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247722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166109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175365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418538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158954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dirty="0"/>
          </a:p>
        </p:txBody>
      </p:sp>
    </p:spTree>
    <p:extLst>
      <p:ext uri="{BB962C8B-B14F-4D97-AF65-F5344CB8AC3E}">
        <p14:creationId xmlns:p14="http://schemas.microsoft.com/office/powerpoint/2010/main" val="3992265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bg object 16"/>
          <p:cNvSpPr/>
          <p:nvPr/>
        </p:nvSpPr>
        <p:spPr>
          <a:xfrm>
            <a:off x="-1" y="-1"/>
            <a:ext cx="20104100" cy="11308558"/>
          </a:xfrm>
          <a:prstGeom prst="rect">
            <a:avLst/>
          </a:prstGeom>
          <a:blipFill>
            <a:blip r:embed="rId2"/>
            <a:stretch>
              <a:fillRect/>
            </a:stretch>
          </a:blipFill>
          <a:ln w="12700">
            <a:miter lim="400000"/>
          </a:ln>
        </p:spPr>
        <p:txBody>
          <a:bodyPr lIns="45719" rIns="45719"/>
          <a:lstStyle/>
          <a:p>
            <a:endParaRPr/>
          </a:p>
        </p:txBody>
      </p:sp>
      <p:sp>
        <p:nvSpPr>
          <p:cNvPr id="14" name="Title Text"/>
          <p:cNvSpPr txBox="1">
            <a:spLocks noGrp="1"/>
          </p:cNvSpPr>
          <p:nvPr>
            <p:ph type="title"/>
          </p:nvPr>
        </p:nvSpPr>
        <p:spPr>
          <a:xfrm>
            <a:off x="1507806" y="3505898"/>
            <a:ext cx="17088487" cy="2374964"/>
          </a:xfrm>
          <a:prstGeom prst="rect">
            <a:avLst/>
          </a:prstGeom>
        </p:spPr>
        <p:txBody>
          <a:bodyPr>
            <a:normAutofit/>
          </a:bodyPr>
          <a:lstStyle/>
          <a:p>
            <a:r>
              <a:t>Title Text</a:t>
            </a:r>
          </a:p>
        </p:txBody>
      </p:sp>
      <p:sp>
        <p:nvSpPr>
          <p:cNvPr id="15" name="Body Level One…"/>
          <p:cNvSpPr txBox="1">
            <a:spLocks noGrp="1"/>
          </p:cNvSpPr>
          <p:nvPr>
            <p:ph type="body" sz="quarter" idx="1"/>
          </p:nvPr>
        </p:nvSpPr>
        <p:spPr>
          <a:xfrm>
            <a:off x="3015614" y="6333235"/>
            <a:ext cx="14072871" cy="28273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 name="bg object 16"/>
          <p:cNvSpPr/>
          <p:nvPr/>
        </p:nvSpPr>
        <p:spPr>
          <a:xfrm>
            <a:off x="-1" y="1590"/>
            <a:ext cx="10493755" cy="1154291"/>
          </a:xfrm>
          <a:prstGeom prst="rect">
            <a:avLst/>
          </a:prstGeom>
          <a:solidFill>
            <a:srgbClr val="E6E7E8"/>
          </a:solidFill>
          <a:ln w="12700">
            <a:miter lim="400000"/>
          </a:ln>
        </p:spPr>
        <p:txBody>
          <a:bodyPr lIns="45719" rIns="45719"/>
          <a:lstStyle/>
          <a:p>
            <a:endParaRPr/>
          </a:p>
        </p:txBody>
      </p:sp>
      <p:sp>
        <p:nvSpPr>
          <p:cNvPr id="24" name="bg object 17"/>
          <p:cNvSpPr/>
          <p:nvPr/>
        </p:nvSpPr>
        <p:spPr>
          <a:xfrm>
            <a:off x="17432725" y="1590"/>
            <a:ext cx="2671376" cy="1154291"/>
          </a:xfrm>
          <a:prstGeom prst="rect">
            <a:avLst/>
          </a:prstGeom>
          <a:solidFill>
            <a:srgbClr val="E6E7E8"/>
          </a:solidFill>
          <a:ln w="12700">
            <a:miter lim="400000"/>
          </a:ln>
        </p:spPr>
        <p:txBody>
          <a:bodyPr lIns="45719" rIns="45719"/>
          <a:lstStyle/>
          <a:p>
            <a:endParaRPr/>
          </a:p>
        </p:txBody>
      </p:sp>
      <p:sp>
        <p:nvSpPr>
          <p:cNvPr id="25" name="bg object 18"/>
          <p:cNvSpPr/>
          <p:nvPr/>
        </p:nvSpPr>
        <p:spPr>
          <a:xfrm>
            <a:off x="-1" y="10984534"/>
            <a:ext cx="10493755" cy="320336"/>
          </a:xfrm>
          <a:prstGeom prst="rect">
            <a:avLst/>
          </a:prstGeom>
          <a:solidFill>
            <a:srgbClr val="E6E7E8"/>
          </a:solidFill>
          <a:ln w="12700">
            <a:miter lim="400000"/>
          </a:ln>
        </p:spPr>
        <p:txBody>
          <a:bodyPr lIns="45719" rIns="45719"/>
          <a:lstStyle/>
          <a:p>
            <a:endParaRPr/>
          </a:p>
        </p:txBody>
      </p:sp>
      <p:sp>
        <p:nvSpPr>
          <p:cNvPr id="26" name="bg object 19"/>
          <p:cNvSpPr/>
          <p:nvPr/>
        </p:nvSpPr>
        <p:spPr>
          <a:xfrm>
            <a:off x="17432725" y="10984534"/>
            <a:ext cx="2671376" cy="320336"/>
          </a:xfrm>
          <a:prstGeom prst="rect">
            <a:avLst/>
          </a:prstGeom>
          <a:solidFill>
            <a:srgbClr val="E6E7E8"/>
          </a:solidFill>
          <a:ln w="12700">
            <a:miter lim="400000"/>
          </a:ln>
        </p:spPr>
        <p:txBody>
          <a:bodyPr lIns="45719" rIns="45719"/>
          <a:lstStyle/>
          <a:p>
            <a:endParaRPr/>
          </a:p>
        </p:txBody>
      </p:sp>
      <p:sp>
        <p:nvSpPr>
          <p:cNvPr id="27" name="bg object 20"/>
          <p:cNvSpPr/>
          <p:nvPr/>
        </p:nvSpPr>
        <p:spPr>
          <a:xfrm>
            <a:off x="10493754" y="10985779"/>
            <a:ext cx="6938972" cy="320336"/>
          </a:xfrm>
          <a:prstGeom prst="rect">
            <a:avLst/>
          </a:prstGeom>
          <a:solidFill>
            <a:srgbClr val="00797F"/>
          </a:solidFill>
          <a:ln w="12700">
            <a:miter lim="400000"/>
          </a:ln>
        </p:spPr>
        <p:txBody>
          <a:bodyPr lIns="45719" rIns="45719"/>
          <a:lstStyle/>
          <a:p>
            <a:endParaRPr/>
          </a:p>
        </p:txBody>
      </p:sp>
      <p:sp>
        <p:nvSpPr>
          <p:cNvPr id="28" name="Title Text"/>
          <p:cNvSpPr txBox="1">
            <a:spLocks noGrp="1"/>
          </p:cNvSpPr>
          <p:nvPr>
            <p:ph type="title"/>
          </p:nvPr>
        </p:nvSpPr>
        <p:spPr>
          <a:xfrm>
            <a:off x="3238830" y="3245194"/>
            <a:ext cx="13626440" cy="1048386"/>
          </a:xfrm>
          <a:prstGeom prst="rect">
            <a:avLst/>
          </a:prstGeom>
        </p:spPr>
        <p:txBody>
          <a:bodyPr>
            <a:normAutofit/>
          </a:bodyPr>
          <a:lstStyle/>
          <a:p>
            <a:r>
              <a:t>Title Text</a:t>
            </a:r>
          </a:p>
        </p:txBody>
      </p:sp>
      <p:sp>
        <p:nvSpPr>
          <p:cNvPr id="29" name="Body Level One…"/>
          <p:cNvSpPr txBox="1">
            <a:spLocks noGrp="1"/>
          </p:cNvSpPr>
          <p:nvPr>
            <p:ph type="body" idx="1"/>
          </p:nvPr>
        </p:nvSpPr>
        <p:spPr>
          <a:xfrm>
            <a:off x="1005205" y="2601149"/>
            <a:ext cx="18093690" cy="746417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7" name="bg object 16"/>
          <p:cNvSpPr/>
          <p:nvPr/>
        </p:nvSpPr>
        <p:spPr>
          <a:xfrm>
            <a:off x="-1" y="-1"/>
            <a:ext cx="20104100" cy="11308558"/>
          </a:xfrm>
          <a:prstGeom prst="rect">
            <a:avLst/>
          </a:prstGeom>
          <a:blipFill>
            <a:blip r:embed="rId2"/>
            <a:stretch>
              <a:fillRect/>
            </a:stretch>
          </a:blipFill>
          <a:ln w="12700">
            <a:miter lim="400000"/>
          </a:ln>
        </p:spPr>
        <p:txBody>
          <a:bodyPr lIns="45719" rIns="45719"/>
          <a:lstStyle/>
          <a:p>
            <a:endParaRPr/>
          </a:p>
        </p:txBody>
      </p:sp>
      <p:sp>
        <p:nvSpPr>
          <p:cNvPr id="38" name="Title Text"/>
          <p:cNvSpPr txBox="1">
            <a:spLocks noGrp="1"/>
          </p:cNvSpPr>
          <p:nvPr>
            <p:ph type="title"/>
          </p:nvPr>
        </p:nvSpPr>
        <p:spPr>
          <a:xfrm>
            <a:off x="3238830" y="3245194"/>
            <a:ext cx="13626440" cy="1048386"/>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1005205" y="2601149"/>
            <a:ext cx="8745285" cy="746417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7" name="Title Text"/>
          <p:cNvSpPr txBox="1">
            <a:spLocks noGrp="1"/>
          </p:cNvSpPr>
          <p:nvPr>
            <p:ph type="title"/>
          </p:nvPr>
        </p:nvSpPr>
        <p:spPr>
          <a:xfrm>
            <a:off x="3238830" y="3245194"/>
            <a:ext cx="13626440" cy="1048386"/>
          </a:xfrm>
          <a:prstGeom prst="rect">
            <a:avLst/>
          </a:prstGeom>
        </p:spPr>
        <p:txBody>
          <a:bodyPr>
            <a:normAutofit/>
          </a:bodyPr>
          <a:lstStyle/>
          <a:p>
            <a:r>
              <a:t>Title Text</a:t>
            </a:r>
          </a:p>
        </p:txBody>
      </p:sp>
      <p:pic>
        <p:nvPicPr>
          <p:cNvPr id="48" name="Image" descr="Image"/>
          <p:cNvPicPr>
            <a:picLocks noChangeAspect="1"/>
          </p:cNvPicPr>
          <p:nvPr/>
        </p:nvPicPr>
        <p:blipFill>
          <a:blip r:embed="rId2">
            <a:alphaModFix amt="70000"/>
          </a:blip>
          <a:stretch>
            <a:fillRect/>
          </a:stretch>
        </p:blipFill>
        <p:spPr>
          <a:xfrm>
            <a:off x="0" y="5783369"/>
            <a:ext cx="20104100" cy="55274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0">
    <p:spTree>
      <p:nvGrpSpPr>
        <p:cNvPr id="1" name=""/>
        <p:cNvGrpSpPr/>
        <p:nvPr/>
      </p:nvGrpSpPr>
      <p:grpSpPr>
        <a:xfrm>
          <a:off x="0" y="0"/>
          <a:ext cx="0" cy="0"/>
          <a:chOff x="0" y="0"/>
          <a:chExt cx="0" cy="0"/>
        </a:xfrm>
      </p:grpSpPr>
      <p:sp>
        <p:nvSpPr>
          <p:cNvPr id="56" name="Title Text"/>
          <p:cNvSpPr txBox="1">
            <a:spLocks noGrp="1"/>
          </p:cNvSpPr>
          <p:nvPr>
            <p:ph type="title"/>
          </p:nvPr>
        </p:nvSpPr>
        <p:spPr>
          <a:xfrm>
            <a:off x="3238830" y="3245194"/>
            <a:ext cx="13626440" cy="1048386"/>
          </a:xfrm>
          <a:prstGeom prst="rect">
            <a:avLst/>
          </a:prstGeom>
        </p:spPr>
        <p:txBody>
          <a:bodyPr>
            <a:normAutofit/>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g object 16"/>
          <p:cNvSpPr/>
          <p:nvPr/>
        </p:nvSpPr>
        <p:spPr>
          <a:xfrm>
            <a:off x="-1" y="-1"/>
            <a:ext cx="20104100" cy="11308558"/>
          </a:xfrm>
          <a:prstGeom prst="rect">
            <a:avLst/>
          </a:prstGeom>
          <a:blipFill>
            <a:blip r:embed="rId8"/>
            <a:stretch>
              <a:fillRect/>
            </a:stretch>
          </a:blipFill>
          <a:ln w="12700">
            <a:miter lim="400000"/>
          </a:ln>
        </p:spPr>
        <p:txBody>
          <a:bodyPr lIns="45719" rIns="45719"/>
          <a:lstStyle/>
          <a:p>
            <a:endParaRPr/>
          </a:p>
        </p:txBody>
      </p:sp>
      <p:sp>
        <p:nvSpPr>
          <p:cNvPr id="3" name="bg object 17"/>
          <p:cNvSpPr/>
          <p:nvPr/>
        </p:nvSpPr>
        <p:spPr>
          <a:xfrm>
            <a:off x="10493764" y="1436898"/>
            <a:ext cx="6938962" cy="8402203"/>
          </a:xfrm>
          <a:prstGeom prst="rect">
            <a:avLst/>
          </a:prstGeom>
          <a:solidFill>
            <a:srgbClr val="005A9C"/>
          </a:solidFill>
          <a:ln w="12700">
            <a:miter lim="400000"/>
          </a:ln>
        </p:spPr>
        <p:txBody>
          <a:bodyPr lIns="45719" rIns="45719"/>
          <a:lstStyle/>
          <a:p>
            <a:endParaRPr/>
          </a:p>
        </p:txBody>
      </p:sp>
      <p:sp>
        <p:nvSpPr>
          <p:cNvPr id="4" name="Title Text"/>
          <p:cNvSpPr txBox="1">
            <a:spLocks noGrp="1"/>
          </p:cNvSpPr>
          <p:nvPr>
            <p:ph type="title"/>
          </p:nvPr>
        </p:nvSpPr>
        <p:spPr>
          <a:xfrm>
            <a:off x="1005205" y="452643"/>
            <a:ext cx="18093690" cy="2184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5" name="Body Level One…"/>
          <p:cNvSpPr txBox="1">
            <a:spLocks noGrp="1"/>
          </p:cNvSpPr>
          <p:nvPr>
            <p:ph type="body" idx="1"/>
          </p:nvPr>
        </p:nvSpPr>
        <p:spPr>
          <a:xfrm>
            <a:off x="1005205" y="2637366"/>
            <a:ext cx="18093690" cy="8665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8831923" y="10517695"/>
            <a:ext cx="266974" cy="279401"/>
          </a:xfrm>
          <a:prstGeom prst="rect">
            <a:avLst/>
          </a:prstGeom>
          <a:ln w="12700">
            <a:miter lim="400000"/>
          </a:ln>
        </p:spPr>
        <p:txBody>
          <a:bodyPr wrap="none" lIns="0" tIns="0" rIns="0" bIns="0">
            <a:spAutoFit/>
          </a:bodyPr>
          <a:lstStyle>
            <a:lvl1pPr algn="r">
              <a:defRPr>
                <a:solidFill>
                  <a:srgbClr val="888888"/>
                </a:solidFill>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1pPr>
      <a:lvl2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2pPr>
      <a:lvl3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3pPr>
      <a:lvl4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4pPr>
      <a:lvl5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5pPr>
      <a:lvl6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6pPr>
      <a:lvl7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7pPr>
      <a:lvl8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8pPr>
      <a:lvl9pPr marL="0" marR="0" indent="0" algn="l" defTabSz="914400" rtl="0" latinLnBrk="0">
        <a:lnSpc>
          <a:spcPct val="100000"/>
        </a:lnSpc>
        <a:spcBef>
          <a:spcPts val="0"/>
        </a:spcBef>
        <a:spcAft>
          <a:spcPts val="0"/>
        </a:spcAft>
        <a:buClrTx/>
        <a:buSzTx/>
        <a:buFontTx/>
        <a:buNone/>
        <a:tabLst/>
        <a:defRPr sz="6700" b="1" i="0" u="none" strike="noStrike" cap="none" spc="0" baseline="0">
          <a:solidFill>
            <a:srgbClr val="FFFFFF"/>
          </a:solidFill>
          <a:uFillTx/>
          <a:latin typeface="FuturaStd-Heavy"/>
          <a:ea typeface="FuturaStd-Heavy"/>
          <a:cs typeface="FuturaStd-Heavy"/>
          <a:sym typeface="FuturaStd-Heavy"/>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9.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4.png"/><Relationship Id="rId10"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1.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nothing.is/" TargetMode="External"/><Relationship Id="rId4" Type="http://schemas.openxmlformats.org/officeDocument/2006/relationships/hyperlink" Target="http://www.akranes.i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G_0058 copy.jpg" descr="IMG_0058 copy.jpg"/>
          <p:cNvPicPr>
            <a:picLocks noChangeAspect="1"/>
          </p:cNvPicPr>
          <p:nvPr/>
        </p:nvPicPr>
        <p:blipFill>
          <a:blip r:embed="rId3"/>
          <a:srcRect l="6336" t="361" r="13114" b="19009"/>
          <a:stretch>
            <a:fillRect/>
          </a:stretch>
        </p:blipFill>
        <p:spPr>
          <a:xfrm>
            <a:off x="-20788" y="-7839"/>
            <a:ext cx="20145675" cy="11318678"/>
          </a:xfrm>
          <a:prstGeom prst="rect">
            <a:avLst/>
          </a:prstGeom>
          <a:ln w="12700">
            <a:miter lim="400000"/>
          </a:ln>
        </p:spPr>
      </p:pic>
      <p:sp>
        <p:nvSpPr>
          <p:cNvPr id="74" name="object 3"/>
          <p:cNvSpPr txBox="1">
            <a:spLocks noGrp="1"/>
          </p:cNvSpPr>
          <p:nvPr>
            <p:ph type="title"/>
          </p:nvPr>
        </p:nvSpPr>
        <p:spPr>
          <a:xfrm>
            <a:off x="10569781" y="3394214"/>
            <a:ext cx="6944496" cy="1880871"/>
          </a:xfrm>
          <a:prstGeom prst="rect">
            <a:avLst/>
          </a:prstGeom>
        </p:spPr>
        <p:txBody>
          <a:bodyPr/>
          <a:lstStyle/>
          <a:p>
            <a:pPr indent="9525" defTabSz="685800">
              <a:lnSpc>
                <a:spcPts val="6000"/>
              </a:lnSpc>
              <a:defRPr sz="4275" b="0" spc="382">
                <a:solidFill>
                  <a:srgbClr val="005A9C"/>
                </a:solidFill>
                <a:latin typeface="Arial Black"/>
                <a:ea typeface="Arial Black"/>
                <a:cs typeface="Arial Black"/>
                <a:sym typeface="Arial Black"/>
              </a:defRPr>
            </a:pPr>
            <a:r>
              <a:rPr dirty="0"/>
              <a:t>UMHVERFISSTEFNA</a:t>
            </a:r>
          </a:p>
          <a:p>
            <a:pPr indent="9525" defTabSz="685800">
              <a:lnSpc>
                <a:spcPts val="6000"/>
              </a:lnSpc>
              <a:defRPr sz="4650" b="0">
                <a:solidFill>
                  <a:srgbClr val="005A9C"/>
                </a:solidFill>
                <a:latin typeface="Arial"/>
                <a:ea typeface="Arial"/>
                <a:cs typeface="Arial"/>
                <a:sym typeface="Arial"/>
              </a:defRPr>
            </a:pPr>
            <a:r>
              <a:rPr dirty="0"/>
              <a:t>AKRANESKAUPSTAÐAR</a:t>
            </a:r>
          </a:p>
        </p:txBody>
      </p:sp>
      <p:sp>
        <p:nvSpPr>
          <p:cNvPr id="75" name="object 4"/>
          <p:cNvSpPr/>
          <p:nvPr/>
        </p:nvSpPr>
        <p:spPr>
          <a:xfrm>
            <a:off x="8884500" y="3532133"/>
            <a:ext cx="1094599" cy="1466898"/>
          </a:xfrm>
          <a:prstGeom prst="rect">
            <a:avLst/>
          </a:prstGeom>
          <a:blipFill>
            <a:blip r:embed="rId4"/>
            <a:stretch>
              <a:fillRect/>
            </a:stretch>
          </a:blipFill>
          <a:ln w="12700">
            <a:miter lim="400000"/>
          </a:ln>
        </p:spPr>
        <p:txBody>
          <a:bodyPr lIns="45719" rIns="45719"/>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p:cNvSpPr/>
          <p:nvPr/>
        </p:nvSpPr>
        <p:spPr>
          <a:xfrm>
            <a:off x="10487959" y="-51942"/>
            <a:ext cx="6950561" cy="1195264"/>
          </a:xfrm>
          <a:prstGeom prst="rect">
            <a:avLst/>
          </a:prstGeom>
          <a:solidFill>
            <a:srgbClr val="33777E"/>
          </a:solidFill>
          <a:ln w="12700">
            <a:miter lim="400000"/>
          </a:ln>
        </p:spPr>
        <p:txBody>
          <a:bodyPr lIns="45719" rIns="45719" anchor="ctr"/>
          <a:lstStyle/>
          <a:p>
            <a:endParaRPr/>
          </a:p>
        </p:txBody>
      </p:sp>
      <p:sp>
        <p:nvSpPr>
          <p:cNvPr id="137" name="object 5"/>
          <p:cNvSpPr txBox="1"/>
          <p:nvPr/>
        </p:nvSpPr>
        <p:spPr>
          <a:xfrm>
            <a:off x="2066470" y="5469964"/>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33777E"/>
                </a:solidFill>
              </a:rPr>
              <a:t>FRAMKVÆMD: </a:t>
            </a:r>
            <a:r>
              <a:rPr lang="is-IS" dirty="0"/>
              <a:t>Haldin verði námskeið um umhverfis- og loftslagsmál og sjálfbæra þróun í byrjun kjörtímabils og eftir atvikum síðar á kjörtímabilinu fyrir fulltrúa í sveitarstjórn og fagnefndum með það að markmiði að auðvelda þeim að taka ákvarðanir með sjálfbæra þróun að leiðarljósi. Á námskeiðunum verði sérstaklega fjallað um loftslagsbreytingar og viðbrögð við þeim.</a:t>
            </a:r>
            <a:endParaRPr dirty="0"/>
          </a:p>
        </p:txBody>
      </p:sp>
      <p:sp>
        <p:nvSpPr>
          <p:cNvPr id="138" name="object 10"/>
          <p:cNvSpPr txBox="1"/>
          <p:nvPr/>
        </p:nvSpPr>
        <p:spPr>
          <a:xfrm>
            <a:off x="2066470" y="2597750"/>
            <a:ext cx="7044692"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33777E"/>
                </a:solidFill>
                <a:latin typeface="Arial"/>
                <a:ea typeface="Arial"/>
                <a:cs typeface="Arial"/>
                <a:sym typeface="Arial"/>
              </a:defRPr>
            </a:pPr>
            <a:r>
              <a:rPr dirty="0"/>
              <a:t>MARKMIÐ</a:t>
            </a:r>
            <a:r>
              <a:rPr lang="en-GB" dirty="0"/>
              <a:t> 1.1</a:t>
            </a:r>
            <a:endParaRPr dirty="0"/>
          </a:p>
          <a:p>
            <a:pPr marR="5080" indent="12700">
              <a:spcBef>
                <a:spcPts val="1400"/>
              </a:spcBef>
              <a:defRPr sz="4000" spc="-4">
                <a:solidFill>
                  <a:srgbClr val="33777E"/>
                </a:solidFill>
                <a:latin typeface="Arial"/>
                <a:ea typeface="Arial"/>
                <a:cs typeface="Arial"/>
                <a:sym typeface="Arial"/>
              </a:defRPr>
            </a:pPr>
            <a:r>
              <a:rPr dirty="0" err="1"/>
              <a:t>Fagleg</a:t>
            </a:r>
            <a:r>
              <a:rPr dirty="0"/>
              <a:t> </a:t>
            </a:r>
            <a:r>
              <a:rPr dirty="0" err="1"/>
              <a:t>stjórnsýsla</a:t>
            </a:r>
            <a:r>
              <a:rPr dirty="0"/>
              <a:t> </a:t>
            </a:r>
            <a:r>
              <a:rPr spc="-9" dirty="0" err="1"/>
              <a:t>og</a:t>
            </a:r>
            <a:r>
              <a:rPr spc="-9" dirty="0"/>
              <a:t> </a:t>
            </a:r>
            <a:r>
              <a:rPr spc="-9" dirty="0" err="1"/>
              <a:t>áhersla</a:t>
            </a:r>
            <a:r>
              <a:rPr spc="-9" dirty="0"/>
              <a:t> </a:t>
            </a:r>
            <a:r>
              <a:rPr dirty="0"/>
              <a:t>á  </a:t>
            </a:r>
            <a:r>
              <a:rPr dirty="0" err="1"/>
              <a:t>sjálfbæra</a:t>
            </a:r>
            <a:r>
              <a:rPr spc="-9" dirty="0"/>
              <a:t> </a:t>
            </a:r>
            <a:r>
              <a:rPr spc="-9" dirty="0" err="1"/>
              <a:t>þróun</a:t>
            </a:r>
            <a:endParaRPr spc="-9" dirty="0"/>
          </a:p>
        </p:txBody>
      </p:sp>
      <p:sp>
        <p:nvSpPr>
          <p:cNvPr id="139" name="object 11"/>
          <p:cNvSpPr txBox="1"/>
          <p:nvPr/>
        </p:nvSpPr>
        <p:spPr>
          <a:xfrm>
            <a:off x="5428443" y="7541331"/>
            <a:ext cx="4023996"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80" indent="12700" algn="just">
              <a:spcBef>
                <a:spcPts val="100"/>
              </a:spcBef>
              <a:defRPr sz="1400" spc="-5">
                <a:solidFill>
                  <a:srgbClr val="231F20"/>
                </a:solidFill>
                <a:latin typeface="Arial"/>
                <a:ea typeface="Arial"/>
                <a:cs typeface="Arial"/>
                <a:sym typeface="Arial"/>
              </a:defRPr>
            </a:pPr>
            <a:r>
              <a:rPr lang="is-IS" spc="0" dirty="0"/>
              <a:t>Innan 6 mánaða eftir hverjar </a:t>
            </a:r>
            <a:r>
              <a:rPr lang="is-IS" dirty="0" err="1"/>
              <a:t>sveitar</a:t>
            </a:r>
            <a:r>
              <a:rPr lang="is-IS" spc="0" dirty="0" err="1"/>
              <a:t>stjórnar-kosningar</a:t>
            </a:r>
            <a:r>
              <a:rPr lang="is-IS" spc="0" dirty="0"/>
              <a:t> og að minnsta kosti einu sinni</a:t>
            </a:r>
            <a:r>
              <a:rPr lang="is-IS" spc="-60" dirty="0"/>
              <a:t> </a:t>
            </a:r>
            <a:r>
              <a:rPr lang="is-IS" spc="0" dirty="0"/>
              <a:t>til  viðbótar síðar á</a:t>
            </a:r>
            <a:r>
              <a:rPr lang="is-IS" spc="-10" dirty="0"/>
              <a:t> </a:t>
            </a:r>
            <a:r>
              <a:rPr lang="is-IS" spc="0" dirty="0"/>
              <a:t>kjörtímabilinu.</a:t>
            </a:r>
          </a:p>
        </p:txBody>
      </p:sp>
      <p:sp>
        <p:nvSpPr>
          <p:cNvPr id="140" name="object 12"/>
          <p:cNvSpPr txBox="1"/>
          <p:nvPr/>
        </p:nvSpPr>
        <p:spPr>
          <a:xfrm>
            <a:off x="2854604" y="7756206"/>
            <a:ext cx="134155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a:t>Mannauðsstjóri</a:t>
            </a:r>
            <a:endParaRPr dirty="0"/>
          </a:p>
        </p:txBody>
      </p:sp>
      <p:sp>
        <p:nvSpPr>
          <p:cNvPr id="142" name="STJÓRNSÝSLA"/>
          <p:cNvSpPr txBox="1"/>
          <p:nvPr/>
        </p:nvSpPr>
        <p:spPr>
          <a:xfrm>
            <a:off x="11679375" y="403404"/>
            <a:ext cx="15895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1. </a:t>
            </a:r>
            <a:r>
              <a:rPr dirty="0"/>
              <a:t>STJÓRNSÝSLA</a:t>
            </a:r>
          </a:p>
        </p:txBody>
      </p:sp>
      <p:sp>
        <p:nvSpPr>
          <p:cNvPr id="14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14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145" name="Rectangle"/>
          <p:cNvSpPr/>
          <p:nvPr/>
        </p:nvSpPr>
        <p:spPr>
          <a:xfrm>
            <a:off x="10487959" y="10991870"/>
            <a:ext cx="6950561" cy="305662"/>
          </a:xfrm>
          <a:prstGeom prst="rect">
            <a:avLst/>
          </a:prstGeom>
          <a:solidFill>
            <a:srgbClr val="33777E"/>
          </a:solidFill>
          <a:ln w="12700">
            <a:miter lim="400000"/>
          </a:ln>
        </p:spPr>
        <p:txBody>
          <a:bodyPr lIns="45719" rIns="45719" anchor="ctr"/>
          <a:lstStyle/>
          <a:p>
            <a:endParaRPr/>
          </a:p>
        </p:txBody>
      </p:sp>
      <p:sp>
        <p:nvSpPr>
          <p:cNvPr id="14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14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148"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149"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150" name="Line"/>
          <p:cNvSpPr/>
          <p:nvPr/>
        </p:nvSpPr>
        <p:spPr>
          <a:xfrm>
            <a:off x="2089150" y="7381610"/>
            <a:ext cx="2182441" cy="1"/>
          </a:xfrm>
          <a:prstGeom prst="line">
            <a:avLst/>
          </a:prstGeom>
          <a:ln w="25400">
            <a:solidFill>
              <a:srgbClr val="33777E"/>
            </a:solidFill>
          </a:ln>
        </p:spPr>
        <p:txBody>
          <a:bodyPr lIns="45719" rIns="45719"/>
          <a:lstStyle/>
          <a:p>
            <a:endParaRPr/>
          </a:p>
        </p:txBody>
      </p:sp>
      <p:sp>
        <p:nvSpPr>
          <p:cNvPr id="151" name="Line"/>
          <p:cNvSpPr/>
          <p:nvPr/>
        </p:nvSpPr>
        <p:spPr>
          <a:xfrm>
            <a:off x="2089150" y="8328185"/>
            <a:ext cx="2182441" cy="1"/>
          </a:xfrm>
          <a:prstGeom prst="line">
            <a:avLst/>
          </a:prstGeom>
          <a:ln w="25400">
            <a:solidFill>
              <a:srgbClr val="33777E"/>
            </a:solidFill>
          </a:ln>
        </p:spPr>
        <p:txBody>
          <a:bodyPr lIns="45719" rIns="45719"/>
          <a:lstStyle/>
          <a:p>
            <a:endParaRPr/>
          </a:p>
        </p:txBody>
      </p:sp>
      <p:sp>
        <p:nvSpPr>
          <p:cNvPr id="152" name="Line"/>
          <p:cNvSpPr/>
          <p:nvPr/>
        </p:nvSpPr>
        <p:spPr>
          <a:xfrm>
            <a:off x="4686825" y="7381610"/>
            <a:ext cx="5156322" cy="1"/>
          </a:xfrm>
          <a:prstGeom prst="line">
            <a:avLst/>
          </a:prstGeom>
          <a:ln w="25400">
            <a:solidFill>
              <a:srgbClr val="33777E"/>
            </a:solidFill>
          </a:ln>
        </p:spPr>
        <p:txBody>
          <a:bodyPr lIns="45719" rIns="45719"/>
          <a:lstStyle/>
          <a:p>
            <a:endParaRPr/>
          </a:p>
        </p:txBody>
      </p:sp>
      <p:sp>
        <p:nvSpPr>
          <p:cNvPr id="153" name="Line"/>
          <p:cNvSpPr/>
          <p:nvPr/>
        </p:nvSpPr>
        <p:spPr>
          <a:xfrm>
            <a:off x="4686825" y="8328185"/>
            <a:ext cx="5156322" cy="1"/>
          </a:xfrm>
          <a:prstGeom prst="line">
            <a:avLst/>
          </a:prstGeom>
          <a:ln w="25400">
            <a:solidFill>
              <a:srgbClr val="33777E"/>
            </a:solidFill>
          </a:ln>
        </p:spPr>
        <p:txBody>
          <a:bodyPr lIns="45719" rIns="45719"/>
          <a:lstStyle/>
          <a:p>
            <a:endParaRPr/>
          </a:p>
        </p:txBody>
      </p:sp>
      <p:sp>
        <p:nvSpPr>
          <p:cNvPr id="154" name="object 11"/>
          <p:cNvSpPr txBox="1"/>
          <p:nvPr/>
        </p:nvSpPr>
        <p:spPr>
          <a:xfrm>
            <a:off x="138358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spc="0" dirty="0" err="1"/>
              <a:t>árslok</a:t>
            </a:r>
            <a:r>
              <a:rPr spc="0" dirty="0"/>
              <a:t> 202</a:t>
            </a:r>
            <a:r>
              <a:rPr lang="en-GB" spc="0" dirty="0"/>
              <a:t>4</a:t>
            </a:r>
            <a:endParaRPr spc="0" dirty="0"/>
          </a:p>
        </p:txBody>
      </p:sp>
      <p:sp>
        <p:nvSpPr>
          <p:cNvPr id="155" name="object 12"/>
          <p:cNvSpPr txBox="1"/>
          <p:nvPr/>
        </p:nvSpPr>
        <p:spPr>
          <a:xfrm>
            <a:off x="11262004" y="7734367"/>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 Bæjarstjórn</a:t>
            </a:r>
          </a:p>
        </p:txBody>
      </p:sp>
      <p:pic>
        <p:nvPicPr>
          <p:cNvPr id="156" name="Image" descr="Image"/>
          <p:cNvPicPr>
            <a:picLocks noChangeAspect="1"/>
          </p:cNvPicPr>
          <p:nvPr/>
        </p:nvPicPr>
        <p:blipFill>
          <a:blip r:embed="rId2"/>
          <a:stretch>
            <a:fillRect/>
          </a:stretch>
        </p:blipFill>
        <p:spPr>
          <a:xfrm>
            <a:off x="13110759" y="7648086"/>
            <a:ext cx="425164" cy="420746"/>
          </a:xfrm>
          <a:prstGeom prst="rect">
            <a:avLst/>
          </a:prstGeom>
          <a:ln w="12700">
            <a:miter lim="400000"/>
          </a:ln>
        </p:spPr>
      </p:pic>
      <p:pic>
        <p:nvPicPr>
          <p:cNvPr id="157" name="Image" descr="Image"/>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158" name="Line"/>
          <p:cNvSpPr/>
          <p:nvPr/>
        </p:nvSpPr>
        <p:spPr>
          <a:xfrm>
            <a:off x="10496550" y="7381610"/>
            <a:ext cx="2182441" cy="1"/>
          </a:xfrm>
          <a:prstGeom prst="line">
            <a:avLst/>
          </a:prstGeom>
          <a:ln w="25400">
            <a:solidFill>
              <a:srgbClr val="33777E"/>
            </a:solidFill>
          </a:ln>
        </p:spPr>
        <p:txBody>
          <a:bodyPr lIns="45719" rIns="45719"/>
          <a:lstStyle/>
          <a:p>
            <a:endParaRPr/>
          </a:p>
        </p:txBody>
      </p:sp>
      <p:sp>
        <p:nvSpPr>
          <p:cNvPr id="159" name="Line"/>
          <p:cNvSpPr/>
          <p:nvPr/>
        </p:nvSpPr>
        <p:spPr>
          <a:xfrm>
            <a:off x="10496550" y="8328185"/>
            <a:ext cx="2182441" cy="1"/>
          </a:xfrm>
          <a:prstGeom prst="line">
            <a:avLst/>
          </a:prstGeom>
          <a:ln w="25400">
            <a:solidFill>
              <a:srgbClr val="33777E"/>
            </a:solidFill>
          </a:ln>
        </p:spPr>
        <p:txBody>
          <a:bodyPr lIns="45719" rIns="45719"/>
          <a:lstStyle/>
          <a:p>
            <a:endParaRPr/>
          </a:p>
        </p:txBody>
      </p:sp>
      <p:sp>
        <p:nvSpPr>
          <p:cNvPr id="160" name="Line"/>
          <p:cNvSpPr/>
          <p:nvPr/>
        </p:nvSpPr>
        <p:spPr>
          <a:xfrm>
            <a:off x="13094225" y="7381610"/>
            <a:ext cx="5156322" cy="1"/>
          </a:xfrm>
          <a:prstGeom prst="line">
            <a:avLst/>
          </a:prstGeom>
          <a:ln w="25400">
            <a:solidFill>
              <a:srgbClr val="33777E"/>
            </a:solidFill>
          </a:ln>
        </p:spPr>
        <p:txBody>
          <a:bodyPr lIns="45719" rIns="45719"/>
          <a:lstStyle/>
          <a:p>
            <a:endParaRPr/>
          </a:p>
        </p:txBody>
      </p:sp>
      <p:sp>
        <p:nvSpPr>
          <p:cNvPr id="161" name="Line"/>
          <p:cNvSpPr/>
          <p:nvPr/>
        </p:nvSpPr>
        <p:spPr>
          <a:xfrm>
            <a:off x="13094225" y="8328185"/>
            <a:ext cx="5156322" cy="1"/>
          </a:xfrm>
          <a:prstGeom prst="line">
            <a:avLst/>
          </a:prstGeom>
          <a:ln w="25400">
            <a:solidFill>
              <a:srgbClr val="33777E"/>
            </a:solidFill>
          </a:ln>
        </p:spPr>
        <p:txBody>
          <a:bodyPr lIns="45719" rIns="45719"/>
          <a:lstStyle/>
          <a:p>
            <a:endParaRPr/>
          </a:p>
        </p:txBody>
      </p:sp>
      <p:sp>
        <p:nvSpPr>
          <p:cNvPr id="162"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Fræðsla</a:t>
            </a:r>
            <a:r>
              <a:rPr dirty="0"/>
              <a:t> um </a:t>
            </a:r>
            <a:r>
              <a:rPr dirty="0" err="1"/>
              <a:t>umhverfis</a:t>
            </a:r>
            <a:r>
              <a:rPr dirty="0"/>
              <a:t>- </a:t>
            </a:r>
            <a:r>
              <a:rPr dirty="0" err="1"/>
              <a:t>og</a:t>
            </a:r>
            <a:r>
              <a:rPr dirty="0"/>
              <a:t> </a:t>
            </a:r>
            <a:r>
              <a:rPr dirty="0" err="1"/>
              <a:t>loftslagsmál</a:t>
            </a:r>
            <a:r>
              <a:rPr dirty="0"/>
              <a:t> </a:t>
            </a:r>
            <a:r>
              <a:rPr dirty="0" err="1"/>
              <a:t>fyrir</a:t>
            </a:r>
            <a:r>
              <a:rPr dirty="0"/>
              <a:t> </a:t>
            </a:r>
            <a:r>
              <a:rPr dirty="0" err="1"/>
              <a:t>sveitarstjórnarfólk</a:t>
            </a:r>
            <a:endParaRPr dirty="0"/>
          </a:p>
        </p:txBody>
      </p:sp>
      <p:sp>
        <p:nvSpPr>
          <p:cNvPr id="163" name="object 5"/>
          <p:cNvSpPr txBox="1"/>
          <p:nvPr/>
        </p:nvSpPr>
        <p:spPr>
          <a:xfrm>
            <a:off x="10501814" y="5469964"/>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33777E"/>
                </a:solidFill>
              </a:rPr>
              <a:t>FRAMKVÆMD: </a:t>
            </a:r>
            <a:r>
              <a:rPr lang="is-IS" dirty="0"/>
              <a:t>Mótuð verði stefna um opin gögn til að stuðla að betri opinberri stjórnsýslu, þ. á m. á sviði skipulagsmála, samgangna, lýðheilsu, umhverfismála og orkumála. Markmið opinna gagna er að gera stjórnsýsluna gagnsærri og efla íbúa til þátttöku í ákvörðunarferlum sveitarfélagsins.</a:t>
            </a:r>
            <a:endParaRPr dirty="0"/>
          </a:p>
        </p:txBody>
      </p:sp>
      <p:sp>
        <p:nvSpPr>
          <p:cNvPr id="164"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Opin</a:t>
            </a:r>
            <a:r>
              <a:rPr dirty="0"/>
              <a:t> </a:t>
            </a:r>
            <a:r>
              <a:rPr dirty="0" err="1"/>
              <a:t>stjórnsýsla</a:t>
            </a:r>
            <a:r>
              <a:rPr dirty="0"/>
              <a:t>, </a:t>
            </a:r>
            <a:r>
              <a:rPr dirty="0" err="1"/>
              <a:t>gagnsæ</a:t>
            </a:r>
            <a:r>
              <a:rPr dirty="0"/>
              <a:t> </a:t>
            </a:r>
            <a:r>
              <a:rPr dirty="0" err="1"/>
              <a:t>ákvarðanataka</a:t>
            </a:r>
            <a:r>
              <a:rPr dirty="0"/>
              <a:t> </a:t>
            </a:r>
            <a:r>
              <a:rPr dirty="0" err="1"/>
              <a:t>og</a:t>
            </a:r>
            <a:r>
              <a:rPr dirty="0"/>
              <a:t> </a:t>
            </a:r>
            <a:r>
              <a:rPr dirty="0" err="1"/>
              <a:t>íbúalýðræði</a:t>
            </a:r>
            <a:endParaRPr dirty="0"/>
          </a:p>
        </p:txBody>
      </p:sp>
      <p:pic>
        <p:nvPicPr>
          <p:cNvPr id="167" name="Image" descr="Image"/>
          <p:cNvPicPr>
            <a:picLocks noChangeAspect="1"/>
          </p:cNvPicPr>
          <p:nvPr/>
        </p:nvPicPr>
        <p:blipFill>
          <a:blip r:embed="rId4"/>
          <a:stretch>
            <a:fillRect/>
          </a:stretch>
        </p:blipFill>
        <p:spPr>
          <a:xfrm>
            <a:off x="847204" y="3027701"/>
            <a:ext cx="982271" cy="984007"/>
          </a:xfrm>
          <a:prstGeom prst="rect">
            <a:avLst/>
          </a:prstGeom>
          <a:ln w="12700">
            <a:miter lim="400000"/>
          </a:ln>
        </p:spPr>
      </p:pic>
      <p:pic>
        <p:nvPicPr>
          <p:cNvPr id="168" name="Image" descr="Image"/>
          <p:cNvPicPr>
            <a:picLocks noChangeAspect="1"/>
          </p:cNvPicPr>
          <p:nvPr/>
        </p:nvPicPr>
        <p:blipFill>
          <a:blip r:embed="rId5"/>
          <a:stretch>
            <a:fillRect/>
          </a:stretch>
        </p:blipFill>
        <p:spPr>
          <a:xfrm>
            <a:off x="10894733" y="377094"/>
            <a:ext cx="458338" cy="440136"/>
          </a:xfrm>
          <a:prstGeom prst="rect">
            <a:avLst/>
          </a:prstGeom>
          <a:ln w="12700">
            <a:miter lim="400000"/>
          </a:ln>
        </p:spPr>
      </p:pic>
      <p:sp>
        <p:nvSpPr>
          <p:cNvPr id="169"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en-US" noProof="1"/>
              <a:t>Umhverfisstefna Akraneskaupstaðar</a:t>
            </a:r>
          </a:p>
        </p:txBody>
      </p:sp>
      <p:pic>
        <p:nvPicPr>
          <p:cNvPr id="36" name="Picture 35" descr="Image result for 11. Sjálfbærar borgir og samfélög">
            <a:extLst>
              <a:ext uri="{FF2B5EF4-FFF2-40B4-BE49-F238E27FC236}">
                <a16:creationId xmlns:a16="http://schemas.microsoft.com/office/drawing/2014/main" id="{0CDDBD19-F099-4D9F-9BAB-9119E9A44D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7959" y="3171565"/>
            <a:ext cx="1160535" cy="1161792"/>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descr="Image">
            <a:extLst>
              <a:ext uri="{FF2B5EF4-FFF2-40B4-BE49-F238E27FC236}">
                <a16:creationId xmlns:a16="http://schemas.microsoft.com/office/drawing/2014/main" id="{C1EB502A-4893-451D-AAAA-E17BB315CE51}"/>
              </a:ext>
            </a:extLst>
          </p:cNvPr>
          <p:cNvPicPr>
            <a:picLocks noChangeAspect="1"/>
          </p:cNvPicPr>
          <p:nvPr/>
        </p:nvPicPr>
        <p:blipFill>
          <a:blip r:embed="rId7"/>
          <a:stretch>
            <a:fillRect/>
          </a:stretch>
        </p:blipFill>
        <p:spPr>
          <a:xfrm>
            <a:off x="11858740" y="3166805"/>
            <a:ext cx="1166551" cy="1166552"/>
          </a:xfrm>
          <a:prstGeom prst="rect">
            <a:avLst/>
          </a:prstGeom>
          <a:ln w="12700">
            <a:miter lim="400000"/>
          </a:ln>
        </p:spPr>
      </p:pic>
      <p:pic>
        <p:nvPicPr>
          <p:cNvPr id="38" name="Image" descr="Image">
            <a:extLst>
              <a:ext uri="{FF2B5EF4-FFF2-40B4-BE49-F238E27FC236}">
                <a16:creationId xmlns:a16="http://schemas.microsoft.com/office/drawing/2014/main" id="{74CDBF04-0BB1-447B-84D0-25D0C89A727D}"/>
              </a:ext>
            </a:extLst>
          </p:cNvPr>
          <p:cNvPicPr>
            <a:picLocks noChangeAspect="1"/>
          </p:cNvPicPr>
          <p:nvPr/>
        </p:nvPicPr>
        <p:blipFill>
          <a:blip r:embed="rId8"/>
          <a:stretch>
            <a:fillRect/>
          </a:stretch>
        </p:blipFill>
        <p:spPr>
          <a:xfrm>
            <a:off x="13235537" y="3161518"/>
            <a:ext cx="1160534" cy="116053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p:cNvSpPr/>
          <p:nvPr/>
        </p:nvSpPr>
        <p:spPr>
          <a:xfrm>
            <a:off x="10487959" y="-51942"/>
            <a:ext cx="6950561" cy="1195264"/>
          </a:xfrm>
          <a:prstGeom prst="rect">
            <a:avLst/>
          </a:prstGeom>
          <a:solidFill>
            <a:srgbClr val="33777E"/>
          </a:solidFill>
          <a:ln w="12700">
            <a:miter lim="400000"/>
          </a:ln>
        </p:spPr>
        <p:txBody>
          <a:bodyPr lIns="45719" rIns="45719" anchor="ctr"/>
          <a:lstStyle/>
          <a:p>
            <a:endParaRPr/>
          </a:p>
        </p:txBody>
      </p:sp>
      <p:sp>
        <p:nvSpPr>
          <p:cNvPr id="172" name="object 5"/>
          <p:cNvSpPr txBox="1"/>
          <p:nvPr/>
        </p:nvSpPr>
        <p:spPr>
          <a:xfrm>
            <a:off x="2078175" y="5750814"/>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noProof="1">
                <a:solidFill>
                  <a:srgbClr val="33777E"/>
                </a:solidFill>
              </a:rPr>
              <a:t>FRAMKVÆMD: </a:t>
            </a:r>
            <a:r>
              <a:rPr lang="en-GB" noProof="1"/>
              <a:t>Sveitarfélagið setji sér stefnu um vistvæn innkaup. Með því að stunda vistvæn innkaup er verið að velja vöru og þjónustu sem er síður skaðleg umhverfinu eða heilsu manna og hefur sama eða lægri líftímakostnað samanborið við aðrar vörur og þjónustu sem uppfylla sömu þörf.</a:t>
            </a:r>
          </a:p>
        </p:txBody>
      </p:sp>
      <p:sp>
        <p:nvSpPr>
          <p:cNvPr id="173" name="object 10"/>
          <p:cNvSpPr txBox="1"/>
          <p:nvPr/>
        </p:nvSpPr>
        <p:spPr>
          <a:xfrm>
            <a:off x="2066470" y="2597750"/>
            <a:ext cx="7044692"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33777E"/>
                </a:solidFill>
                <a:latin typeface="Arial"/>
                <a:ea typeface="Arial"/>
                <a:cs typeface="Arial"/>
                <a:sym typeface="Arial"/>
              </a:defRPr>
            </a:pPr>
            <a:r>
              <a:rPr dirty="0"/>
              <a:t>MARKMIÐ</a:t>
            </a:r>
            <a:r>
              <a:rPr lang="en-GB" dirty="0"/>
              <a:t> 1.2</a:t>
            </a:r>
            <a:endParaRPr dirty="0"/>
          </a:p>
          <a:p>
            <a:pPr marR="5080" indent="12700">
              <a:spcBef>
                <a:spcPts val="1400"/>
              </a:spcBef>
              <a:defRPr sz="4000" spc="-4">
                <a:solidFill>
                  <a:srgbClr val="33777E"/>
                </a:solidFill>
                <a:latin typeface="Arial"/>
                <a:ea typeface="Arial"/>
                <a:cs typeface="Arial"/>
                <a:sym typeface="Arial"/>
              </a:defRPr>
            </a:pPr>
            <a:r>
              <a:rPr dirty="0" err="1"/>
              <a:t>Grænar</a:t>
            </a:r>
            <a:r>
              <a:rPr dirty="0"/>
              <a:t> </a:t>
            </a:r>
            <a:r>
              <a:rPr dirty="0" err="1"/>
              <a:t>áherslur</a:t>
            </a:r>
            <a:r>
              <a:rPr dirty="0"/>
              <a:t> í </a:t>
            </a:r>
            <a:r>
              <a:rPr dirty="0" err="1"/>
              <a:t>innkaupum</a:t>
            </a:r>
            <a:r>
              <a:rPr dirty="0"/>
              <a:t> </a:t>
            </a:r>
            <a:r>
              <a:rPr dirty="0" err="1"/>
              <a:t>sveitarfélagsins</a:t>
            </a:r>
            <a:endParaRPr dirty="0"/>
          </a:p>
        </p:txBody>
      </p:sp>
      <p:sp>
        <p:nvSpPr>
          <p:cNvPr id="174" name="object 11"/>
          <p:cNvSpPr txBox="1"/>
          <p:nvPr/>
        </p:nvSpPr>
        <p:spPr>
          <a:xfrm>
            <a:off x="54284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2</a:t>
            </a:r>
            <a:endParaRPr spc="0" dirty="0"/>
          </a:p>
        </p:txBody>
      </p:sp>
      <p:sp>
        <p:nvSpPr>
          <p:cNvPr id="175" name="object 12"/>
          <p:cNvSpPr txBox="1"/>
          <p:nvPr/>
        </p:nvSpPr>
        <p:spPr>
          <a:xfrm>
            <a:off x="2854604" y="7664176"/>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umhverfisstjóri</a:t>
            </a:r>
          </a:p>
        </p:txBody>
      </p:sp>
      <p:sp>
        <p:nvSpPr>
          <p:cNvPr id="177"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178"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179" name="Rectangle"/>
          <p:cNvSpPr/>
          <p:nvPr/>
        </p:nvSpPr>
        <p:spPr>
          <a:xfrm>
            <a:off x="10487959" y="10991870"/>
            <a:ext cx="6950561" cy="305662"/>
          </a:xfrm>
          <a:prstGeom prst="rect">
            <a:avLst/>
          </a:prstGeom>
          <a:solidFill>
            <a:srgbClr val="33777E"/>
          </a:solidFill>
          <a:ln w="12700">
            <a:miter lim="400000"/>
          </a:ln>
        </p:spPr>
        <p:txBody>
          <a:bodyPr lIns="45719" rIns="45719" anchor="ctr"/>
          <a:lstStyle/>
          <a:p>
            <a:endParaRPr/>
          </a:p>
        </p:txBody>
      </p:sp>
      <p:sp>
        <p:nvSpPr>
          <p:cNvPr id="180"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181"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182"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183"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184" name="Line"/>
          <p:cNvSpPr/>
          <p:nvPr/>
        </p:nvSpPr>
        <p:spPr>
          <a:xfrm>
            <a:off x="2089150" y="7381610"/>
            <a:ext cx="2182441" cy="1"/>
          </a:xfrm>
          <a:prstGeom prst="line">
            <a:avLst/>
          </a:prstGeom>
          <a:ln w="25400">
            <a:solidFill>
              <a:srgbClr val="33777E"/>
            </a:solidFill>
          </a:ln>
        </p:spPr>
        <p:txBody>
          <a:bodyPr lIns="45719" rIns="45719"/>
          <a:lstStyle/>
          <a:p>
            <a:endParaRPr/>
          </a:p>
        </p:txBody>
      </p:sp>
      <p:sp>
        <p:nvSpPr>
          <p:cNvPr id="185" name="Line"/>
          <p:cNvSpPr/>
          <p:nvPr/>
        </p:nvSpPr>
        <p:spPr>
          <a:xfrm>
            <a:off x="2089150" y="8328185"/>
            <a:ext cx="2182441" cy="1"/>
          </a:xfrm>
          <a:prstGeom prst="line">
            <a:avLst/>
          </a:prstGeom>
          <a:ln w="25400">
            <a:solidFill>
              <a:srgbClr val="33777E"/>
            </a:solidFill>
          </a:ln>
        </p:spPr>
        <p:txBody>
          <a:bodyPr lIns="45719" rIns="45719"/>
          <a:lstStyle/>
          <a:p>
            <a:endParaRPr/>
          </a:p>
        </p:txBody>
      </p:sp>
      <p:sp>
        <p:nvSpPr>
          <p:cNvPr id="186" name="Line"/>
          <p:cNvSpPr/>
          <p:nvPr/>
        </p:nvSpPr>
        <p:spPr>
          <a:xfrm>
            <a:off x="4686825" y="7381610"/>
            <a:ext cx="5156322" cy="1"/>
          </a:xfrm>
          <a:prstGeom prst="line">
            <a:avLst/>
          </a:prstGeom>
          <a:ln w="25400">
            <a:solidFill>
              <a:srgbClr val="33777E"/>
            </a:solidFill>
          </a:ln>
        </p:spPr>
        <p:txBody>
          <a:bodyPr lIns="45719" rIns="45719"/>
          <a:lstStyle/>
          <a:p>
            <a:endParaRPr/>
          </a:p>
        </p:txBody>
      </p:sp>
      <p:sp>
        <p:nvSpPr>
          <p:cNvPr id="187" name="Line"/>
          <p:cNvSpPr/>
          <p:nvPr/>
        </p:nvSpPr>
        <p:spPr>
          <a:xfrm>
            <a:off x="4686825" y="8328185"/>
            <a:ext cx="5156322" cy="1"/>
          </a:xfrm>
          <a:prstGeom prst="line">
            <a:avLst/>
          </a:prstGeom>
          <a:ln w="25400">
            <a:solidFill>
              <a:srgbClr val="33777E"/>
            </a:solidFill>
          </a:ln>
        </p:spPr>
        <p:txBody>
          <a:bodyPr lIns="45719" rIns="45719"/>
          <a:lstStyle/>
          <a:p>
            <a:endParaRPr/>
          </a:p>
        </p:txBody>
      </p:sp>
      <p:sp>
        <p:nvSpPr>
          <p:cNvPr id="188" name="object 11"/>
          <p:cNvSpPr txBox="1"/>
          <p:nvPr/>
        </p:nvSpPr>
        <p:spPr>
          <a:xfrm>
            <a:off x="138358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2</a:t>
            </a:r>
            <a:endParaRPr spc="0" dirty="0"/>
          </a:p>
        </p:txBody>
      </p:sp>
      <p:sp>
        <p:nvSpPr>
          <p:cNvPr id="189" name="object 12"/>
          <p:cNvSpPr txBox="1"/>
          <p:nvPr/>
        </p:nvSpPr>
        <p:spPr>
          <a:xfrm>
            <a:off x="11262004" y="7734367"/>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a:t>
            </a:r>
          </a:p>
        </p:txBody>
      </p:sp>
      <p:pic>
        <p:nvPicPr>
          <p:cNvPr id="190" name="Image" descr="Image"/>
          <p:cNvPicPr>
            <a:picLocks noChangeAspect="1"/>
          </p:cNvPicPr>
          <p:nvPr/>
        </p:nvPicPr>
        <p:blipFill>
          <a:blip r:embed="rId2"/>
          <a:stretch>
            <a:fillRect/>
          </a:stretch>
        </p:blipFill>
        <p:spPr>
          <a:xfrm>
            <a:off x="13110759" y="7648086"/>
            <a:ext cx="425164" cy="420746"/>
          </a:xfrm>
          <a:prstGeom prst="rect">
            <a:avLst/>
          </a:prstGeom>
          <a:ln w="12700">
            <a:miter lim="400000"/>
          </a:ln>
        </p:spPr>
      </p:pic>
      <p:pic>
        <p:nvPicPr>
          <p:cNvPr id="191" name="Image" descr="Image"/>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192" name="Line"/>
          <p:cNvSpPr/>
          <p:nvPr/>
        </p:nvSpPr>
        <p:spPr>
          <a:xfrm>
            <a:off x="10496550" y="7381610"/>
            <a:ext cx="2182441" cy="1"/>
          </a:xfrm>
          <a:prstGeom prst="line">
            <a:avLst/>
          </a:prstGeom>
          <a:ln w="25400">
            <a:solidFill>
              <a:srgbClr val="33777E"/>
            </a:solidFill>
          </a:ln>
        </p:spPr>
        <p:txBody>
          <a:bodyPr lIns="45719" rIns="45719"/>
          <a:lstStyle/>
          <a:p>
            <a:endParaRPr/>
          </a:p>
        </p:txBody>
      </p:sp>
      <p:sp>
        <p:nvSpPr>
          <p:cNvPr id="193" name="Line"/>
          <p:cNvSpPr/>
          <p:nvPr/>
        </p:nvSpPr>
        <p:spPr>
          <a:xfrm>
            <a:off x="10496550" y="8328185"/>
            <a:ext cx="2182441" cy="1"/>
          </a:xfrm>
          <a:prstGeom prst="line">
            <a:avLst/>
          </a:prstGeom>
          <a:ln w="25400">
            <a:solidFill>
              <a:srgbClr val="33777E"/>
            </a:solidFill>
          </a:ln>
        </p:spPr>
        <p:txBody>
          <a:bodyPr lIns="45719" rIns="45719"/>
          <a:lstStyle/>
          <a:p>
            <a:endParaRPr/>
          </a:p>
        </p:txBody>
      </p:sp>
      <p:sp>
        <p:nvSpPr>
          <p:cNvPr id="194" name="Line"/>
          <p:cNvSpPr/>
          <p:nvPr/>
        </p:nvSpPr>
        <p:spPr>
          <a:xfrm>
            <a:off x="13094225" y="7381610"/>
            <a:ext cx="5156322" cy="1"/>
          </a:xfrm>
          <a:prstGeom prst="line">
            <a:avLst/>
          </a:prstGeom>
          <a:ln w="25400">
            <a:solidFill>
              <a:srgbClr val="33777E"/>
            </a:solidFill>
          </a:ln>
        </p:spPr>
        <p:txBody>
          <a:bodyPr lIns="45719" rIns="45719"/>
          <a:lstStyle/>
          <a:p>
            <a:endParaRPr/>
          </a:p>
        </p:txBody>
      </p:sp>
      <p:sp>
        <p:nvSpPr>
          <p:cNvPr id="195" name="Line"/>
          <p:cNvSpPr/>
          <p:nvPr/>
        </p:nvSpPr>
        <p:spPr>
          <a:xfrm>
            <a:off x="13094225" y="8328185"/>
            <a:ext cx="5156322" cy="1"/>
          </a:xfrm>
          <a:prstGeom prst="line">
            <a:avLst/>
          </a:prstGeom>
          <a:ln w="25400">
            <a:solidFill>
              <a:srgbClr val="33777E"/>
            </a:solidFill>
          </a:ln>
        </p:spPr>
        <p:txBody>
          <a:bodyPr lIns="45719" rIns="45719"/>
          <a:lstStyle/>
          <a:p>
            <a:endParaRPr/>
          </a:p>
        </p:txBody>
      </p:sp>
      <p:sp>
        <p:nvSpPr>
          <p:cNvPr id="196"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Vistvæn innkaupastefna</a:t>
            </a:r>
          </a:p>
        </p:txBody>
      </p:sp>
      <p:sp>
        <p:nvSpPr>
          <p:cNvPr id="197" name="object 5"/>
          <p:cNvSpPr txBox="1"/>
          <p:nvPr/>
        </p:nvSpPr>
        <p:spPr>
          <a:xfrm>
            <a:off x="10529351" y="5752522"/>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33777E"/>
                </a:solidFill>
              </a:rPr>
              <a:t>FRAMKVÆMD: </a:t>
            </a:r>
            <a:r>
              <a:rPr lang="en-GB" dirty="0" err="1"/>
              <a:t>Þeir</a:t>
            </a:r>
            <a:r>
              <a:rPr lang="en-GB" dirty="0"/>
              <a:t> </a:t>
            </a:r>
            <a:r>
              <a:rPr lang="en-GB" dirty="0" err="1"/>
              <a:t>sem</a:t>
            </a:r>
            <a:r>
              <a:rPr lang="en-GB" dirty="0"/>
              <a:t> </a:t>
            </a:r>
            <a:r>
              <a:rPr lang="en-GB" dirty="0" err="1"/>
              <a:t>sinna</a:t>
            </a:r>
            <a:r>
              <a:rPr lang="en-GB" dirty="0"/>
              <a:t> </a:t>
            </a:r>
            <a:r>
              <a:rPr lang="en-GB" dirty="0" err="1"/>
              <a:t>innkaupum</a:t>
            </a:r>
            <a:r>
              <a:rPr lang="en-GB" dirty="0"/>
              <a:t> </a:t>
            </a:r>
            <a:r>
              <a:rPr lang="en-GB" dirty="0" err="1"/>
              <a:t>fyrir</a:t>
            </a:r>
            <a:r>
              <a:rPr lang="en-GB" dirty="0"/>
              <a:t> </a:t>
            </a:r>
            <a:r>
              <a:rPr lang="en-GB" dirty="0" err="1"/>
              <a:t>sveitarfélagið</a:t>
            </a:r>
            <a:r>
              <a:rPr lang="en-GB" dirty="0"/>
              <a:t> </a:t>
            </a:r>
            <a:r>
              <a:rPr lang="en-GB" dirty="0" err="1"/>
              <a:t>fái</a:t>
            </a:r>
            <a:r>
              <a:rPr lang="en-GB" dirty="0"/>
              <a:t> </a:t>
            </a:r>
            <a:r>
              <a:rPr lang="en-GB" dirty="0" err="1"/>
              <a:t>sérstaka</a:t>
            </a:r>
            <a:r>
              <a:rPr lang="en-GB" dirty="0"/>
              <a:t> </a:t>
            </a:r>
            <a:r>
              <a:rPr lang="en-GB" dirty="0" err="1"/>
              <a:t>fræðslu</a:t>
            </a:r>
            <a:r>
              <a:rPr lang="en-GB" dirty="0"/>
              <a:t> um </a:t>
            </a:r>
            <a:r>
              <a:rPr lang="en-GB" dirty="0" err="1"/>
              <a:t>möguleikana</a:t>
            </a:r>
            <a:r>
              <a:rPr lang="en-GB" dirty="0"/>
              <a:t> á </a:t>
            </a:r>
            <a:r>
              <a:rPr lang="en-GB" dirty="0" err="1"/>
              <a:t>að</a:t>
            </a:r>
            <a:r>
              <a:rPr lang="en-GB" dirty="0"/>
              <a:t> taka </a:t>
            </a:r>
            <a:r>
              <a:rPr lang="en-GB" dirty="0" err="1"/>
              <a:t>tillit</a:t>
            </a:r>
            <a:r>
              <a:rPr lang="en-GB" dirty="0"/>
              <a:t> </a:t>
            </a:r>
            <a:r>
              <a:rPr lang="en-GB" dirty="0" err="1"/>
              <a:t>til</a:t>
            </a:r>
            <a:r>
              <a:rPr lang="en-GB" dirty="0"/>
              <a:t> </a:t>
            </a:r>
            <a:r>
              <a:rPr lang="en-GB" dirty="0" err="1"/>
              <a:t>umhverfisvottana</a:t>
            </a:r>
            <a:r>
              <a:rPr lang="en-GB" dirty="0"/>
              <a:t> </a:t>
            </a:r>
            <a:r>
              <a:rPr lang="en-GB" dirty="0" err="1"/>
              <a:t>og</a:t>
            </a:r>
            <a:r>
              <a:rPr lang="en-GB" dirty="0"/>
              <a:t> </a:t>
            </a:r>
            <a:r>
              <a:rPr lang="en-GB" dirty="0" err="1"/>
              <a:t>annarra</a:t>
            </a:r>
            <a:r>
              <a:rPr lang="en-GB" dirty="0"/>
              <a:t> </a:t>
            </a:r>
            <a:r>
              <a:rPr lang="en-GB" dirty="0" err="1"/>
              <a:t>upplýsinga</a:t>
            </a:r>
            <a:r>
              <a:rPr lang="en-GB" dirty="0"/>
              <a:t> um </a:t>
            </a:r>
            <a:r>
              <a:rPr lang="en-GB" dirty="0" err="1"/>
              <a:t>umhverfisþætti</a:t>
            </a:r>
            <a:r>
              <a:rPr lang="en-GB" dirty="0"/>
              <a:t> </a:t>
            </a:r>
            <a:r>
              <a:rPr lang="en-GB" dirty="0" err="1"/>
              <a:t>vara</a:t>
            </a:r>
            <a:r>
              <a:rPr lang="en-GB" dirty="0"/>
              <a:t> </a:t>
            </a:r>
            <a:r>
              <a:rPr lang="en-GB" dirty="0" err="1"/>
              <a:t>og</a:t>
            </a:r>
            <a:r>
              <a:rPr lang="en-GB" dirty="0"/>
              <a:t> </a:t>
            </a:r>
            <a:r>
              <a:rPr lang="en-GB" dirty="0" err="1"/>
              <a:t>þjónustu</a:t>
            </a:r>
            <a:r>
              <a:rPr lang="en-GB" dirty="0"/>
              <a:t> </a:t>
            </a:r>
            <a:r>
              <a:rPr lang="en-GB" dirty="0" err="1"/>
              <a:t>við</a:t>
            </a:r>
            <a:r>
              <a:rPr lang="en-GB" dirty="0"/>
              <a:t> </a:t>
            </a:r>
            <a:r>
              <a:rPr lang="en-GB" dirty="0" err="1"/>
              <a:t>innkaup</a:t>
            </a:r>
            <a:r>
              <a:rPr lang="en-GB" dirty="0"/>
              <a:t>.</a:t>
            </a:r>
          </a:p>
        </p:txBody>
      </p:sp>
      <p:sp>
        <p:nvSpPr>
          <p:cNvPr id="198" name="object 5"/>
          <p:cNvSpPr txBox="1"/>
          <p:nvPr/>
        </p:nvSpPr>
        <p:spPr>
          <a:xfrm>
            <a:off x="10501814" y="5053868"/>
            <a:ext cx="7524751" cy="624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Fræðsla um græn innkaup fyrir þá sem sinna innkaupum fyrir sveitarfélagið</a:t>
            </a:r>
          </a:p>
        </p:txBody>
      </p:sp>
      <p:pic>
        <p:nvPicPr>
          <p:cNvPr id="201" name="Image" descr="Image"/>
          <p:cNvPicPr>
            <a:picLocks noChangeAspect="1"/>
          </p:cNvPicPr>
          <p:nvPr/>
        </p:nvPicPr>
        <p:blipFill>
          <a:blip r:embed="rId4"/>
          <a:stretch>
            <a:fillRect/>
          </a:stretch>
        </p:blipFill>
        <p:spPr>
          <a:xfrm>
            <a:off x="847204" y="3027701"/>
            <a:ext cx="982271" cy="984007"/>
          </a:xfrm>
          <a:prstGeom prst="rect">
            <a:avLst/>
          </a:prstGeom>
          <a:ln w="12700">
            <a:miter lim="400000"/>
          </a:ln>
        </p:spPr>
      </p:pic>
      <p:sp>
        <p:nvSpPr>
          <p:cNvPr id="202" name="STJÓRNSÝSLA"/>
          <p:cNvSpPr txBox="1"/>
          <p:nvPr/>
        </p:nvSpPr>
        <p:spPr>
          <a:xfrm>
            <a:off x="11679375" y="403404"/>
            <a:ext cx="15895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1. </a:t>
            </a:r>
            <a:r>
              <a:rPr dirty="0"/>
              <a:t>STJÓRNSÝSLA</a:t>
            </a:r>
          </a:p>
        </p:txBody>
      </p:sp>
      <p:pic>
        <p:nvPicPr>
          <p:cNvPr id="203" name="Image" descr="Image"/>
          <p:cNvPicPr>
            <a:picLocks noChangeAspect="1"/>
          </p:cNvPicPr>
          <p:nvPr/>
        </p:nvPicPr>
        <p:blipFill>
          <a:blip r:embed="rId5"/>
          <a:stretch>
            <a:fillRect/>
          </a:stretch>
        </p:blipFill>
        <p:spPr>
          <a:xfrm>
            <a:off x="10894733" y="377094"/>
            <a:ext cx="458338" cy="440136"/>
          </a:xfrm>
          <a:prstGeom prst="rect">
            <a:avLst/>
          </a:prstGeom>
          <a:ln w="12700">
            <a:miter lim="400000"/>
          </a:ln>
        </p:spPr>
      </p:pic>
      <p:sp>
        <p:nvSpPr>
          <p:cNvPr id="204"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41" name="Picture 40" descr="Image result for 11. Sjálfbærar borgir og samfélög">
            <a:extLst>
              <a:ext uri="{FF2B5EF4-FFF2-40B4-BE49-F238E27FC236}">
                <a16:creationId xmlns:a16="http://schemas.microsoft.com/office/drawing/2014/main" id="{44638F3D-305A-4DCC-9184-F5783BD410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7959" y="3171565"/>
            <a:ext cx="1160535" cy="1161792"/>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descr="Image">
            <a:extLst>
              <a:ext uri="{FF2B5EF4-FFF2-40B4-BE49-F238E27FC236}">
                <a16:creationId xmlns:a16="http://schemas.microsoft.com/office/drawing/2014/main" id="{A6397934-7B08-4412-BE49-905CCBE6A1CE}"/>
              </a:ext>
            </a:extLst>
          </p:cNvPr>
          <p:cNvPicPr>
            <a:picLocks noChangeAspect="1"/>
          </p:cNvPicPr>
          <p:nvPr/>
        </p:nvPicPr>
        <p:blipFill>
          <a:blip r:embed="rId7"/>
          <a:stretch>
            <a:fillRect/>
          </a:stretch>
        </p:blipFill>
        <p:spPr>
          <a:xfrm>
            <a:off x="11858740" y="3166805"/>
            <a:ext cx="1166551" cy="1166552"/>
          </a:xfrm>
          <a:prstGeom prst="rect">
            <a:avLst/>
          </a:prstGeom>
          <a:ln w="12700">
            <a:miter lim="400000"/>
          </a:ln>
        </p:spPr>
      </p:pic>
      <p:pic>
        <p:nvPicPr>
          <p:cNvPr id="43" name="Image" descr="Image">
            <a:extLst>
              <a:ext uri="{FF2B5EF4-FFF2-40B4-BE49-F238E27FC236}">
                <a16:creationId xmlns:a16="http://schemas.microsoft.com/office/drawing/2014/main" id="{FC2B5EB1-ABDD-4D37-A1AA-061B082288CC}"/>
              </a:ext>
            </a:extLst>
          </p:cNvPr>
          <p:cNvPicPr>
            <a:picLocks noChangeAspect="1"/>
          </p:cNvPicPr>
          <p:nvPr/>
        </p:nvPicPr>
        <p:blipFill>
          <a:blip r:embed="rId8"/>
          <a:stretch>
            <a:fillRect/>
          </a:stretch>
        </p:blipFill>
        <p:spPr>
          <a:xfrm>
            <a:off x="13235537" y="3161518"/>
            <a:ext cx="1160534" cy="116053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p:cNvSpPr/>
          <p:nvPr/>
        </p:nvSpPr>
        <p:spPr>
          <a:xfrm>
            <a:off x="10487959" y="-51942"/>
            <a:ext cx="6950561" cy="1195264"/>
          </a:xfrm>
          <a:prstGeom prst="rect">
            <a:avLst/>
          </a:prstGeom>
          <a:solidFill>
            <a:srgbClr val="33777E"/>
          </a:solidFill>
          <a:ln w="12700">
            <a:miter lim="400000"/>
          </a:ln>
        </p:spPr>
        <p:txBody>
          <a:bodyPr lIns="45719" rIns="45719" anchor="ctr"/>
          <a:lstStyle/>
          <a:p>
            <a:endParaRPr/>
          </a:p>
        </p:txBody>
      </p:sp>
      <p:sp>
        <p:nvSpPr>
          <p:cNvPr id="208" name="object 11"/>
          <p:cNvSpPr txBox="1"/>
          <p:nvPr/>
        </p:nvSpPr>
        <p:spPr>
          <a:xfrm>
            <a:off x="54284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sp>
        <p:nvSpPr>
          <p:cNvPr id="209" name="object 12"/>
          <p:cNvSpPr txBox="1"/>
          <p:nvPr/>
        </p:nvSpPr>
        <p:spPr>
          <a:xfrm>
            <a:off x="2854604" y="7737433"/>
            <a:ext cx="1341557" cy="19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a:t>
            </a:r>
          </a:p>
        </p:txBody>
      </p:sp>
      <p:sp>
        <p:nvSpPr>
          <p:cNvPr id="21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21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213" name="Rectangle"/>
          <p:cNvSpPr/>
          <p:nvPr/>
        </p:nvSpPr>
        <p:spPr>
          <a:xfrm>
            <a:off x="10487959" y="10991870"/>
            <a:ext cx="6950561" cy="305662"/>
          </a:xfrm>
          <a:prstGeom prst="rect">
            <a:avLst/>
          </a:prstGeom>
          <a:solidFill>
            <a:srgbClr val="33777E"/>
          </a:solidFill>
          <a:ln w="12700">
            <a:miter lim="400000"/>
          </a:ln>
        </p:spPr>
        <p:txBody>
          <a:bodyPr lIns="45719" rIns="45719" anchor="ctr"/>
          <a:lstStyle/>
          <a:p>
            <a:endParaRPr/>
          </a:p>
        </p:txBody>
      </p:sp>
      <p:sp>
        <p:nvSpPr>
          <p:cNvPr id="21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21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216"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217"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218" name="Line"/>
          <p:cNvSpPr/>
          <p:nvPr/>
        </p:nvSpPr>
        <p:spPr>
          <a:xfrm>
            <a:off x="2089150" y="7381610"/>
            <a:ext cx="2182441" cy="1"/>
          </a:xfrm>
          <a:prstGeom prst="line">
            <a:avLst/>
          </a:prstGeom>
          <a:ln w="25400">
            <a:solidFill>
              <a:srgbClr val="33777E"/>
            </a:solidFill>
          </a:ln>
        </p:spPr>
        <p:txBody>
          <a:bodyPr lIns="45719" rIns="45719"/>
          <a:lstStyle/>
          <a:p>
            <a:endParaRPr/>
          </a:p>
        </p:txBody>
      </p:sp>
      <p:sp>
        <p:nvSpPr>
          <p:cNvPr id="219" name="Line"/>
          <p:cNvSpPr/>
          <p:nvPr/>
        </p:nvSpPr>
        <p:spPr>
          <a:xfrm>
            <a:off x="2089150" y="8328185"/>
            <a:ext cx="2182441" cy="1"/>
          </a:xfrm>
          <a:prstGeom prst="line">
            <a:avLst/>
          </a:prstGeom>
          <a:ln w="25400">
            <a:solidFill>
              <a:srgbClr val="33777E"/>
            </a:solidFill>
          </a:ln>
        </p:spPr>
        <p:txBody>
          <a:bodyPr lIns="45719" rIns="45719"/>
          <a:lstStyle/>
          <a:p>
            <a:endParaRPr/>
          </a:p>
        </p:txBody>
      </p:sp>
      <p:sp>
        <p:nvSpPr>
          <p:cNvPr id="220" name="Line"/>
          <p:cNvSpPr/>
          <p:nvPr/>
        </p:nvSpPr>
        <p:spPr>
          <a:xfrm>
            <a:off x="4686825" y="7381610"/>
            <a:ext cx="5156322" cy="1"/>
          </a:xfrm>
          <a:prstGeom prst="line">
            <a:avLst/>
          </a:prstGeom>
          <a:ln w="25400">
            <a:solidFill>
              <a:srgbClr val="33777E"/>
            </a:solidFill>
          </a:ln>
        </p:spPr>
        <p:txBody>
          <a:bodyPr lIns="45719" rIns="45719"/>
          <a:lstStyle/>
          <a:p>
            <a:endParaRPr/>
          </a:p>
        </p:txBody>
      </p:sp>
      <p:sp>
        <p:nvSpPr>
          <p:cNvPr id="221" name="Line"/>
          <p:cNvSpPr/>
          <p:nvPr/>
        </p:nvSpPr>
        <p:spPr>
          <a:xfrm>
            <a:off x="4686825" y="8328185"/>
            <a:ext cx="5156322" cy="1"/>
          </a:xfrm>
          <a:prstGeom prst="line">
            <a:avLst/>
          </a:prstGeom>
          <a:ln w="25400">
            <a:solidFill>
              <a:srgbClr val="33777E"/>
            </a:solidFill>
          </a:ln>
        </p:spPr>
        <p:txBody>
          <a:bodyPr lIns="45719" rIns="45719"/>
          <a:lstStyle/>
          <a:p>
            <a:endParaRPr/>
          </a:p>
        </p:txBody>
      </p:sp>
      <p:sp>
        <p:nvSpPr>
          <p:cNvPr id="235" name="STJÓRNSÝSLA"/>
          <p:cNvSpPr txBox="1"/>
          <p:nvPr/>
        </p:nvSpPr>
        <p:spPr>
          <a:xfrm>
            <a:off x="11679375" y="403404"/>
            <a:ext cx="15895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1. </a:t>
            </a:r>
            <a:r>
              <a:rPr dirty="0"/>
              <a:t>STJÓRNSÝSLA</a:t>
            </a:r>
          </a:p>
        </p:txBody>
      </p:sp>
      <p:pic>
        <p:nvPicPr>
          <p:cNvPr id="236" name="Image" descr="Image"/>
          <p:cNvPicPr>
            <a:picLocks noChangeAspect="1"/>
          </p:cNvPicPr>
          <p:nvPr/>
        </p:nvPicPr>
        <p:blipFill>
          <a:blip r:embed="rId4"/>
          <a:stretch>
            <a:fillRect/>
          </a:stretch>
        </p:blipFill>
        <p:spPr>
          <a:xfrm>
            <a:off x="10894733" y="377094"/>
            <a:ext cx="458338" cy="440136"/>
          </a:xfrm>
          <a:prstGeom prst="rect">
            <a:avLst/>
          </a:prstGeom>
          <a:ln w="12700">
            <a:miter lim="400000"/>
          </a:ln>
        </p:spPr>
      </p:pic>
      <p:sp>
        <p:nvSpPr>
          <p:cNvPr id="237" name="object 10"/>
          <p:cNvSpPr txBox="1"/>
          <p:nvPr/>
        </p:nvSpPr>
        <p:spPr>
          <a:xfrm>
            <a:off x="2066470" y="2597750"/>
            <a:ext cx="7044692"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33777E"/>
                </a:solidFill>
                <a:latin typeface="Arial"/>
                <a:ea typeface="Arial"/>
                <a:cs typeface="Arial"/>
                <a:sym typeface="Arial"/>
              </a:defRPr>
            </a:pPr>
            <a:r>
              <a:rPr dirty="0"/>
              <a:t>MARKMIÐ</a:t>
            </a:r>
            <a:r>
              <a:rPr lang="en-GB" dirty="0"/>
              <a:t> 1.2</a:t>
            </a:r>
            <a:endParaRPr dirty="0"/>
          </a:p>
          <a:p>
            <a:pPr marR="5080" indent="12700">
              <a:spcBef>
                <a:spcPts val="1400"/>
              </a:spcBef>
              <a:defRPr sz="4000" spc="-4">
                <a:solidFill>
                  <a:srgbClr val="33777E"/>
                </a:solidFill>
                <a:latin typeface="Arial"/>
                <a:ea typeface="Arial"/>
                <a:cs typeface="Arial"/>
                <a:sym typeface="Arial"/>
              </a:defRPr>
            </a:pPr>
            <a:r>
              <a:rPr dirty="0" err="1"/>
              <a:t>Grænar</a:t>
            </a:r>
            <a:r>
              <a:rPr dirty="0"/>
              <a:t> </a:t>
            </a:r>
            <a:r>
              <a:rPr dirty="0" err="1"/>
              <a:t>áherslur</a:t>
            </a:r>
            <a:r>
              <a:rPr dirty="0"/>
              <a:t> í </a:t>
            </a:r>
            <a:r>
              <a:rPr dirty="0" err="1"/>
              <a:t>innkaupum</a:t>
            </a:r>
            <a:r>
              <a:rPr dirty="0"/>
              <a:t> </a:t>
            </a:r>
            <a:r>
              <a:rPr dirty="0" err="1"/>
              <a:t>sveitarfélagsins</a:t>
            </a:r>
            <a:endParaRPr dirty="0"/>
          </a:p>
        </p:txBody>
      </p:sp>
      <p:pic>
        <p:nvPicPr>
          <p:cNvPr id="238" name="Image" descr="Image"/>
          <p:cNvPicPr>
            <a:picLocks noChangeAspect="1"/>
          </p:cNvPicPr>
          <p:nvPr/>
        </p:nvPicPr>
        <p:blipFill>
          <a:blip r:embed="rId5"/>
          <a:stretch>
            <a:fillRect/>
          </a:stretch>
        </p:blipFill>
        <p:spPr>
          <a:xfrm>
            <a:off x="847204" y="3027701"/>
            <a:ext cx="982271" cy="984007"/>
          </a:xfrm>
          <a:prstGeom prst="rect">
            <a:avLst/>
          </a:prstGeom>
          <a:ln w="12700">
            <a:miter lim="400000"/>
          </a:ln>
        </p:spPr>
      </p:pic>
      <p:sp>
        <p:nvSpPr>
          <p:cNvPr id="239"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41" name="Picture 40" descr="Image result for 11. Sjálfbærar borgir og samfélög">
            <a:extLst>
              <a:ext uri="{FF2B5EF4-FFF2-40B4-BE49-F238E27FC236}">
                <a16:creationId xmlns:a16="http://schemas.microsoft.com/office/drawing/2014/main" id="{0B2AD501-10BF-4821-873F-A12B83B4BE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7959" y="3171565"/>
            <a:ext cx="1160535" cy="1161792"/>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descr="Image">
            <a:extLst>
              <a:ext uri="{FF2B5EF4-FFF2-40B4-BE49-F238E27FC236}">
                <a16:creationId xmlns:a16="http://schemas.microsoft.com/office/drawing/2014/main" id="{49E9AC03-68EE-4DD3-9AD5-1CCB1C5A906B}"/>
              </a:ext>
            </a:extLst>
          </p:cNvPr>
          <p:cNvPicPr>
            <a:picLocks noChangeAspect="1"/>
          </p:cNvPicPr>
          <p:nvPr/>
        </p:nvPicPr>
        <p:blipFill>
          <a:blip r:embed="rId7"/>
          <a:stretch>
            <a:fillRect/>
          </a:stretch>
        </p:blipFill>
        <p:spPr>
          <a:xfrm>
            <a:off x="11858740" y="3166805"/>
            <a:ext cx="1166551" cy="1166552"/>
          </a:xfrm>
          <a:prstGeom prst="rect">
            <a:avLst/>
          </a:prstGeom>
          <a:ln w="12700">
            <a:miter lim="400000"/>
          </a:ln>
        </p:spPr>
      </p:pic>
      <p:pic>
        <p:nvPicPr>
          <p:cNvPr id="43" name="Image" descr="Image">
            <a:extLst>
              <a:ext uri="{FF2B5EF4-FFF2-40B4-BE49-F238E27FC236}">
                <a16:creationId xmlns:a16="http://schemas.microsoft.com/office/drawing/2014/main" id="{CCA5E398-D40B-4AFC-BB18-ED9CCFEA4A87}"/>
              </a:ext>
            </a:extLst>
          </p:cNvPr>
          <p:cNvPicPr>
            <a:picLocks noChangeAspect="1"/>
          </p:cNvPicPr>
          <p:nvPr/>
        </p:nvPicPr>
        <p:blipFill>
          <a:blip r:embed="rId8"/>
          <a:stretch>
            <a:fillRect/>
          </a:stretch>
        </p:blipFill>
        <p:spPr>
          <a:xfrm>
            <a:off x="13235537" y="3161518"/>
            <a:ext cx="1160534" cy="1160534"/>
          </a:xfrm>
          <a:prstGeom prst="rect">
            <a:avLst/>
          </a:prstGeom>
          <a:ln w="12700">
            <a:miter lim="400000"/>
          </a:ln>
        </p:spPr>
      </p:pic>
      <p:sp>
        <p:nvSpPr>
          <p:cNvPr id="26" name="object 5">
            <a:extLst>
              <a:ext uri="{FF2B5EF4-FFF2-40B4-BE49-F238E27FC236}">
                <a16:creationId xmlns:a16="http://schemas.microsoft.com/office/drawing/2014/main" id="{6CE4BCC8-50B0-44CA-A890-00429A523201}"/>
              </a:ext>
            </a:extLst>
          </p:cNvPr>
          <p:cNvSpPr txBox="1"/>
          <p:nvPr/>
        </p:nvSpPr>
        <p:spPr>
          <a:xfrm>
            <a:off x="2061760" y="5020725"/>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Grænt bókhald sveitarfélagsins</a:t>
            </a:r>
          </a:p>
        </p:txBody>
      </p:sp>
      <p:sp>
        <p:nvSpPr>
          <p:cNvPr id="27" name="object 5">
            <a:extLst>
              <a:ext uri="{FF2B5EF4-FFF2-40B4-BE49-F238E27FC236}">
                <a16:creationId xmlns:a16="http://schemas.microsoft.com/office/drawing/2014/main" id="{8D831720-F152-4B35-8AD2-6CA58442CE7E}"/>
              </a:ext>
            </a:extLst>
          </p:cNvPr>
          <p:cNvSpPr txBox="1"/>
          <p:nvPr/>
        </p:nvSpPr>
        <p:spPr>
          <a:xfrm>
            <a:off x="2066470" y="5460951"/>
            <a:ext cx="7776677" cy="1824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is-IS" b="1" dirty="0">
                <a:solidFill>
                  <a:srgbClr val="33777E"/>
                </a:solidFill>
              </a:rPr>
              <a:t>FRAMKVÆMD: </a:t>
            </a:r>
            <a:r>
              <a:rPr lang="is-IS" dirty="0"/>
              <a:t>Kannaðir verði möguleikar á að koma uppi Grænu bókhaldi fyrir sveitarfélagið. Í Grænu bókhaldi eru teknar saman upplýsingar um hvernig innkaupum á margvíslegri rekstrarvöru og þjónustu er háttað, aðallega í formi tölulegra upplýsinga. Með markvissri færslu Græns bókhalds geta sveitarfélög gert sér grein fyrir keyptu magni og eðli innkaupa á vöru eða orku og þannig sett sér mælanleg markmið um hagræðingu eða að draga úr notkun.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3. Yfirlitsmynd af Akranesi.jpeg" descr="3. Yfirlitsmynd af Akranesi.jpeg"/>
          <p:cNvPicPr>
            <a:picLocks noChangeAspect="1"/>
          </p:cNvPicPr>
          <p:nvPr/>
        </p:nvPicPr>
        <p:blipFill>
          <a:blip r:embed="rId3"/>
          <a:srcRect l="9512" t="115" b="9628"/>
          <a:stretch>
            <a:fillRect/>
          </a:stretch>
        </p:blipFill>
        <p:spPr>
          <a:xfrm>
            <a:off x="-20716" y="0"/>
            <a:ext cx="20145533" cy="11303000"/>
          </a:xfrm>
          <a:prstGeom prst="rect">
            <a:avLst/>
          </a:prstGeom>
          <a:ln w="12700">
            <a:miter lim="400000"/>
          </a:ln>
        </p:spPr>
      </p:pic>
      <p:sp>
        <p:nvSpPr>
          <p:cNvPr id="243" name="Rectangle"/>
          <p:cNvSpPr/>
          <p:nvPr/>
        </p:nvSpPr>
        <p:spPr>
          <a:xfrm>
            <a:off x="10496550" y="2781300"/>
            <a:ext cx="6937177" cy="4615409"/>
          </a:xfrm>
          <a:prstGeom prst="rect">
            <a:avLst/>
          </a:prstGeom>
          <a:solidFill>
            <a:srgbClr val="0489C6"/>
          </a:solidFill>
          <a:ln w="12700">
            <a:miter lim="400000"/>
          </a:ln>
        </p:spPr>
        <p:txBody>
          <a:bodyPr lIns="45719" rIns="45719" anchor="ctr"/>
          <a:lstStyle/>
          <a:p>
            <a:endParaRPr/>
          </a:p>
        </p:txBody>
      </p:sp>
      <p:sp>
        <p:nvSpPr>
          <p:cNvPr id="244" name="LOFTSLAGSMÁL"/>
          <p:cNvSpPr txBox="1"/>
          <p:nvPr/>
        </p:nvSpPr>
        <p:spPr>
          <a:xfrm>
            <a:off x="11041622" y="4398288"/>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2. </a:t>
            </a:r>
            <a:r>
              <a:rPr dirty="0"/>
              <a:t>LOFTSLAGSMÁL</a:t>
            </a:r>
          </a:p>
        </p:txBody>
      </p:sp>
      <p:sp>
        <p:nvSpPr>
          <p:cNvPr id="245" name="Akraneskaupstaður dragi eins og mögulegt er úr neikvæðum áhrifum starfsemi sinnar á loftslagið og vinni að aðlögun að afleiðingum loftslagsbreytinga"/>
          <p:cNvSpPr txBox="1"/>
          <p:nvPr/>
        </p:nvSpPr>
        <p:spPr>
          <a:xfrm>
            <a:off x="11041622" y="5047718"/>
            <a:ext cx="5847034" cy="1004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Akraneskaupstaður dragi eins og mögulegt er úr neikvæðum áhrifum starfsemi sinnar á loftslagið og vinni að aðlögun að afleiðingum loftslagsbreytinga</a:t>
            </a:r>
          </a:p>
        </p:txBody>
      </p:sp>
      <p:sp>
        <p:nvSpPr>
          <p:cNvPr id="246"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247" name="Image" descr="Image"/>
          <p:cNvPicPr>
            <a:picLocks noChangeAspect="1"/>
          </p:cNvPicPr>
          <p:nvPr/>
        </p:nvPicPr>
        <p:blipFill>
          <a:blip r:embed="rId4"/>
          <a:stretch>
            <a:fillRect/>
          </a:stretch>
        </p:blipFill>
        <p:spPr>
          <a:xfrm>
            <a:off x="18213844" y="4678621"/>
            <a:ext cx="1172985" cy="82076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ctangle"/>
          <p:cNvSpPr/>
          <p:nvPr/>
        </p:nvSpPr>
        <p:spPr>
          <a:xfrm>
            <a:off x="10487959" y="-51942"/>
            <a:ext cx="6950561" cy="1195264"/>
          </a:xfrm>
          <a:prstGeom prst="rect">
            <a:avLst/>
          </a:prstGeom>
          <a:solidFill>
            <a:srgbClr val="0489C6"/>
          </a:solidFill>
          <a:ln w="12700">
            <a:miter lim="400000"/>
          </a:ln>
        </p:spPr>
        <p:txBody>
          <a:bodyPr lIns="45719" rIns="45719" anchor="ctr"/>
          <a:lstStyle/>
          <a:p>
            <a:endParaRPr/>
          </a:p>
        </p:txBody>
      </p:sp>
      <p:sp>
        <p:nvSpPr>
          <p:cNvPr id="250" name="object 5"/>
          <p:cNvSpPr txBox="1"/>
          <p:nvPr/>
        </p:nvSpPr>
        <p:spPr>
          <a:xfrm>
            <a:off x="2066470" y="5771340"/>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a:t>
            </a:r>
            <a:r>
              <a:rPr lang="en-GB" b="1" dirty="0">
                <a:solidFill>
                  <a:srgbClr val="33777E"/>
                </a:solidFill>
              </a:rPr>
              <a:t> </a:t>
            </a:r>
            <a:r>
              <a:rPr dirty="0"/>
              <a:t>Í </a:t>
            </a:r>
            <a:r>
              <a:rPr dirty="0" err="1"/>
              <a:t>áætlanagerð</a:t>
            </a:r>
            <a:r>
              <a:rPr dirty="0"/>
              <a:t> </a:t>
            </a:r>
            <a:r>
              <a:rPr dirty="0" err="1"/>
              <a:t>sveitarfélagsins</a:t>
            </a:r>
            <a:r>
              <a:rPr dirty="0"/>
              <a:t> á </a:t>
            </a:r>
            <a:r>
              <a:rPr dirty="0" err="1"/>
              <a:t>öllum</a:t>
            </a:r>
            <a:r>
              <a:rPr dirty="0"/>
              <a:t> </a:t>
            </a:r>
            <a:r>
              <a:rPr dirty="0" err="1"/>
              <a:t>sviðum</a:t>
            </a:r>
            <a:r>
              <a:rPr dirty="0"/>
              <a:t>, þ.m.t. í </a:t>
            </a:r>
            <a:r>
              <a:rPr dirty="0" err="1"/>
              <a:t>fjárhagsáætlun</a:t>
            </a:r>
            <a:r>
              <a:rPr dirty="0"/>
              <a:t>, </a:t>
            </a:r>
            <a:r>
              <a:rPr dirty="0" err="1"/>
              <a:t>verði</a:t>
            </a:r>
            <a:r>
              <a:rPr dirty="0"/>
              <a:t> </a:t>
            </a:r>
            <a:r>
              <a:rPr dirty="0" err="1"/>
              <a:t>fjallað</a:t>
            </a:r>
            <a:r>
              <a:rPr dirty="0"/>
              <a:t> </a:t>
            </a:r>
            <a:r>
              <a:rPr dirty="0" err="1"/>
              <a:t>sérstaklega</a:t>
            </a:r>
            <a:r>
              <a:rPr dirty="0"/>
              <a:t> um </a:t>
            </a:r>
            <a:r>
              <a:rPr dirty="0" err="1"/>
              <a:t>loftslagsáhrif</a:t>
            </a:r>
            <a:r>
              <a:rPr dirty="0"/>
              <a:t> </a:t>
            </a:r>
            <a:r>
              <a:rPr dirty="0" err="1"/>
              <a:t>einstakra</a:t>
            </a:r>
            <a:r>
              <a:rPr dirty="0"/>
              <a:t> </a:t>
            </a:r>
            <a:r>
              <a:rPr dirty="0" err="1"/>
              <a:t>verkefna</a:t>
            </a:r>
            <a:r>
              <a:rPr dirty="0"/>
              <a:t>, þ.m.t. </a:t>
            </a:r>
            <a:r>
              <a:rPr dirty="0" err="1"/>
              <a:t>áhrif</a:t>
            </a:r>
            <a:r>
              <a:rPr dirty="0"/>
              <a:t> á </a:t>
            </a:r>
            <a:r>
              <a:rPr dirty="0" err="1"/>
              <a:t>kolefnisspor</a:t>
            </a:r>
            <a:r>
              <a:rPr dirty="0"/>
              <a:t> </a:t>
            </a:r>
            <a:r>
              <a:rPr dirty="0" err="1"/>
              <a:t>sveitarfélagsins</a:t>
            </a:r>
            <a:r>
              <a:rPr dirty="0"/>
              <a:t>.</a:t>
            </a:r>
          </a:p>
        </p:txBody>
      </p:sp>
      <p:sp>
        <p:nvSpPr>
          <p:cNvPr id="251"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489C6"/>
                </a:solidFill>
                <a:latin typeface="Arial"/>
                <a:ea typeface="Arial"/>
                <a:cs typeface="Arial"/>
                <a:sym typeface="Arial"/>
              </a:defRPr>
            </a:pPr>
            <a:r>
              <a:rPr dirty="0"/>
              <a:t>MARKMIÐ</a:t>
            </a:r>
            <a:r>
              <a:rPr lang="en-GB" dirty="0"/>
              <a:t> 2.1</a:t>
            </a:r>
            <a:endParaRPr dirty="0"/>
          </a:p>
          <a:p>
            <a:pPr marR="5080" indent="12700">
              <a:spcBef>
                <a:spcPts val="1400"/>
              </a:spcBef>
              <a:defRPr sz="4000" spc="-4">
                <a:solidFill>
                  <a:srgbClr val="0489C6"/>
                </a:solidFill>
                <a:latin typeface="Arial"/>
                <a:ea typeface="Arial"/>
                <a:cs typeface="Arial"/>
                <a:sym typeface="Arial"/>
              </a:defRPr>
            </a:pPr>
            <a:r>
              <a:rPr dirty="0" err="1"/>
              <a:t>Loftslagsmál</a:t>
            </a:r>
            <a:r>
              <a:rPr dirty="0"/>
              <a:t> í </a:t>
            </a:r>
            <a:r>
              <a:rPr dirty="0" err="1"/>
              <a:t>forgrunni</a:t>
            </a:r>
            <a:r>
              <a:rPr dirty="0"/>
              <a:t> í </a:t>
            </a:r>
            <a:r>
              <a:rPr dirty="0" err="1"/>
              <a:t>stefnumótun</a:t>
            </a:r>
            <a:r>
              <a:rPr dirty="0"/>
              <a:t> </a:t>
            </a:r>
            <a:r>
              <a:rPr dirty="0" err="1"/>
              <a:t>Akraneskaupstaðar</a:t>
            </a:r>
            <a:endParaRPr dirty="0"/>
          </a:p>
        </p:txBody>
      </p:sp>
      <p:sp>
        <p:nvSpPr>
          <p:cNvPr id="252" name="object 11"/>
          <p:cNvSpPr txBox="1"/>
          <p:nvPr/>
        </p:nvSpPr>
        <p:spPr>
          <a:xfrm>
            <a:off x="5428443" y="7632767"/>
            <a:ext cx="4023996"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a:t>Í </a:t>
            </a:r>
            <a:r>
              <a:rPr spc="0" dirty="0" err="1"/>
              <a:t>fyrsta</a:t>
            </a:r>
            <a:r>
              <a:rPr spc="0" dirty="0"/>
              <a:t> </a:t>
            </a:r>
            <a:r>
              <a:rPr spc="0" dirty="0" err="1"/>
              <a:t>sinn</a:t>
            </a:r>
            <a:r>
              <a:rPr spc="0" dirty="0"/>
              <a:t> í </a:t>
            </a:r>
            <a:r>
              <a:rPr spc="0" dirty="0" err="1"/>
              <a:t>samþykktri</a:t>
            </a:r>
            <a:r>
              <a:rPr spc="0" dirty="0"/>
              <a:t> </a:t>
            </a:r>
            <a:r>
              <a:rPr spc="0" dirty="0" err="1"/>
              <a:t>fjárhagsáætlun</a:t>
            </a:r>
            <a:r>
              <a:rPr spc="0" dirty="0"/>
              <a:t> </a:t>
            </a:r>
            <a:r>
              <a:rPr spc="0" dirty="0" err="1"/>
              <a:t>fyrir</a:t>
            </a:r>
            <a:r>
              <a:rPr spc="0" dirty="0"/>
              <a:t> </a:t>
            </a:r>
            <a:r>
              <a:rPr spc="0" dirty="0" err="1"/>
              <a:t>árið</a:t>
            </a:r>
            <a:r>
              <a:rPr spc="0" dirty="0"/>
              <a:t> 202</a:t>
            </a:r>
            <a:r>
              <a:rPr lang="en-GB" spc="0" dirty="0"/>
              <a:t>4</a:t>
            </a:r>
            <a:endParaRPr spc="0" dirty="0"/>
          </a:p>
        </p:txBody>
      </p:sp>
      <p:sp>
        <p:nvSpPr>
          <p:cNvPr id="253" name="object 12"/>
          <p:cNvSpPr txBox="1"/>
          <p:nvPr/>
        </p:nvSpPr>
        <p:spPr>
          <a:xfrm>
            <a:off x="2854604" y="7756206"/>
            <a:ext cx="774066"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a:t>
            </a:r>
          </a:p>
        </p:txBody>
      </p:sp>
      <p:sp>
        <p:nvSpPr>
          <p:cNvPr id="254" name="LOFTSLAGSMÁL"/>
          <p:cNvSpPr txBox="1"/>
          <p:nvPr/>
        </p:nvSpPr>
        <p:spPr>
          <a:xfrm>
            <a:off x="11884676" y="403404"/>
            <a:ext cx="171617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2. </a:t>
            </a:r>
            <a:r>
              <a:rPr dirty="0"/>
              <a:t>LOFTSLAGSMÁL</a:t>
            </a:r>
          </a:p>
        </p:txBody>
      </p:sp>
      <p:sp>
        <p:nvSpPr>
          <p:cNvPr id="255"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256"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257" name="Rectangle"/>
          <p:cNvSpPr/>
          <p:nvPr/>
        </p:nvSpPr>
        <p:spPr>
          <a:xfrm>
            <a:off x="10487959" y="10991870"/>
            <a:ext cx="6950561" cy="305662"/>
          </a:xfrm>
          <a:prstGeom prst="rect">
            <a:avLst/>
          </a:prstGeom>
          <a:solidFill>
            <a:srgbClr val="0489C6"/>
          </a:solidFill>
          <a:ln w="12700">
            <a:miter lim="400000"/>
          </a:ln>
        </p:spPr>
        <p:txBody>
          <a:bodyPr lIns="45719" rIns="45719" anchor="ctr"/>
          <a:lstStyle/>
          <a:p>
            <a:endParaRPr/>
          </a:p>
        </p:txBody>
      </p:sp>
      <p:sp>
        <p:nvSpPr>
          <p:cNvPr id="258"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259"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260"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261"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262" name="Line"/>
          <p:cNvSpPr/>
          <p:nvPr/>
        </p:nvSpPr>
        <p:spPr>
          <a:xfrm>
            <a:off x="2089150" y="7381610"/>
            <a:ext cx="2182441" cy="1"/>
          </a:xfrm>
          <a:prstGeom prst="line">
            <a:avLst/>
          </a:prstGeom>
          <a:ln w="25400">
            <a:solidFill>
              <a:srgbClr val="0489C6"/>
            </a:solidFill>
          </a:ln>
        </p:spPr>
        <p:txBody>
          <a:bodyPr lIns="45719" rIns="45719"/>
          <a:lstStyle/>
          <a:p>
            <a:endParaRPr/>
          </a:p>
        </p:txBody>
      </p:sp>
      <p:sp>
        <p:nvSpPr>
          <p:cNvPr id="263" name="Line"/>
          <p:cNvSpPr/>
          <p:nvPr/>
        </p:nvSpPr>
        <p:spPr>
          <a:xfrm>
            <a:off x="2089150" y="8328185"/>
            <a:ext cx="2182441" cy="1"/>
          </a:xfrm>
          <a:prstGeom prst="line">
            <a:avLst/>
          </a:prstGeom>
          <a:ln w="25400">
            <a:solidFill>
              <a:srgbClr val="0489C6"/>
            </a:solidFill>
          </a:ln>
        </p:spPr>
        <p:txBody>
          <a:bodyPr lIns="45719" rIns="45719"/>
          <a:lstStyle/>
          <a:p>
            <a:endParaRPr/>
          </a:p>
        </p:txBody>
      </p:sp>
      <p:sp>
        <p:nvSpPr>
          <p:cNvPr id="264" name="Line"/>
          <p:cNvSpPr/>
          <p:nvPr/>
        </p:nvSpPr>
        <p:spPr>
          <a:xfrm>
            <a:off x="4686825" y="7381610"/>
            <a:ext cx="5156322" cy="1"/>
          </a:xfrm>
          <a:prstGeom prst="line">
            <a:avLst/>
          </a:prstGeom>
          <a:ln w="25400">
            <a:solidFill>
              <a:srgbClr val="0489C6"/>
            </a:solidFill>
          </a:ln>
        </p:spPr>
        <p:txBody>
          <a:bodyPr lIns="45719" rIns="45719"/>
          <a:lstStyle/>
          <a:p>
            <a:endParaRPr/>
          </a:p>
        </p:txBody>
      </p:sp>
      <p:sp>
        <p:nvSpPr>
          <p:cNvPr id="265" name="Line"/>
          <p:cNvSpPr/>
          <p:nvPr/>
        </p:nvSpPr>
        <p:spPr>
          <a:xfrm>
            <a:off x="4686825" y="8328185"/>
            <a:ext cx="5156322" cy="1"/>
          </a:xfrm>
          <a:prstGeom prst="line">
            <a:avLst/>
          </a:prstGeom>
          <a:ln w="25400">
            <a:solidFill>
              <a:srgbClr val="0489C6"/>
            </a:solidFill>
          </a:ln>
        </p:spPr>
        <p:txBody>
          <a:bodyPr lIns="45719" rIns="45719"/>
          <a:lstStyle/>
          <a:p>
            <a:endParaRPr/>
          </a:p>
        </p:txBody>
      </p:sp>
      <p:sp>
        <p:nvSpPr>
          <p:cNvPr id="266" name="object 11"/>
          <p:cNvSpPr txBox="1"/>
          <p:nvPr/>
        </p:nvSpPr>
        <p:spPr>
          <a:xfrm>
            <a:off x="138358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4</a:t>
            </a:r>
            <a:endParaRPr spc="0" dirty="0"/>
          </a:p>
        </p:txBody>
      </p:sp>
      <p:sp>
        <p:nvSpPr>
          <p:cNvPr id="267" name="object 12"/>
          <p:cNvSpPr txBox="1"/>
          <p:nvPr/>
        </p:nvSpPr>
        <p:spPr>
          <a:xfrm>
            <a:off x="11262004" y="7734367"/>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Bæjarráð</a:t>
            </a:r>
            <a:endParaRPr dirty="0"/>
          </a:p>
        </p:txBody>
      </p:sp>
      <p:pic>
        <p:nvPicPr>
          <p:cNvPr id="268" name="Image" descr="Image"/>
          <p:cNvPicPr>
            <a:picLocks noChangeAspect="1"/>
          </p:cNvPicPr>
          <p:nvPr/>
        </p:nvPicPr>
        <p:blipFill>
          <a:blip r:embed="rId2"/>
          <a:stretch>
            <a:fillRect/>
          </a:stretch>
        </p:blipFill>
        <p:spPr>
          <a:xfrm>
            <a:off x="13110759" y="7648086"/>
            <a:ext cx="425164" cy="420746"/>
          </a:xfrm>
          <a:prstGeom prst="rect">
            <a:avLst/>
          </a:prstGeom>
          <a:ln w="12700">
            <a:miter lim="400000"/>
          </a:ln>
        </p:spPr>
      </p:pic>
      <p:pic>
        <p:nvPicPr>
          <p:cNvPr id="269" name="Image" descr="Image"/>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270" name="Line"/>
          <p:cNvSpPr/>
          <p:nvPr/>
        </p:nvSpPr>
        <p:spPr>
          <a:xfrm>
            <a:off x="10496550" y="7381610"/>
            <a:ext cx="2182441" cy="1"/>
          </a:xfrm>
          <a:prstGeom prst="line">
            <a:avLst/>
          </a:prstGeom>
          <a:ln w="25400">
            <a:solidFill>
              <a:srgbClr val="0489C6"/>
            </a:solidFill>
          </a:ln>
        </p:spPr>
        <p:txBody>
          <a:bodyPr lIns="45719" rIns="45719"/>
          <a:lstStyle/>
          <a:p>
            <a:endParaRPr/>
          </a:p>
        </p:txBody>
      </p:sp>
      <p:sp>
        <p:nvSpPr>
          <p:cNvPr id="271" name="Line"/>
          <p:cNvSpPr/>
          <p:nvPr/>
        </p:nvSpPr>
        <p:spPr>
          <a:xfrm>
            <a:off x="10496550" y="8328185"/>
            <a:ext cx="2182441" cy="1"/>
          </a:xfrm>
          <a:prstGeom prst="line">
            <a:avLst/>
          </a:prstGeom>
          <a:ln w="25400">
            <a:solidFill>
              <a:srgbClr val="0489C6"/>
            </a:solidFill>
          </a:ln>
        </p:spPr>
        <p:txBody>
          <a:bodyPr lIns="45719" rIns="45719"/>
          <a:lstStyle/>
          <a:p>
            <a:endParaRPr/>
          </a:p>
        </p:txBody>
      </p:sp>
      <p:sp>
        <p:nvSpPr>
          <p:cNvPr id="272" name="Line"/>
          <p:cNvSpPr/>
          <p:nvPr/>
        </p:nvSpPr>
        <p:spPr>
          <a:xfrm>
            <a:off x="13094225" y="7381610"/>
            <a:ext cx="5156322" cy="1"/>
          </a:xfrm>
          <a:prstGeom prst="line">
            <a:avLst/>
          </a:prstGeom>
          <a:ln w="25400">
            <a:solidFill>
              <a:srgbClr val="0489C6"/>
            </a:solidFill>
          </a:ln>
        </p:spPr>
        <p:txBody>
          <a:bodyPr lIns="45719" rIns="45719"/>
          <a:lstStyle/>
          <a:p>
            <a:endParaRPr/>
          </a:p>
        </p:txBody>
      </p:sp>
      <p:sp>
        <p:nvSpPr>
          <p:cNvPr id="273" name="Line"/>
          <p:cNvSpPr/>
          <p:nvPr/>
        </p:nvSpPr>
        <p:spPr>
          <a:xfrm>
            <a:off x="13094225" y="8328185"/>
            <a:ext cx="5156322" cy="1"/>
          </a:xfrm>
          <a:prstGeom prst="line">
            <a:avLst/>
          </a:prstGeom>
          <a:ln w="25400">
            <a:solidFill>
              <a:srgbClr val="0489C6"/>
            </a:solidFill>
          </a:ln>
        </p:spPr>
        <p:txBody>
          <a:bodyPr lIns="45719" rIns="45719"/>
          <a:lstStyle/>
          <a:p>
            <a:endParaRPr/>
          </a:p>
        </p:txBody>
      </p:sp>
      <p:sp>
        <p:nvSpPr>
          <p:cNvPr id="274" name="object 5"/>
          <p:cNvSpPr txBox="1"/>
          <p:nvPr/>
        </p:nvSpPr>
        <p:spPr>
          <a:xfrm>
            <a:off x="2066470" y="5053868"/>
            <a:ext cx="7524751" cy="571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Samþætting loftslagssjónarmiða við áætlanagerð sveitarfélagsins á öllum sviðum</a:t>
            </a:r>
          </a:p>
        </p:txBody>
      </p:sp>
      <p:sp>
        <p:nvSpPr>
          <p:cNvPr id="275" name="object 5"/>
          <p:cNvSpPr txBox="1"/>
          <p:nvPr/>
        </p:nvSpPr>
        <p:spPr>
          <a:xfrm>
            <a:off x="10501814" y="5771340"/>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a:t>
            </a:r>
            <a:r>
              <a:rPr lang="en-GB" b="1" dirty="0">
                <a:solidFill>
                  <a:srgbClr val="33777E"/>
                </a:solidFill>
              </a:rPr>
              <a:t> </a:t>
            </a:r>
            <a:r>
              <a:rPr lang="en-GB" dirty="0" err="1"/>
              <a:t>Kannaðir</a:t>
            </a:r>
            <a:r>
              <a:rPr lang="en-GB" dirty="0"/>
              <a:t> verði </a:t>
            </a:r>
            <a:r>
              <a:rPr lang="en-GB" dirty="0" err="1"/>
              <a:t>möguleikar</a:t>
            </a:r>
            <a:r>
              <a:rPr lang="en-GB" dirty="0"/>
              <a:t> á </a:t>
            </a:r>
            <a:r>
              <a:rPr lang="en-GB" dirty="0" err="1"/>
              <a:t>alþjóðlegu</a:t>
            </a:r>
            <a:r>
              <a:rPr lang="en-GB" dirty="0"/>
              <a:t> </a:t>
            </a:r>
            <a:r>
              <a:rPr lang="en-GB" dirty="0" err="1"/>
              <a:t>samstarfi</a:t>
            </a:r>
            <a:r>
              <a:rPr lang="en-GB" dirty="0"/>
              <a:t> í </a:t>
            </a:r>
            <a:r>
              <a:rPr lang="en-GB" dirty="0" err="1"/>
              <a:t>loftslagsmálum</a:t>
            </a:r>
            <a:r>
              <a:rPr lang="en-GB" dirty="0"/>
              <a:t>, </a:t>
            </a:r>
            <a:r>
              <a:rPr lang="en-GB" dirty="0" err="1"/>
              <a:t>til</a:t>
            </a:r>
            <a:r>
              <a:rPr lang="en-GB" dirty="0"/>
              <a:t> </a:t>
            </a:r>
            <a:r>
              <a:rPr lang="en-GB" dirty="0" err="1"/>
              <a:t>dæmis</a:t>
            </a:r>
            <a:r>
              <a:rPr lang="en-GB" dirty="0"/>
              <a:t> </a:t>
            </a:r>
            <a:r>
              <a:rPr lang="en-GB" dirty="0" err="1"/>
              <a:t>með</a:t>
            </a:r>
            <a:r>
              <a:rPr lang="en-GB" dirty="0"/>
              <a:t> </a:t>
            </a:r>
            <a:r>
              <a:rPr lang="en-GB" dirty="0" err="1"/>
              <a:t>aðild</a:t>
            </a:r>
            <a:r>
              <a:rPr lang="en-GB" dirty="0"/>
              <a:t> </a:t>
            </a:r>
            <a:r>
              <a:rPr lang="en-GB" dirty="0" err="1"/>
              <a:t>að</a:t>
            </a:r>
            <a:r>
              <a:rPr lang="en-GB" dirty="0"/>
              <a:t> ICLEI (Local Governments for Sustainability), The Covenant of Mayors for Climate and Energy </a:t>
            </a:r>
            <a:r>
              <a:rPr lang="en-GB" dirty="0" err="1"/>
              <a:t>eða</a:t>
            </a:r>
            <a:r>
              <a:rPr lang="en-GB" dirty="0"/>
              <a:t> </a:t>
            </a:r>
            <a:r>
              <a:rPr lang="en-GB" dirty="0" err="1"/>
              <a:t>með</a:t>
            </a:r>
            <a:r>
              <a:rPr lang="en-GB" dirty="0"/>
              <a:t> </a:t>
            </a:r>
            <a:r>
              <a:rPr lang="en-GB" dirty="0" err="1"/>
              <a:t>samstarfi</a:t>
            </a:r>
            <a:r>
              <a:rPr lang="en-GB" dirty="0"/>
              <a:t> á </a:t>
            </a:r>
            <a:r>
              <a:rPr lang="en-GB" dirty="0" err="1"/>
              <a:t>þessu</a:t>
            </a:r>
            <a:r>
              <a:rPr lang="en-GB" dirty="0"/>
              <a:t> </a:t>
            </a:r>
            <a:r>
              <a:rPr lang="en-GB" dirty="0" err="1"/>
              <a:t>sviði</a:t>
            </a:r>
            <a:r>
              <a:rPr lang="en-GB" dirty="0"/>
              <a:t> </a:t>
            </a:r>
            <a:r>
              <a:rPr lang="en-GB" dirty="0" err="1"/>
              <a:t>við</a:t>
            </a:r>
            <a:r>
              <a:rPr lang="en-GB" dirty="0"/>
              <a:t> </a:t>
            </a:r>
            <a:r>
              <a:rPr lang="en-GB" dirty="0" err="1"/>
              <a:t>norræna</a:t>
            </a:r>
            <a:r>
              <a:rPr lang="en-GB" dirty="0"/>
              <a:t> </a:t>
            </a:r>
            <a:r>
              <a:rPr lang="en-GB" dirty="0" err="1"/>
              <a:t>vinabæi</a:t>
            </a:r>
            <a:r>
              <a:rPr lang="en-GB" dirty="0"/>
              <a:t>.</a:t>
            </a:r>
            <a:endParaRPr dirty="0"/>
          </a:p>
        </p:txBody>
      </p:sp>
      <p:sp>
        <p:nvSpPr>
          <p:cNvPr id="276" name="object 5"/>
          <p:cNvSpPr txBox="1"/>
          <p:nvPr/>
        </p:nvSpPr>
        <p:spPr>
          <a:xfrm>
            <a:off x="10501814"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en-GB" dirty="0" err="1"/>
              <a:t>Alþjóðlegt</a:t>
            </a:r>
            <a:r>
              <a:rPr lang="en-GB" dirty="0"/>
              <a:t> </a:t>
            </a:r>
            <a:r>
              <a:rPr lang="en-GB" dirty="0" err="1"/>
              <a:t>samstarf</a:t>
            </a:r>
            <a:r>
              <a:rPr lang="en-GB" dirty="0"/>
              <a:t> í </a:t>
            </a:r>
            <a:r>
              <a:rPr lang="en-GB" dirty="0" err="1"/>
              <a:t>loftslagsmálum</a:t>
            </a:r>
            <a:endParaRPr dirty="0"/>
          </a:p>
        </p:txBody>
      </p:sp>
      <p:grpSp>
        <p:nvGrpSpPr>
          <p:cNvPr id="281" name="Group"/>
          <p:cNvGrpSpPr/>
          <p:nvPr/>
        </p:nvGrpSpPr>
        <p:grpSpPr>
          <a:xfrm>
            <a:off x="10505599" y="3170871"/>
            <a:ext cx="4981702" cy="1166551"/>
            <a:chOff x="0" y="0"/>
            <a:chExt cx="4981701" cy="1166550"/>
          </a:xfrm>
        </p:grpSpPr>
        <p:pic>
          <p:nvPicPr>
            <p:cNvPr id="277" name="Image" descr="Image"/>
            <p:cNvPicPr>
              <a:picLocks noChangeAspect="1"/>
            </p:cNvPicPr>
            <p:nvPr/>
          </p:nvPicPr>
          <p:blipFill>
            <a:blip r:embed="rId4"/>
            <a:stretch>
              <a:fillRect/>
            </a:stretch>
          </p:blipFill>
          <p:spPr>
            <a:xfrm>
              <a:off x="0" y="0"/>
              <a:ext cx="1165289" cy="1166551"/>
            </a:xfrm>
            <a:prstGeom prst="rect">
              <a:avLst/>
            </a:prstGeom>
            <a:ln w="12700" cap="flat">
              <a:noFill/>
              <a:miter lim="400000"/>
            </a:ln>
            <a:effectLst/>
          </p:spPr>
        </p:pic>
        <p:pic>
          <p:nvPicPr>
            <p:cNvPr id="278" name="Image" descr="Image"/>
            <p:cNvPicPr>
              <a:picLocks noChangeAspect="1"/>
            </p:cNvPicPr>
            <p:nvPr/>
          </p:nvPicPr>
          <p:blipFill>
            <a:blip r:embed="rId5"/>
            <a:stretch>
              <a:fillRect/>
            </a:stretch>
          </p:blipFill>
          <p:spPr>
            <a:xfrm>
              <a:off x="1266716" y="0"/>
              <a:ext cx="1166552" cy="1166551"/>
            </a:xfrm>
            <a:prstGeom prst="rect">
              <a:avLst/>
            </a:prstGeom>
            <a:ln w="12700" cap="flat">
              <a:noFill/>
              <a:miter lim="400000"/>
            </a:ln>
            <a:effectLst/>
          </p:spPr>
        </p:pic>
        <p:pic>
          <p:nvPicPr>
            <p:cNvPr id="279" name="Image" descr="Image"/>
            <p:cNvPicPr>
              <a:picLocks noChangeAspect="1"/>
            </p:cNvPicPr>
            <p:nvPr/>
          </p:nvPicPr>
          <p:blipFill>
            <a:blip r:embed="rId6"/>
            <a:stretch>
              <a:fillRect/>
            </a:stretch>
          </p:blipFill>
          <p:spPr>
            <a:xfrm>
              <a:off x="2547170" y="0"/>
              <a:ext cx="1165289" cy="1166551"/>
            </a:xfrm>
            <a:prstGeom prst="rect">
              <a:avLst/>
            </a:prstGeom>
            <a:ln w="12700" cap="flat">
              <a:noFill/>
              <a:miter lim="400000"/>
            </a:ln>
            <a:effectLst/>
          </p:spPr>
        </p:pic>
        <p:pic>
          <p:nvPicPr>
            <p:cNvPr id="280" name="Image" descr="Image"/>
            <p:cNvPicPr>
              <a:picLocks noChangeAspect="1"/>
            </p:cNvPicPr>
            <p:nvPr/>
          </p:nvPicPr>
          <p:blipFill>
            <a:blip r:embed="rId7"/>
            <a:stretch>
              <a:fillRect/>
            </a:stretch>
          </p:blipFill>
          <p:spPr>
            <a:xfrm>
              <a:off x="3813886" y="0"/>
              <a:ext cx="1167816" cy="1166551"/>
            </a:xfrm>
            <a:prstGeom prst="rect">
              <a:avLst/>
            </a:prstGeom>
            <a:ln w="12700" cap="flat">
              <a:noFill/>
              <a:miter lim="400000"/>
            </a:ln>
            <a:effectLst/>
          </p:spPr>
        </p:pic>
      </p:grpSp>
      <p:pic>
        <p:nvPicPr>
          <p:cNvPr id="282"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283" name="Image" descr="Image"/>
          <p:cNvPicPr>
            <a:picLocks noChangeAspect="1"/>
          </p:cNvPicPr>
          <p:nvPr/>
        </p:nvPicPr>
        <p:blipFill>
          <a:blip r:embed="rId9"/>
          <a:stretch>
            <a:fillRect/>
          </a:stretch>
        </p:blipFill>
        <p:spPr>
          <a:xfrm>
            <a:off x="10975984" y="372419"/>
            <a:ext cx="553812" cy="387515"/>
          </a:xfrm>
          <a:prstGeom prst="rect">
            <a:avLst/>
          </a:prstGeom>
          <a:ln w="12700">
            <a:miter lim="400000"/>
          </a:ln>
        </p:spPr>
      </p:pic>
      <p:sp>
        <p:nvSpPr>
          <p:cNvPr id="284"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ctangle"/>
          <p:cNvSpPr/>
          <p:nvPr/>
        </p:nvSpPr>
        <p:spPr>
          <a:xfrm>
            <a:off x="10487959" y="-51942"/>
            <a:ext cx="6950561" cy="1195264"/>
          </a:xfrm>
          <a:prstGeom prst="rect">
            <a:avLst/>
          </a:prstGeom>
          <a:solidFill>
            <a:srgbClr val="0489C6"/>
          </a:solidFill>
          <a:ln w="12700">
            <a:miter lim="400000"/>
          </a:ln>
        </p:spPr>
        <p:txBody>
          <a:bodyPr lIns="45719" rIns="45719" anchor="ctr"/>
          <a:lstStyle/>
          <a:p>
            <a:endParaRPr/>
          </a:p>
        </p:txBody>
      </p:sp>
      <p:sp>
        <p:nvSpPr>
          <p:cNvPr id="250" name="object 5"/>
          <p:cNvSpPr txBox="1"/>
          <p:nvPr/>
        </p:nvSpPr>
        <p:spPr>
          <a:xfrm>
            <a:off x="2066470" y="571264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a:t>
            </a:r>
            <a:r>
              <a:rPr lang="en-GB" b="1" dirty="0">
                <a:solidFill>
                  <a:srgbClr val="33777E"/>
                </a:solidFill>
              </a:rPr>
              <a:t> </a:t>
            </a:r>
            <a:r>
              <a:rPr lang="en-GB" dirty="0"/>
              <a:t>Sveitarfélagið </a:t>
            </a:r>
            <a:r>
              <a:rPr lang="en-GB" dirty="0" err="1"/>
              <a:t>setji</a:t>
            </a:r>
            <a:r>
              <a:rPr lang="en-GB" dirty="0"/>
              <a:t> </a:t>
            </a:r>
            <a:r>
              <a:rPr lang="en-GB" dirty="0" err="1"/>
              <a:t>sér</a:t>
            </a:r>
            <a:r>
              <a:rPr lang="en-GB" dirty="0"/>
              <a:t> </a:t>
            </a:r>
            <a:r>
              <a:rPr lang="en-GB" dirty="0" err="1"/>
              <a:t>loftslagsstefnu</a:t>
            </a:r>
            <a:r>
              <a:rPr lang="en-GB" dirty="0"/>
              <a:t>. </a:t>
            </a:r>
            <a:r>
              <a:rPr lang="en-GB" dirty="0" err="1"/>
              <a:t>Stefnan</a:t>
            </a:r>
            <a:r>
              <a:rPr lang="en-GB" dirty="0"/>
              <a:t> </a:t>
            </a:r>
            <a:r>
              <a:rPr lang="en-GB" dirty="0" err="1"/>
              <a:t>inniheldur</a:t>
            </a:r>
            <a:r>
              <a:rPr lang="en-GB" dirty="0"/>
              <a:t> </a:t>
            </a:r>
            <a:r>
              <a:rPr lang="en-GB" dirty="0" err="1"/>
              <a:t>markmið</a:t>
            </a:r>
            <a:r>
              <a:rPr lang="en-GB" dirty="0"/>
              <a:t> um </a:t>
            </a:r>
            <a:r>
              <a:rPr lang="en-GB" dirty="0" err="1"/>
              <a:t>samdrátt</a:t>
            </a:r>
            <a:r>
              <a:rPr lang="en-GB" dirty="0"/>
              <a:t> í </a:t>
            </a:r>
            <a:r>
              <a:rPr lang="en-GB" dirty="0" err="1"/>
              <a:t>losun</a:t>
            </a:r>
            <a:r>
              <a:rPr lang="en-GB" dirty="0"/>
              <a:t> </a:t>
            </a:r>
            <a:r>
              <a:rPr lang="en-GB" dirty="0" err="1"/>
              <a:t>gróðurhúsalofttegunda</a:t>
            </a:r>
            <a:r>
              <a:rPr lang="en-GB" dirty="0"/>
              <a:t> </a:t>
            </a:r>
            <a:r>
              <a:rPr lang="en-GB" dirty="0" err="1"/>
              <a:t>frá</a:t>
            </a:r>
            <a:r>
              <a:rPr lang="en-GB" dirty="0"/>
              <a:t> </a:t>
            </a:r>
            <a:r>
              <a:rPr lang="en-GB" dirty="0" err="1"/>
              <a:t>rekstri</a:t>
            </a:r>
            <a:r>
              <a:rPr lang="en-GB" dirty="0"/>
              <a:t> </a:t>
            </a:r>
            <a:r>
              <a:rPr lang="en-GB" dirty="0" err="1"/>
              <a:t>sveitarfélagsins</a:t>
            </a:r>
            <a:r>
              <a:rPr lang="en-GB" dirty="0"/>
              <a:t> </a:t>
            </a:r>
            <a:r>
              <a:rPr lang="en-GB" dirty="0" err="1"/>
              <a:t>og</a:t>
            </a:r>
            <a:r>
              <a:rPr lang="en-GB" dirty="0"/>
              <a:t> </a:t>
            </a:r>
            <a:r>
              <a:rPr lang="en-GB" dirty="0" err="1"/>
              <a:t>kolefnisjöfnun</a:t>
            </a:r>
            <a:r>
              <a:rPr lang="en-GB" dirty="0"/>
              <a:t> </a:t>
            </a:r>
            <a:r>
              <a:rPr lang="en-GB" dirty="0" err="1"/>
              <a:t>starfseminnar</a:t>
            </a:r>
            <a:r>
              <a:rPr lang="en-GB" dirty="0"/>
              <a:t>, </a:t>
            </a:r>
            <a:r>
              <a:rPr lang="en-GB" dirty="0" err="1"/>
              <a:t>ásamt</a:t>
            </a:r>
            <a:r>
              <a:rPr lang="en-GB" dirty="0"/>
              <a:t> </a:t>
            </a:r>
            <a:r>
              <a:rPr lang="en-GB" dirty="0" err="1"/>
              <a:t>aðgerðum</a:t>
            </a:r>
            <a:r>
              <a:rPr lang="en-GB" dirty="0"/>
              <a:t> </a:t>
            </a:r>
            <a:r>
              <a:rPr lang="en-GB" dirty="0" err="1"/>
              <a:t>svo</a:t>
            </a:r>
            <a:r>
              <a:rPr lang="en-GB" dirty="0"/>
              <a:t> </a:t>
            </a:r>
            <a:r>
              <a:rPr lang="en-GB" dirty="0" err="1"/>
              <a:t>að</a:t>
            </a:r>
            <a:r>
              <a:rPr lang="en-GB" dirty="0"/>
              <a:t> </a:t>
            </a:r>
            <a:r>
              <a:rPr lang="en-GB" dirty="0" err="1"/>
              <a:t>þeim</a:t>
            </a:r>
            <a:r>
              <a:rPr lang="en-GB" dirty="0"/>
              <a:t> </a:t>
            </a:r>
            <a:r>
              <a:rPr lang="en-GB" dirty="0" err="1"/>
              <a:t>markmiðum</a:t>
            </a:r>
            <a:r>
              <a:rPr lang="en-GB" dirty="0"/>
              <a:t> verði </a:t>
            </a:r>
            <a:r>
              <a:rPr lang="en-GB" dirty="0" err="1"/>
              <a:t>náð</a:t>
            </a:r>
            <a:r>
              <a:rPr lang="en-GB" dirty="0"/>
              <a:t>.</a:t>
            </a:r>
            <a:endParaRPr dirty="0"/>
          </a:p>
        </p:txBody>
      </p:sp>
      <p:sp>
        <p:nvSpPr>
          <p:cNvPr id="251"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489C6"/>
                </a:solidFill>
                <a:latin typeface="Arial"/>
                <a:ea typeface="Arial"/>
                <a:cs typeface="Arial"/>
                <a:sym typeface="Arial"/>
              </a:defRPr>
            </a:pPr>
            <a:r>
              <a:rPr dirty="0"/>
              <a:t>MARKMIÐ</a:t>
            </a:r>
            <a:r>
              <a:rPr lang="en-GB" dirty="0"/>
              <a:t> 2.1</a:t>
            </a:r>
            <a:endParaRPr dirty="0"/>
          </a:p>
          <a:p>
            <a:pPr marR="5080" indent="12700">
              <a:spcBef>
                <a:spcPts val="1400"/>
              </a:spcBef>
              <a:defRPr sz="4000" spc="-4">
                <a:solidFill>
                  <a:srgbClr val="0489C6"/>
                </a:solidFill>
                <a:latin typeface="Arial"/>
                <a:ea typeface="Arial"/>
                <a:cs typeface="Arial"/>
                <a:sym typeface="Arial"/>
              </a:defRPr>
            </a:pPr>
            <a:r>
              <a:rPr dirty="0" err="1"/>
              <a:t>Loftslagsmál</a:t>
            </a:r>
            <a:r>
              <a:rPr dirty="0"/>
              <a:t> í </a:t>
            </a:r>
            <a:r>
              <a:rPr dirty="0" err="1"/>
              <a:t>forgrunni</a:t>
            </a:r>
            <a:r>
              <a:rPr dirty="0"/>
              <a:t> í </a:t>
            </a:r>
            <a:r>
              <a:rPr dirty="0" err="1"/>
              <a:t>stefnumótun</a:t>
            </a:r>
            <a:r>
              <a:rPr dirty="0"/>
              <a:t> </a:t>
            </a:r>
            <a:r>
              <a:rPr dirty="0" err="1"/>
              <a:t>Akraneskaupstaðar</a:t>
            </a:r>
            <a:endParaRPr dirty="0"/>
          </a:p>
        </p:txBody>
      </p:sp>
      <p:sp>
        <p:nvSpPr>
          <p:cNvPr id="252" name="object 11"/>
          <p:cNvSpPr txBox="1"/>
          <p:nvPr/>
        </p:nvSpPr>
        <p:spPr>
          <a:xfrm>
            <a:off x="5428443" y="774717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Fyrir</a:t>
            </a:r>
            <a:r>
              <a:rPr lang="en-GB" dirty="0"/>
              <a:t> </a:t>
            </a:r>
            <a:r>
              <a:rPr lang="en-GB" dirty="0" err="1"/>
              <a:t>árslok</a:t>
            </a:r>
            <a:r>
              <a:rPr lang="en-GB" dirty="0"/>
              <a:t> 2021</a:t>
            </a:r>
            <a:endParaRPr spc="0" dirty="0"/>
          </a:p>
        </p:txBody>
      </p:sp>
      <p:sp>
        <p:nvSpPr>
          <p:cNvPr id="253" name="object 12"/>
          <p:cNvSpPr txBox="1"/>
          <p:nvPr/>
        </p:nvSpPr>
        <p:spPr>
          <a:xfrm>
            <a:off x="2854604" y="7756206"/>
            <a:ext cx="774066"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a:t>
            </a:r>
          </a:p>
        </p:txBody>
      </p:sp>
      <p:sp>
        <p:nvSpPr>
          <p:cNvPr id="254" name="LOFTSLAGSMÁL"/>
          <p:cNvSpPr txBox="1"/>
          <p:nvPr/>
        </p:nvSpPr>
        <p:spPr>
          <a:xfrm>
            <a:off x="11884676" y="403404"/>
            <a:ext cx="171617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2. </a:t>
            </a:r>
            <a:r>
              <a:rPr dirty="0"/>
              <a:t>LOFTSLAGSMÁL</a:t>
            </a:r>
          </a:p>
        </p:txBody>
      </p:sp>
      <p:sp>
        <p:nvSpPr>
          <p:cNvPr id="255"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256"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257" name="Rectangle"/>
          <p:cNvSpPr/>
          <p:nvPr/>
        </p:nvSpPr>
        <p:spPr>
          <a:xfrm>
            <a:off x="10487959" y="10991870"/>
            <a:ext cx="6950561" cy="305662"/>
          </a:xfrm>
          <a:prstGeom prst="rect">
            <a:avLst/>
          </a:prstGeom>
          <a:solidFill>
            <a:srgbClr val="0489C6"/>
          </a:solidFill>
          <a:ln w="12700">
            <a:miter lim="400000"/>
          </a:ln>
        </p:spPr>
        <p:txBody>
          <a:bodyPr lIns="45719" rIns="45719" anchor="ctr"/>
          <a:lstStyle/>
          <a:p>
            <a:endParaRPr/>
          </a:p>
        </p:txBody>
      </p:sp>
      <p:sp>
        <p:nvSpPr>
          <p:cNvPr id="258"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259"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260"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261"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262" name="Line"/>
          <p:cNvSpPr/>
          <p:nvPr/>
        </p:nvSpPr>
        <p:spPr>
          <a:xfrm>
            <a:off x="2089150" y="7381610"/>
            <a:ext cx="2182441" cy="1"/>
          </a:xfrm>
          <a:prstGeom prst="line">
            <a:avLst/>
          </a:prstGeom>
          <a:ln w="25400">
            <a:solidFill>
              <a:srgbClr val="0489C6"/>
            </a:solidFill>
          </a:ln>
        </p:spPr>
        <p:txBody>
          <a:bodyPr lIns="45719" rIns="45719"/>
          <a:lstStyle/>
          <a:p>
            <a:endParaRPr/>
          </a:p>
        </p:txBody>
      </p:sp>
      <p:sp>
        <p:nvSpPr>
          <p:cNvPr id="263" name="Line"/>
          <p:cNvSpPr/>
          <p:nvPr/>
        </p:nvSpPr>
        <p:spPr>
          <a:xfrm>
            <a:off x="2089150" y="8328185"/>
            <a:ext cx="2182441" cy="1"/>
          </a:xfrm>
          <a:prstGeom prst="line">
            <a:avLst/>
          </a:prstGeom>
          <a:ln w="25400">
            <a:solidFill>
              <a:srgbClr val="0489C6"/>
            </a:solidFill>
          </a:ln>
        </p:spPr>
        <p:txBody>
          <a:bodyPr lIns="45719" rIns="45719"/>
          <a:lstStyle/>
          <a:p>
            <a:endParaRPr/>
          </a:p>
        </p:txBody>
      </p:sp>
      <p:sp>
        <p:nvSpPr>
          <p:cNvPr id="264" name="Line"/>
          <p:cNvSpPr/>
          <p:nvPr/>
        </p:nvSpPr>
        <p:spPr>
          <a:xfrm>
            <a:off x="4686825" y="7381610"/>
            <a:ext cx="5156322" cy="1"/>
          </a:xfrm>
          <a:prstGeom prst="line">
            <a:avLst/>
          </a:prstGeom>
          <a:ln w="25400">
            <a:solidFill>
              <a:srgbClr val="0489C6"/>
            </a:solidFill>
          </a:ln>
        </p:spPr>
        <p:txBody>
          <a:bodyPr lIns="45719" rIns="45719"/>
          <a:lstStyle/>
          <a:p>
            <a:endParaRPr/>
          </a:p>
        </p:txBody>
      </p:sp>
      <p:sp>
        <p:nvSpPr>
          <p:cNvPr id="265" name="Line"/>
          <p:cNvSpPr/>
          <p:nvPr/>
        </p:nvSpPr>
        <p:spPr>
          <a:xfrm>
            <a:off x="4686825" y="8328185"/>
            <a:ext cx="5156322" cy="1"/>
          </a:xfrm>
          <a:prstGeom prst="line">
            <a:avLst/>
          </a:prstGeom>
          <a:ln w="25400">
            <a:solidFill>
              <a:srgbClr val="0489C6"/>
            </a:solidFill>
          </a:ln>
        </p:spPr>
        <p:txBody>
          <a:bodyPr lIns="45719" rIns="45719"/>
          <a:lstStyle/>
          <a:p>
            <a:endParaRPr/>
          </a:p>
        </p:txBody>
      </p:sp>
      <p:sp>
        <p:nvSpPr>
          <p:cNvPr id="274"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Loftslagsstefna og aðgerðaáætlun í loftslagsmálum</a:t>
            </a:r>
            <a:endParaRPr dirty="0"/>
          </a:p>
        </p:txBody>
      </p:sp>
      <p:grpSp>
        <p:nvGrpSpPr>
          <p:cNvPr id="281" name="Group"/>
          <p:cNvGrpSpPr/>
          <p:nvPr/>
        </p:nvGrpSpPr>
        <p:grpSpPr>
          <a:xfrm>
            <a:off x="10505599" y="3170871"/>
            <a:ext cx="4981702" cy="1166551"/>
            <a:chOff x="0" y="0"/>
            <a:chExt cx="4981701" cy="1166550"/>
          </a:xfrm>
        </p:grpSpPr>
        <p:pic>
          <p:nvPicPr>
            <p:cNvPr id="277" name="Image" descr="Image"/>
            <p:cNvPicPr>
              <a:picLocks noChangeAspect="1"/>
            </p:cNvPicPr>
            <p:nvPr/>
          </p:nvPicPr>
          <p:blipFill>
            <a:blip r:embed="rId4"/>
            <a:stretch>
              <a:fillRect/>
            </a:stretch>
          </p:blipFill>
          <p:spPr>
            <a:xfrm>
              <a:off x="0" y="0"/>
              <a:ext cx="1165289" cy="1166551"/>
            </a:xfrm>
            <a:prstGeom prst="rect">
              <a:avLst/>
            </a:prstGeom>
            <a:ln w="12700" cap="flat">
              <a:noFill/>
              <a:miter lim="400000"/>
            </a:ln>
            <a:effectLst/>
          </p:spPr>
        </p:pic>
        <p:pic>
          <p:nvPicPr>
            <p:cNvPr id="278" name="Image" descr="Image"/>
            <p:cNvPicPr>
              <a:picLocks noChangeAspect="1"/>
            </p:cNvPicPr>
            <p:nvPr/>
          </p:nvPicPr>
          <p:blipFill>
            <a:blip r:embed="rId5"/>
            <a:stretch>
              <a:fillRect/>
            </a:stretch>
          </p:blipFill>
          <p:spPr>
            <a:xfrm>
              <a:off x="1266716" y="0"/>
              <a:ext cx="1166552" cy="1166551"/>
            </a:xfrm>
            <a:prstGeom prst="rect">
              <a:avLst/>
            </a:prstGeom>
            <a:ln w="12700" cap="flat">
              <a:noFill/>
              <a:miter lim="400000"/>
            </a:ln>
            <a:effectLst/>
          </p:spPr>
        </p:pic>
        <p:pic>
          <p:nvPicPr>
            <p:cNvPr id="279" name="Image" descr="Image"/>
            <p:cNvPicPr>
              <a:picLocks noChangeAspect="1"/>
            </p:cNvPicPr>
            <p:nvPr/>
          </p:nvPicPr>
          <p:blipFill>
            <a:blip r:embed="rId6"/>
            <a:stretch>
              <a:fillRect/>
            </a:stretch>
          </p:blipFill>
          <p:spPr>
            <a:xfrm>
              <a:off x="2547170" y="0"/>
              <a:ext cx="1165289" cy="1166551"/>
            </a:xfrm>
            <a:prstGeom prst="rect">
              <a:avLst/>
            </a:prstGeom>
            <a:ln w="12700" cap="flat">
              <a:noFill/>
              <a:miter lim="400000"/>
            </a:ln>
            <a:effectLst/>
          </p:spPr>
        </p:pic>
        <p:pic>
          <p:nvPicPr>
            <p:cNvPr id="280" name="Image" descr="Image"/>
            <p:cNvPicPr>
              <a:picLocks noChangeAspect="1"/>
            </p:cNvPicPr>
            <p:nvPr/>
          </p:nvPicPr>
          <p:blipFill>
            <a:blip r:embed="rId7"/>
            <a:stretch>
              <a:fillRect/>
            </a:stretch>
          </p:blipFill>
          <p:spPr>
            <a:xfrm>
              <a:off x="3813886" y="0"/>
              <a:ext cx="1167816" cy="1166551"/>
            </a:xfrm>
            <a:prstGeom prst="rect">
              <a:avLst/>
            </a:prstGeom>
            <a:ln w="12700" cap="flat">
              <a:noFill/>
              <a:miter lim="400000"/>
            </a:ln>
            <a:effectLst/>
          </p:spPr>
        </p:pic>
      </p:grpSp>
      <p:pic>
        <p:nvPicPr>
          <p:cNvPr id="282"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283" name="Image" descr="Image"/>
          <p:cNvPicPr>
            <a:picLocks noChangeAspect="1"/>
          </p:cNvPicPr>
          <p:nvPr/>
        </p:nvPicPr>
        <p:blipFill>
          <a:blip r:embed="rId9"/>
          <a:stretch>
            <a:fillRect/>
          </a:stretch>
        </p:blipFill>
        <p:spPr>
          <a:xfrm>
            <a:off x="10975984" y="372419"/>
            <a:ext cx="553812" cy="387515"/>
          </a:xfrm>
          <a:prstGeom prst="rect">
            <a:avLst/>
          </a:prstGeom>
          <a:ln w="12700">
            <a:miter lim="400000"/>
          </a:ln>
        </p:spPr>
      </p:pic>
      <p:sp>
        <p:nvSpPr>
          <p:cNvPr id="284"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extLst>
      <p:ext uri="{BB962C8B-B14F-4D97-AF65-F5344CB8AC3E}">
        <p14:creationId xmlns:p14="http://schemas.microsoft.com/office/powerpoint/2010/main" val="33513942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tangle"/>
          <p:cNvSpPr/>
          <p:nvPr/>
        </p:nvSpPr>
        <p:spPr>
          <a:xfrm>
            <a:off x="10487959" y="-51942"/>
            <a:ext cx="6950561" cy="1195264"/>
          </a:xfrm>
          <a:prstGeom prst="rect">
            <a:avLst/>
          </a:prstGeom>
          <a:solidFill>
            <a:srgbClr val="0489C6"/>
          </a:solidFill>
          <a:ln w="12700">
            <a:miter lim="400000"/>
          </a:ln>
        </p:spPr>
        <p:txBody>
          <a:bodyPr lIns="45719" rIns="45719" anchor="ctr"/>
          <a:lstStyle/>
          <a:p>
            <a:endParaRPr/>
          </a:p>
        </p:txBody>
      </p:sp>
      <p:sp>
        <p:nvSpPr>
          <p:cNvPr id="287" name="object 5"/>
          <p:cNvSpPr txBox="1"/>
          <p:nvPr/>
        </p:nvSpPr>
        <p:spPr>
          <a:xfrm>
            <a:off x="2056347" y="5643376"/>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 </a:t>
            </a:r>
            <a:r>
              <a:rPr lang="en-GB" dirty="0" err="1"/>
              <a:t>Kolefnisspor</a:t>
            </a:r>
            <a:r>
              <a:rPr lang="en-GB" dirty="0"/>
              <a:t> </a:t>
            </a:r>
            <a:r>
              <a:rPr lang="en-GB" dirty="0" err="1"/>
              <a:t>Akraneskaupstaðar</a:t>
            </a:r>
            <a:r>
              <a:rPr lang="en-GB" dirty="0"/>
              <a:t> verði </a:t>
            </a:r>
            <a:r>
              <a:rPr lang="en-GB" dirty="0" err="1"/>
              <a:t>reiknað</a:t>
            </a:r>
            <a:r>
              <a:rPr lang="en-GB" dirty="0"/>
              <a:t> </a:t>
            </a:r>
            <a:r>
              <a:rPr lang="en-GB" dirty="0" err="1"/>
              <a:t>og</a:t>
            </a:r>
            <a:r>
              <a:rPr lang="en-GB" dirty="0"/>
              <a:t> </a:t>
            </a:r>
            <a:r>
              <a:rPr lang="en-GB" dirty="0" err="1"/>
              <a:t>niðurstöðurnar</a:t>
            </a:r>
            <a:r>
              <a:rPr lang="en-GB" dirty="0"/>
              <a:t> </a:t>
            </a:r>
            <a:r>
              <a:rPr lang="en-GB" dirty="0" err="1"/>
              <a:t>birtar</a:t>
            </a:r>
            <a:r>
              <a:rPr lang="en-GB" dirty="0"/>
              <a:t> í </a:t>
            </a:r>
            <a:r>
              <a:rPr lang="en-GB" dirty="0" err="1"/>
              <a:t>árlegu</a:t>
            </a:r>
            <a:r>
              <a:rPr lang="en-GB" dirty="0"/>
              <a:t> </a:t>
            </a:r>
            <a:r>
              <a:rPr lang="en-GB" dirty="0" err="1"/>
              <a:t>losunarbókhaldi</a:t>
            </a:r>
            <a:r>
              <a:rPr lang="en-GB" dirty="0"/>
              <a:t>. </a:t>
            </a:r>
            <a:r>
              <a:rPr lang="en-GB" dirty="0" err="1"/>
              <a:t>Útreikningar</a:t>
            </a:r>
            <a:r>
              <a:rPr lang="en-GB" dirty="0"/>
              <a:t> á </a:t>
            </a:r>
            <a:r>
              <a:rPr lang="en-GB" dirty="0" err="1"/>
              <a:t>kolefnisspori</a:t>
            </a:r>
            <a:r>
              <a:rPr lang="en-GB" dirty="0"/>
              <a:t> </a:t>
            </a:r>
            <a:r>
              <a:rPr lang="en-GB" dirty="0" err="1"/>
              <a:t>nái</a:t>
            </a:r>
            <a:r>
              <a:rPr lang="en-GB" dirty="0"/>
              <a:t> </a:t>
            </a:r>
            <a:r>
              <a:rPr lang="en-GB" dirty="0" err="1"/>
              <a:t>eftir</a:t>
            </a:r>
            <a:r>
              <a:rPr lang="en-GB" dirty="0"/>
              <a:t> </a:t>
            </a:r>
            <a:r>
              <a:rPr lang="en-GB" dirty="0" err="1"/>
              <a:t>föngum</a:t>
            </a:r>
            <a:r>
              <a:rPr lang="en-GB" dirty="0"/>
              <a:t> </a:t>
            </a:r>
            <a:r>
              <a:rPr lang="en-GB" dirty="0" err="1"/>
              <a:t>til</a:t>
            </a:r>
            <a:r>
              <a:rPr lang="en-GB" dirty="0"/>
              <a:t> </a:t>
            </a:r>
            <a:r>
              <a:rPr lang="en-GB" dirty="0" err="1"/>
              <a:t>allrar</a:t>
            </a:r>
            <a:r>
              <a:rPr lang="en-GB" dirty="0"/>
              <a:t> </a:t>
            </a:r>
            <a:r>
              <a:rPr lang="en-GB" dirty="0" err="1"/>
              <a:t>losunar</a:t>
            </a:r>
            <a:r>
              <a:rPr lang="en-GB" dirty="0"/>
              <a:t> </a:t>
            </a:r>
            <a:r>
              <a:rPr lang="en-GB" dirty="0" err="1"/>
              <a:t>innan</a:t>
            </a:r>
            <a:r>
              <a:rPr lang="en-GB" dirty="0"/>
              <a:t> </a:t>
            </a:r>
            <a:r>
              <a:rPr lang="en-GB" dirty="0" err="1"/>
              <a:t>marka</a:t>
            </a:r>
            <a:r>
              <a:rPr lang="en-GB" dirty="0"/>
              <a:t> </a:t>
            </a:r>
            <a:r>
              <a:rPr lang="en-GB" dirty="0" err="1"/>
              <a:t>sveitarfélagsins</a:t>
            </a:r>
            <a:r>
              <a:rPr lang="en-GB" dirty="0"/>
              <a:t>, </a:t>
            </a:r>
            <a:r>
              <a:rPr lang="en-GB" dirty="0" err="1"/>
              <a:t>svo</a:t>
            </a:r>
            <a:r>
              <a:rPr lang="en-GB" dirty="0"/>
              <a:t> </a:t>
            </a:r>
            <a:r>
              <a:rPr lang="en-GB" dirty="0" err="1"/>
              <a:t>og</a:t>
            </a:r>
            <a:r>
              <a:rPr lang="en-GB" dirty="0"/>
              <a:t> </a:t>
            </a:r>
            <a:r>
              <a:rPr lang="en-GB" dirty="0" err="1"/>
              <a:t>til</a:t>
            </a:r>
            <a:r>
              <a:rPr lang="en-GB" dirty="0"/>
              <a:t> </a:t>
            </a:r>
            <a:r>
              <a:rPr lang="en-GB" dirty="0" err="1"/>
              <a:t>allrar</a:t>
            </a:r>
            <a:r>
              <a:rPr lang="en-GB" dirty="0"/>
              <a:t> </a:t>
            </a:r>
            <a:r>
              <a:rPr lang="en-GB" dirty="0" err="1"/>
              <a:t>kolefnisbindingar</a:t>
            </a:r>
            <a:r>
              <a:rPr lang="en-GB" dirty="0"/>
              <a:t> á </a:t>
            </a:r>
            <a:r>
              <a:rPr lang="en-GB" dirty="0" err="1"/>
              <a:t>sama</a:t>
            </a:r>
            <a:r>
              <a:rPr lang="en-GB" dirty="0"/>
              <a:t> </a:t>
            </a:r>
            <a:r>
              <a:rPr lang="en-GB" dirty="0" err="1"/>
              <a:t>svæði</a:t>
            </a:r>
            <a:r>
              <a:rPr lang="en-GB" dirty="0"/>
              <a:t>. </a:t>
            </a:r>
            <a:r>
              <a:rPr lang="en-GB" dirty="0" err="1"/>
              <a:t>Útreikningur</a:t>
            </a:r>
            <a:r>
              <a:rPr lang="en-GB" dirty="0"/>
              <a:t> á </a:t>
            </a:r>
            <a:r>
              <a:rPr lang="en-GB" dirty="0" err="1"/>
              <a:t>kolefnisspori</a:t>
            </a:r>
            <a:r>
              <a:rPr lang="en-GB" dirty="0"/>
              <a:t> </a:t>
            </a:r>
            <a:r>
              <a:rPr lang="en-GB" dirty="0" err="1"/>
              <a:t>myndar</a:t>
            </a:r>
            <a:r>
              <a:rPr lang="en-GB" dirty="0"/>
              <a:t> </a:t>
            </a:r>
            <a:r>
              <a:rPr lang="en-GB" dirty="0" err="1"/>
              <a:t>grunn</a:t>
            </a:r>
            <a:r>
              <a:rPr lang="en-GB" dirty="0"/>
              <a:t> </a:t>
            </a:r>
            <a:r>
              <a:rPr lang="en-GB" dirty="0" err="1"/>
              <a:t>fyrir</a:t>
            </a:r>
            <a:r>
              <a:rPr lang="en-GB" dirty="0"/>
              <a:t> </a:t>
            </a:r>
            <a:r>
              <a:rPr lang="en-GB" dirty="0" err="1"/>
              <a:t>aðgerðaáætlun</a:t>
            </a:r>
            <a:r>
              <a:rPr lang="en-GB" dirty="0"/>
              <a:t> í </a:t>
            </a:r>
            <a:r>
              <a:rPr lang="en-GB" dirty="0" err="1"/>
              <a:t>loftslagsmálum</a:t>
            </a:r>
            <a:r>
              <a:rPr lang="en-GB" dirty="0"/>
              <a:t>.</a:t>
            </a:r>
            <a:endParaRPr dirty="0"/>
          </a:p>
        </p:txBody>
      </p:sp>
      <p:sp>
        <p:nvSpPr>
          <p:cNvPr id="288"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489C6"/>
                </a:solidFill>
                <a:latin typeface="Arial"/>
                <a:ea typeface="Arial"/>
                <a:cs typeface="Arial"/>
                <a:sym typeface="Arial"/>
              </a:defRPr>
            </a:pPr>
            <a:r>
              <a:rPr dirty="0"/>
              <a:t>MARKMIÐ</a:t>
            </a:r>
            <a:r>
              <a:rPr lang="en-GB" dirty="0"/>
              <a:t> 2.2</a:t>
            </a:r>
            <a:endParaRPr dirty="0"/>
          </a:p>
          <a:p>
            <a:pPr marR="5080" indent="12700">
              <a:spcBef>
                <a:spcPts val="1400"/>
              </a:spcBef>
              <a:defRPr sz="4000" spc="-4">
                <a:solidFill>
                  <a:srgbClr val="0489C6"/>
                </a:solidFill>
                <a:latin typeface="Arial"/>
                <a:ea typeface="Arial"/>
                <a:cs typeface="Arial"/>
                <a:sym typeface="Arial"/>
              </a:defRPr>
            </a:pPr>
            <a:r>
              <a:rPr dirty="0" err="1"/>
              <a:t>Kolefnishlutlaus</a:t>
            </a:r>
            <a:r>
              <a:rPr dirty="0"/>
              <a:t> </a:t>
            </a:r>
            <a:r>
              <a:rPr dirty="0" err="1"/>
              <a:t>Akraneskaupstaður</a:t>
            </a:r>
            <a:r>
              <a:rPr dirty="0"/>
              <a:t> </a:t>
            </a:r>
            <a:r>
              <a:rPr dirty="0" err="1"/>
              <a:t>árið</a:t>
            </a:r>
            <a:r>
              <a:rPr dirty="0"/>
              <a:t> 2030 </a:t>
            </a:r>
          </a:p>
        </p:txBody>
      </p:sp>
      <p:sp>
        <p:nvSpPr>
          <p:cNvPr id="289" name="object 11"/>
          <p:cNvSpPr txBox="1"/>
          <p:nvPr/>
        </p:nvSpPr>
        <p:spPr>
          <a:xfrm>
            <a:off x="5424705" y="774717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2023</a:t>
            </a:r>
            <a:endParaRPr spc="0" dirty="0"/>
          </a:p>
        </p:txBody>
      </p:sp>
      <p:sp>
        <p:nvSpPr>
          <p:cNvPr id="290" name="object 12"/>
          <p:cNvSpPr txBox="1"/>
          <p:nvPr/>
        </p:nvSpPr>
        <p:spPr>
          <a:xfrm>
            <a:off x="2854604" y="7664176"/>
            <a:ext cx="1250316"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umhverfisstjóri</a:t>
            </a:r>
          </a:p>
        </p:txBody>
      </p:sp>
      <p:sp>
        <p:nvSpPr>
          <p:cNvPr id="29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29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293" name="Rectangle"/>
          <p:cNvSpPr/>
          <p:nvPr/>
        </p:nvSpPr>
        <p:spPr>
          <a:xfrm>
            <a:off x="10487959" y="10991870"/>
            <a:ext cx="6950561" cy="305662"/>
          </a:xfrm>
          <a:prstGeom prst="rect">
            <a:avLst/>
          </a:prstGeom>
          <a:solidFill>
            <a:srgbClr val="0489C6"/>
          </a:solidFill>
          <a:ln w="12700">
            <a:miter lim="400000"/>
          </a:ln>
        </p:spPr>
        <p:txBody>
          <a:bodyPr lIns="45719" rIns="45719" anchor="ctr"/>
          <a:lstStyle/>
          <a:p>
            <a:endParaRPr/>
          </a:p>
        </p:txBody>
      </p:sp>
      <p:sp>
        <p:nvSpPr>
          <p:cNvPr id="29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29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296"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297"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298" name="Line"/>
          <p:cNvSpPr/>
          <p:nvPr/>
        </p:nvSpPr>
        <p:spPr>
          <a:xfrm>
            <a:off x="2089150" y="7381610"/>
            <a:ext cx="2182441" cy="1"/>
          </a:xfrm>
          <a:prstGeom prst="line">
            <a:avLst/>
          </a:prstGeom>
          <a:ln w="25400">
            <a:solidFill>
              <a:srgbClr val="0489C6"/>
            </a:solidFill>
          </a:ln>
        </p:spPr>
        <p:txBody>
          <a:bodyPr lIns="45719" rIns="45719"/>
          <a:lstStyle/>
          <a:p>
            <a:endParaRPr/>
          </a:p>
        </p:txBody>
      </p:sp>
      <p:sp>
        <p:nvSpPr>
          <p:cNvPr id="299" name="Line"/>
          <p:cNvSpPr/>
          <p:nvPr/>
        </p:nvSpPr>
        <p:spPr>
          <a:xfrm>
            <a:off x="2089150" y="8328185"/>
            <a:ext cx="2182441" cy="1"/>
          </a:xfrm>
          <a:prstGeom prst="line">
            <a:avLst/>
          </a:prstGeom>
          <a:ln w="25400">
            <a:solidFill>
              <a:srgbClr val="0489C6"/>
            </a:solidFill>
          </a:ln>
        </p:spPr>
        <p:txBody>
          <a:bodyPr lIns="45719" rIns="45719"/>
          <a:lstStyle/>
          <a:p>
            <a:endParaRPr/>
          </a:p>
        </p:txBody>
      </p:sp>
      <p:sp>
        <p:nvSpPr>
          <p:cNvPr id="300" name="Line"/>
          <p:cNvSpPr/>
          <p:nvPr/>
        </p:nvSpPr>
        <p:spPr>
          <a:xfrm>
            <a:off x="4686825" y="7381610"/>
            <a:ext cx="5156322" cy="1"/>
          </a:xfrm>
          <a:prstGeom prst="line">
            <a:avLst/>
          </a:prstGeom>
          <a:ln w="25400">
            <a:solidFill>
              <a:srgbClr val="0489C6"/>
            </a:solidFill>
          </a:ln>
        </p:spPr>
        <p:txBody>
          <a:bodyPr lIns="45719" rIns="45719"/>
          <a:lstStyle/>
          <a:p>
            <a:endParaRPr/>
          </a:p>
        </p:txBody>
      </p:sp>
      <p:sp>
        <p:nvSpPr>
          <p:cNvPr id="301" name="Line"/>
          <p:cNvSpPr/>
          <p:nvPr/>
        </p:nvSpPr>
        <p:spPr>
          <a:xfrm>
            <a:off x="4686825" y="8328185"/>
            <a:ext cx="5156322" cy="1"/>
          </a:xfrm>
          <a:prstGeom prst="line">
            <a:avLst/>
          </a:prstGeom>
          <a:ln w="25400">
            <a:solidFill>
              <a:srgbClr val="0489C6"/>
            </a:solidFill>
          </a:ln>
        </p:spPr>
        <p:txBody>
          <a:bodyPr lIns="45719" rIns="45719"/>
          <a:lstStyle/>
          <a:p>
            <a:endParaRPr/>
          </a:p>
        </p:txBody>
      </p:sp>
      <p:sp>
        <p:nvSpPr>
          <p:cNvPr id="302" name="object 11"/>
          <p:cNvSpPr txBox="1"/>
          <p:nvPr/>
        </p:nvSpPr>
        <p:spPr>
          <a:xfrm>
            <a:off x="13864871"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3</a:t>
            </a:r>
            <a:endParaRPr spc="0" dirty="0"/>
          </a:p>
        </p:txBody>
      </p:sp>
      <p:sp>
        <p:nvSpPr>
          <p:cNvPr id="303" name="object 12"/>
          <p:cNvSpPr txBox="1"/>
          <p:nvPr/>
        </p:nvSpPr>
        <p:spPr>
          <a:xfrm>
            <a:off x="11262004" y="7632767"/>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umhverfisstjóri</a:t>
            </a:r>
          </a:p>
        </p:txBody>
      </p:sp>
      <p:pic>
        <p:nvPicPr>
          <p:cNvPr id="304" name="Image" descr="Image"/>
          <p:cNvPicPr>
            <a:picLocks noChangeAspect="1"/>
          </p:cNvPicPr>
          <p:nvPr/>
        </p:nvPicPr>
        <p:blipFill>
          <a:blip r:embed="rId2"/>
          <a:stretch>
            <a:fillRect/>
          </a:stretch>
        </p:blipFill>
        <p:spPr>
          <a:xfrm>
            <a:off x="13110759" y="7648086"/>
            <a:ext cx="425164" cy="420746"/>
          </a:xfrm>
          <a:prstGeom prst="rect">
            <a:avLst/>
          </a:prstGeom>
          <a:ln w="12700">
            <a:miter lim="400000"/>
          </a:ln>
        </p:spPr>
      </p:pic>
      <p:pic>
        <p:nvPicPr>
          <p:cNvPr id="305" name="Image" descr="Image"/>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306" name="Line"/>
          <p:cNvSpPr/>
          <p:nvPr/>
        </p:nvSpPr>
        <p:spPr>
          <a:xfrm>
            <a:off x="10496550" y="7381610"/>
            <a:ext cx="2182441" cy="1"/>
          </a:xfrm>
          <a:prstGeom prst="line">
            <a:avLst/>
          </a:prstGeom>
          <a:ln w="25400">
            <a:solidFill>
              <a:srgbClr val="0489C6"/>
            </a:solidFill>
          </a:ln>
        </p:spPr>
        <p:txBody>
          <a:bodyPr lIns="45719" rIns="45719"/>
          <a:lstStyle/>
          <a:p>
            <a:endParaRPr/>
          </a:p>
        </p:txBody>
      </p:sp>
      <p:sp>
        <p:nvSpPr>
          <p:cNvPr id="307" name="Line"/>
          <p:cNvSpPr/>
          <p:nvPr/>
        </p:nvSpPr>
        <p:spPr>
          <a:xfrm>
            <a:off x="10496550" y="8328185"/>
            <a:ext cx="2182441" cy="1"/>
          </a:xfrm>
          <a:prstGeom prst="line">
            <a:avLst/>
          </a:prstGeom>
          <a:ln w="25400">
            <a:solidFill>
              <a:srgbClr val="0489C6"/>
            </a:solidFill>
          </a:ln>
        </p:spPr>
        <p:txBody>
          <a:bodyPr lIns="45719" rIns="45719"/>
          <a:lstStyle/>
          <a:p>
            <a:endParaRPr/>
          </a:p>
        </p:txBody>
      </p:sp>
      <p:sp>
        <p:nvSpPr>
          <p:cNvPr id="308" name="Line"/>
          <p:cNvSpPr/>
          <p:nvPr/>
        </p:nvSpPr>
        <p:spPr>
          <a:xfrm>
            <a:off x="13094225" y="7381610"/>
            <a:ext cx="5156322" cy="1"/>
          </a:xfrm>
          <a:prstGeom prst="line">
            <a:avLst/>
          </a:prstGeom>
          <a:ln w="25400">
            <a:solidFill>
              <a:srgbClr val="0489C6"/>
            </a:solidFill>
          </a:ln>
        </p:spPr>
        <p:txBody>
          <a:bodyPr lIns="45719" rIns="45719"/>
          <a:lstStyle/>
          <a:p>
            <a:endParaRPr/>
          </a:p>
        </p:txBody>
      </p:sp>
      <p:sp>
        <p:nvSpPr>
          <p:cNvPr id="309" name="Line"/>
          <p:cNvSpPr/>
          <p:nvPr/>
        </p:nvSpPr>
        <p:spPr>
          <a:xfrm>
            <a:off x="13094225" y="8328185"/>
            <a:ext cx="5156322" cy="1"/>
          </a:xfrm>
          <a:prstGeom prst="line">
            <a:avLst/>
          </a:prstGeom>
          <a:ln w="25400">
            <a:solidFill>
              <a:srgbClr val="0489C6"/>
            </a:solidFill>
          </a:ln>
        </p:spPr>
        <p:txBody>
          <a:bodyPr lIns="45719" rIns="45719"/>
          <a:lstStyle/>
          <a:p>
            <a:endParaRPr/>
          </a:p>
        </p:txBody>
      </p:sp>
      <p:sp>
        <p:nvSpPr>
          <p:cNvPr id="310"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Útreikningur</a:t>
            </a:r>
            <a:r>
              <a:rPr dirty="0"/>
              <a:t> á </a:t>
            </a:r>
            <a:r>
              <a:rPr dirty="0" err="1"/>
              <a:t>kolefnisspori</a:t>
            </a:r>
            <a:r>
              <a:rPr dirty="0"/>
              <a:t> </a:t>
            </a:r>
            <a:r>
              <a:rPr dirty="0" err="1"/>
              <a:t>sveitarfélagsin</a:t>
            </a:r>
            <a:r>
              <a:rPr lang="en-GB" dirty="0"/>
              <a:t>s</a:t>
            </a:r>
            <a:endParaRPr dirty="0"/>
          </a:p>
        </p:txBody>
      </p:sp>
      <p:sp>
        <p:nvSpPr>
          <p:cNvPr id="311" name="object 5"/>
          <p:cNvSpPr txBox="1"/>
          <p:nvPr/>
        </p:nvSpPr>
        <p:spPr>
          <a:xfrm>
            <a:off x="10487959" y="5651500"/>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 </a:t>
            </a:r>
            <a:r>
              <a:rPr lang="en-GB" dirty="0" err="1"/>
              <a:t>Gerð</a:t>
            </a:r>
            <a:r>
              <a:rPr lang="en-GB" dirty="0"/>
              <a:t> verði </a:t>
            </a:r>
            <a:r>
              <a:rPr lang="en-GB" dirty="0" err="1"/>
              <a:t>tímasett</a:t>
            </a:r>
            <a:r>
              <a:rPr lang="en-GB" dirty="0"/>
              <a:t> </a:t>
            </a:r>
            <a:r>
              <a:rPr lang="en-GB" dirty="0" err="1"/>
              <a:t>aðgerðaáætlun</a:t>
            </a:r>
            <a:r>
              <a:rPr lang="en-GB" dirty="0"/>
              <a:t> í </a:t>
            </a:r>
            <a:r>
              <a:rPr lang="en-GB" dirty="0" err="1"/>
              <a:t>loftslagsmálum</a:t>
            </a:r>
            <a:r>
              <a:rPr lang="en-GB" dirty="0"/>
              <a:t> </a:t>
            </a:r>
            <a:r>
              <a:rPr lang="en-GB" dirty="0" err="1"/>
              <a:t>fyrir</a:t>
            </a:r>
            <a:r>
              <a:rPr lang="en-GB" dirty="0"/>
              <a:t> </a:t>
            </a:r>
            <a:r>
              <a:rPr lang="en-GB" dirty="0" err="1"/>
              <a:t>Akraneskaupstað</a:t>
            </a:r>
            <a:r>
              <a:rPr lang="en-GB" dirty="0"/>
              <a:t>. Í </a:t>
            </a:r>
            <a:r>
              <a:rPr lang="en-GB" dirty="0" err="1"/>
              <a:t>áætluninni</a:t>
            </a:r>
            <a:r>
              <a:rPr lang="en-GB" dirty="0"/>
              <a:t> verði </a:t>
            </a:r>
            <a:r>
              <a:rPr lang="en-GB" dirty="0" err="1"/>
              <a:t>gerð</a:t>
            </a:r>
            <a:r>
              <a:rPr lang="en-GB" dirty="0"/>
              <a:t> </a:t>
            </a:r>
            <a:r>
              <a:rPr lang="en-GB" dirty="0" err="1"/>
              <a:t>grein</a:t>
            </a:r>
            <a:r>
              <a:rPr lang="en-GB" dirty="0"/>
              <a:t> </a:t>
            </a:r>
            <a:r>
              <a:rPr lang="en-GB" dirty="0" err="1"/>
              <a:t>fyrir</a:t>
            </a:r>
            <a:r>
              <a:rPr lang="en-GB" dirty="0"/>
              <a:t> </a:t>
            </a:r>
            <a:r>
              <a:rPr lang="en-GB" dirty="0" err="1"/>
              <a:t>aðgerðum</a:t>
            </a:r>
            <a:r>
              <a:rPr lang="en-GB" dirty="0"/>
              <a:t> </a:t>
            </a:r>
            <a:r>
              <a:rPr lang="en-GB" dirty="0" err="1"/>
              <a:t>til</a:t>
            </a:r>
            <a:r>
              <a:rPr lang="en-GB" dirty="0"/>
              <a:t> </a:t>
            </a:r>
            <a:r>
              <a:rPr lang="en-GB" dirty="0" err="1"/>
              <a:t>að</a:t>
            </a:r>
            <a:r>
              <a:rPr lang="en-GB" dirty="0"/>
              <a:t> </a:t>
            </a:r>
            <a:r>
              <a:rPr lang="en-GB" dirty="0" err="1"/>
              <a:t>minnka</a:t>
            </a:r>
            <a:r>
              <a:rPr lang="en-GB" dirty="0"/>
              <a:t> </a:t>
            </a:r>
            <a:r>
              <a:rPr lang="en-GB" dirty="0" err="1"/>
              <a:t>kolefnisspor</a:t>
            </a:r>
            <a:r>
              <a:rPr lang="en-GB" dirty="0"/>
              <a:t> </a:t>
            </a:r>
            <a:r>
              <a:rPr lang="en-GB" dirty="0" err="1"/>
              <a:t>sveitarfélagsins</a:t>
            </a:r>
            <a:r>
              <a:rPr lang="en-GB" dirty="0"/>
              <a:t> </a:t>
            </a:r>
            <a:r>
              <a:rPr lang="en-GB" dirty="0" err="1"/>
              <a:t>þar</a:t>
            </a:r>
            <a:r>
              <a:rPr lang="en-GB" dirty="0"/>
              <a:t> </a:t>
            </a:r>
            <a:r>
              <a:rPr lang="en-GB" dirty="0" err="1"/>
              <a:t>til</a:t>
            </a:r>
            <a:r>
              <a:rPr lang="en-GB" dirty="0"/>
              <a:t> </a:t>
            </a:r>
            <a:r>
              <a:rPr lang="en-GB" dirty="0" err="1"/>
              <a:t>kolefnishlutleysi</a:t>
            </a:r>
            <a:r>
              <a:rPr lang="en-GB" dirty="0"/>
              <a:t> er </a:t>
            </a:r>
            <a:r>
              <a:rPr lang="en-GB" dirty="0" err="1"/>
              <a:t>náð</a:t>
            </a:r>
            <a:r>
              <a:rPr lang="en-GB" dirty="0"/>
              <a:t> </a:t>
            </a:r>
            <a:r>
              <a:rPr lang="en-GB" dirty="0" err="1"/>
              <a:t>árið</a:t>
            </a:r>
            <a:r>
              <a:rPr lang="en-GB" dirty="0"/>
              <a:t> 2030/2040. </a:t>
            </a:r>
            <a:endParaRPr dirty="0"/>
          </a:p>
        </p:txBody>
      </p:sp>
      <p:sp>
        <p:nvSpPr>
          <p:cNvPr id="312" name="object 5"/>
          <p:cNvSpPr txBox="1"/>
          <p:nvPr/>
        </p:nvSpPr>
        <p:spPr>
          <a:xfrm>
            <a:off x="10501814"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en-GB" dirty="0" err="1"/>
              <a:t>Aðgerðaáætlun</a:t>
            </a:r>
            <a:r>
              <a:rPr lang="en-GB" dirty="0"/>
              <a:t> í </a:t>
            </a:r>
            <a:r>
              <a:rPr lang="en-GB" dirty="0" err="1"/>
              <a:t>loftslagsmálum</a:t>
            </a:r>
            <a:endParaRPr dirty="0"/>
          </a:p>
        </p:txBody>
      </p:sp>
      <p:grpSp>
        <p:nvGrpSpPr>
          <p:cNvPr id="317" name="Group"/>
          <p:cNvGrpSpPr/>
          <p:nvPr/>
        </p:nvGrpSpPr>
        <p:grpSpPr>
          <a:xfrm>
            <a:off x="10505599" y="3170871"/>
            <a:ext cx="4981702" cy="1166551"/>
            <a:chOff x="0" y="0"/>
            <a:chExt cx="4981701" cy="1166550"/>
          </a:xfrm>
        </p:grpSpPr>
        <p:pic>
          <p:nvPicPr>
            <p:cNvPr id="313" name="Image" descr="Image"/>
            <p:cNvPicPr>
              <a:picLocks noChangeAspect="1"/>
            </p:cNvPicPr>
            <p:nvPr/>
          </p:nvPicPr>
          <p:blipFill>
            <a:blip r:embed="rId4"/>
            <a:stretch>
              <a:fillRect/>
            </a:stretch>
          </p:blipFill>
          <p:spPr>
            <a:xfrm>
              <a:off x="0" y="0"/>
              <a:ext cx="1165289" cy="1166551"/>
            </a:xfrm>
            <a:prstGeom prst="rect">
              <a:avLst/>
            </a:prstGeom>
            <a:ln w="12700" cap="flat">
              <a:noFill/>
              <a:miter lim="400000"/>
            </a:ln>
            <a:effectLst/>
          </p:spPr>
        </p:pic>
        <p:pic>
          <p:nvPicPr>
            <p:cNvPr id="314" name="Image" descr="Image"/>
            <p:cNvPicPr>
              <a:picLocks noChangeAspect="1"/>
            </p:cNvPicPr>
            <p:nvPr/>
          </p:nvPicPr>
          <p:blipFill>
            <a:blip r:embed="rId5"/>
            <a:stretch>
              <a:fillRect/>
            </a:stretch>
          </p:blipFill>
          <p:spPr>
            <a:xfrm>
              <a:off x="1266716" y="0"/>
              <a:ext cx="1166552" cy="1166551"/>
            </a:xfrm>
            <a:prstGeom prst="rect">
              <a:avLst/>
            </a:prstGeom>
            <a:ln w="12700" cap="flat">
              <a:noFill/>
              <a:miter lim="400000"/>
            </a:ln>
            <a:effectLst/>
          </p:spPr>
        </p:pic>
        <p:pic>
          <p:nvPicPr>
            <p:cNvPr id="315" name="Image" descr="Image"/>
            <p:cNvPicPr>
              <a:picLocks noChangeAspect="1"/>
            </p:cNvPicPr>
            <p:nvPr/>
          </p:nvPicPr>
          <p:blipFill>
            <a:blip r:embed="rId6"/>
            <a:stretch>
              <a:fillRect/>
            </a:stretch>
          </p:blipFill>
          <p:spPr>
            <a:xfrm>
              <a:off x="2547170" y="0"/>
              <a:ext cx="1165289" cy="1166551"/>
            </a:xfrm>
            <a:prstGeom prst="rect">
              <a:avLst/>
            </a:prstGeom>
            <a:ln w="12700" cap="flat">
              <a:noFill/>
              <a:miter lim="400000"/>
            </a:ln>
            <a:effectLst/>
          </p:spPr>
        </p:pic>
        <p:pic>
          <p:nvPicPr>
            <p:cNvPr id="316" name="Image" descr="Image"/>
            <p:cNvPicPr>
              <a:picLocks noChangeAspect="1"/>
            </p:cNvPicPr>
            <p:nvPr/>
          </p:nvPicPr>
          <p:blipFill>
            <a:blip r:embed="rId7"/>
            <a:stretch>
              <a:fillRect/>
            </a:stretch>
          </p:blipFill>
          <p:spPr>
            <a:xfrm>
              <a:off x="3813886" y="0"/>
              <a:ext cx="1167816" cy="1166551"/>
            </a:xfrm>
            <a:prstGeom prst="rect">
              <a:avLst/>
            </a:prstGeom>
            <a:ln w="12700" cap="flat">
              <a:noFill/>
              <a:miter lim="400000"/>
            </a:ln>
            <a:effectLst/>
          </p:spPr>
        </p:pic>
      </p:grpSp>
      <p:pic>
        <p:nvPicPr>
          <p:cNvPr id="318"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sp>
        <p:nvSpPr>
          <p:cNvPr id="319" name="LOFTSLAGSMÁL"/>
          <p:cNvSpPr txBox="1"/>
          <p:nvPr/>
        </p:nvSpPr>
        <p:spPr>
          <a:xfrm>
            <a:off x="11884676" y="403404"/>
            <a:ext cx="171617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2. </a:t>
            </a:r>
            <a:r>
              <a:rPr dirty="0"/>
              <a:t>LOFTSLAGSMÁL</a:t>
            </a:r>
          </a:p>
        </p:txBody>
      </p:sp>
      <p:pic>
        <p:nvPicPr>
          <p:cNvPr id="320" name="Image" descr="Image"/>
          <p:cNvPicPr>
            <a:picLocks noChangeAspect="1"/>
          </p:cNvPicPr>
          <p:nvPr/>
        </p:nvPicPr>
        <p:blipFill>
          <a:blip r:embed="rId9"/>
          <a:stretch>
            <a:fillRect/>
          </a:stretch>
        </p:blipFill>
        <p:spPr>
          <a:xfrm>
            <a:off x="10975984" y="372419"/>
            <a:ext cx="553812" cy="387515"/>
          </a:xfrm>
          <a:prstGeom prst="rect">
            <a:avLst/>
          </a:prstGeom>
          <a:ln w="12700">
            <a:miter lim="400000"/>
          </a:ln>
        </p:spPr>
      </p:pic>
      <p:sp>
        <p:nvSpPr>
          <p:cNvPr id="32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tangle"/>
          <p:cNvSpPr/>
          <p:nvPr/>
        </p:nvSpPr>
        <p:spPr>
          <a:xfrm>
            <a:off x="10487959" y="-51942"/>
            <a:ext cx="6950561" cy="1195264"/>
          </a:xfrm>
          <a:prstGeom prst="rect">
            <a:avLst/>
          </a:prstGeom>
          <a:solidFill>
            <a:srgbClr val="0489C6"/>
          </a:solidFill>
          <a:ln w="12700">
            <a:miter lim="400000"/>
          </a:ln>
        </p:spPr>
        <p:txBody>
          <a:bodyPr lIns="45719" rIns="45719" anchor="ctr"/>
          <a:lstStyle/>
          <a:p>
            <a:endParaRPr/>
          </a:p>
        </p:txBody>
      </p:sp>
      <p:sp>
        <p:nvSpPr>
          <p:cNvPr id="287" name="object 5"/>
          <p:cNvSpPr txBox="1"/>
          <p:nvPr/>
        </p:nvSpPr>
        <p:spPr>
          <a:xfrm>
            <a:off x="2066470" y="5651500"/>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 </a:t>
            </a:r>
            <a:r>
              <a:rPr lang="en-GB" dirty="0" err="1"/>
              <a:t>Lögð</a:t>
            </a:r>
            <a:r>
              <a:rPr lang="en-GB" dirty="0"/>
              <a:t> verði </a:t>
            </a:r>
            <a:r>
              <a:rPr lang="en-GB" dirty="0" err="1"/>
              <a:t>áhersla</a:t>
            </a:r>
            <a:r>
              <a:rPr lang="en-GB" dirty="0"/>
              <a:t> á </a:t>
            </a:r>
            <a:r>
              <a:rPr lang="en-GB" dirty="0" err="1"/>
              <a:t>að</a:t>
            </a:r>
            <a:r>
              <a:rPr lang="en-GB" dirty="0"/>
              <a:t> </a:t>
            </a:r>
            <a:r>
              <a:rPr lang="en-GB" dirty="0" err="1"/>
              <a:t>ferðalög</a:t>
            </a:r>
            <a:r>
              <a:rPr lang="en-GB" dirty="0"/>
              <a:t> </a:t>
            </a:r>
            <a:r>
              <a:rPr lang="en-GB" dirty="0" err="1"/>
              <a:t>starfsmanna</a:t>
            </a:r>
            <a:r>
              <a:rPr lang="en-GB" dirty="0"/>
              <a:t> </a:t>
            </a:r>
            <a:r>
              <a:rPr lang="en-GB" dirty="0" err="1"/>
              <a:t>sveitarfélagsins</a:t>
            </a:r>
            <a:r>
              <a:rPr lang="en-GB" dirty="0"/>
              <a:t> verði </a:t>
            </a:r>
            <a:r>
              <a:rPr lang="en-GB" dirty="0" err="1"/>
              <a:t>vistvæn</a:t>
            </a:r>
            <a:r>
              <a:rPr lang="en-GB" dirty="0"/>
              <a:t> </a:t>
            </a:r>
            <a:r>
              <a:rPr lang="en-GB" dirty="0" err="1"/>
              <a:t>og</a:t>
            </a:r>
            <a:r>
              <a:rPr lang="en-GB" dirty="0"/>
              <a:t> </a:t>
            </a:r>
            <a:r>
              <a:rPr lang="en-GB" dirty="0" err="1"/>
              <a:t>allar</a:t>
            </a:r>
            <a:r>
              <a:rPr lang="en-GB" dirty="0"/>
              <a:t> </a:t>
            </a:r>
            <a:r>
              <a:rPr lang="en-GB" dirty="0" err="1"/>
              <a:t>flugferðir</a:t>
            </a:r>
            <a:r>
              <a:rPr lang="en-GB" dirty="0"/>
              <a:t> </a:t>
            </a:r>
            <a:r>
              <a:rPr lang="en-GB" dirty="0" err="1"/>
              <a:t>starfsmanna</a:t>
            </a:r>
            <a:r>
              <a:rPr lang="en-GB" dirty="0"/>
              <a:t>, </a:t>
            </a:r>
            <a:r>
              <a:rPr lang="en-GB" dirty="0" err="1"/>
              <a:t>innanlands</a:t>
            </a:r>
            <a:r>
              <a:rPr lang="en-GB" dirty="0"/>
              <a:t> </a:t>
            </a:r>
            <a:r>
              <a:rPr lang="en-GB" dirty="0" err="1"/>
              <a:t>sem</a:t>
            </a:r>
            <a:r>
              <a:rPr lang="en-GB" dirty="0"/>
              <a:t> </a:t>
            </a:r>
            <a:r>
              <a:rPr lang="en-GB" dirty="0" err="1"/>
              <a:t>utan</a:t>
            </a:r>
            <a:r>
              <a:rPr lang="en-GB" dirty="0"/>
              <a:t>, verði </a:t>
            </a:r>
            <a:r>
              <a:rPr lang="en-GB" dirty="0" err="1"/>
              <a:t>kolefnisjafnaðar</a:t>
            </a:r>
            <a:r>
              <a:rPr lang="en-GB" dirty="0"/>
              <a:t>.</a:t>
            </a:r>
            <a:endParaRPr dirty="0"/>
          </a:p>
        </p:txBody>
      </p:sp>
      <p:sp>
        <p:nvSpPr>
          <p:cNvPr id="288"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489C6"/>
                </a:solidFill>
                <a:latin typeface="Arial"/>
                <a:ea typeface="Arial"/>
                <a:cs typeface="Arial"/>
                <a:sym typeface="Arial"/>
              </a:defRPr>
            </a:pPr>
            <a:r>
              <a:rPr dirty="0"/>
              <a:t>MARKMIÐ</a:t>
            </a:r>
            <a:r>
              <a:rPr lang="en-GB" dirty="0"/>
              <a:t> 2.2</a:t>
            </a:r>
            <a:endParaRPr dirty="0"/>
          </a:p>
          <a:p>
            <a:pPr marR="5080" indent="12700">
              <a:spcBef>
                <a:spcPts val="1400"/>
              </a:spcBef>
              <a:defRPr sz="4000" spc="-4">
                <a:solidFill>
                  <a:srgbClr val="0489C6"/>
                </a:solidFill>
                <a:latin typeface="Arial"/>
                <a:ea typeface="Arial"/>
                <a:cs typeface="Arial"/>
                <a:sym typeface="Arial"/>
              </a:defRPr>
            </a:pPr>
            <a:r>
              <a:rPr dirty="0" err="1"/>
              <a:t>Kolefnishlutlaus</a:t>
            </a:r>
            <a:r>
              <a:rPr dirty="0"/>
              <a:t> </a:t>
            </a:r>
            <a:r>
              <a:rPr dirty="0" err="1"/>
              <a:t>Akraneskaupstaður</a:t>
            </a:r>
            <a:r>
              <a:rPr dirty="0"/>
              <a:t> </a:t>
            </a:r>
            <a:r>
              <a:rPr dirty="0" err="1"/>
              <a:t>árið</a:t>
            </a:r>
            <a:r>
              <a:rPr dirty="0"/>
              <a:t> 2030 </a:t>
            </a:r>
          </a:p>
        </p:txBody>
      </p:sp>
      <p:sp>
        <p:nvSpPr>
          <p:cNvPr id="289" name="object 11"/>
          <p:cNvSpPr txBox="1"/>
          <p:nvPr/>
        </p:nvSpPr>
        <p:spPr>
          <a:xfrm>
            <a:off x="5424705" y="774717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2021</a:t>
            </a:r>
            <a:endParaRPr spc="0" dirty="0"/>
          </a:p>
        </p:txBody>
      </p:sp>
      <p:sp>
        <p:nvSpPr>
          <p:cNvPr id="290" name="object 12"/>
          <p:cNvSpPr txBox="1"/>
          <p:nvPr/>
        </p:nvSpPr>
        <p:spPr>
          <a:xfrm>
            <a:off x="2854604" y="7664176"/>
            <a:ext cx="1250316"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umhverfisstjóri</a:t>
            </a:r>
          </a:p>
        </p:txBody>
      </p:sp>
      <p:sp>
        <p:nvSpPr>
          <p:cNvPr id="29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29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293" name="Rectangle"/>
          <p:cNvSpPr/>
          <p:nvPr/>
        </p:nvSpPr>
        <p:spPr>
          <a:xfrm>
            <a:off x="10487959" y="10991870"/>
            <a:ext cx="6950561" cy="305662"/>
          </a:xfrm>
          <a:prstGeom prst="rect">
            <a:avLst/>
          </a:prstGeom>
          <a:solidFill>
            <a:srgbClr val="0489C6"/>
          </a:solidFill>
          <a:ln w="12700">
            <a:miter lim="400000"/>
          </a:ln>
        </p:spPr>
        <p:txBody>
          <a:bodyPr lIns="45719" rIns="45719" anchor="ctr"/>
          <a:lstStyle/>
          <a:p>
            <a:endParaRPr/>
          </a:p>
        </p:txBody>
      </p:sp>
      <p:sp>
        <p:nvSpPr>
          <p:cNvPr id="29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29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296"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297"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298" name="Line"/>
          <p:cNvSpPr/>
          <p:nvPr/>
        </p:nvSpPr>
        <p:spPr>
          <a:xfrm>
            <a:off x="2089150" y="7381610"/>
            <a:ext cx="2182441" cy="1"/>
          </a:xfrm>
          <a:prstGeom prst="line">
            <a:avLst/>
          </a:prstGeom>
          <a:ln w="25400">
            <a:solidFill>
              <a:srgbClr val="0489C6"/>
            </a:solidFill>
          </a:ln>
        </p:spPr>
        <p:txBody>
          <a:bodyPr lIns="45719" rIns="45719"/>
          <a:lstStyle/>
          <a:p>
            <a:endParaRPr/>
          </a:p>
        </p:txBody>
      </p:sp>
      <p:sp>
        <p:nvSpPr>
          <p:cNvPr id="299" name="Line"/>
          <p:cNvSpPr/>
          <p:nvPr/>
        </p:nvSpPr>
        <p:spPr>
          <a:xfrm>
            <a:off x="2089150" y="8328185"/>
            <a:ext cx="2182441" cy="1"/>
          </a:xfrm>
          <a:prstGeom prst="line">
            <a:avLst/>
          </a:prstGeom>
          <a:ln w="25400">
            <a:solidFill>
              <a:srgbClr val="0489C6"/>
            </a:solidFill>
          </a:ln>
        </p:spPr>
        <p:txBody>
          <a:bodyPr lIns="45719" rIns="45719"/>
          <a:lstStyle/>
          <a:p>
            <a:endParaRPr/>
          </a:p>
        </p:txBody>
      </p:sp>
      <p:sp>
        <p:nvSpPr>
          <p:cNvPr id="300" name="Line"/>
          <p:cNvSpPr/>
          <p:nvPr/>
        </p:nvSpPr>
        <p:spPr>
          <a:xfrm>
            <a:off x="4686825" y="7381610"/>
            <a:ext cx="5156322" cy="1"/>
          </a:xfrm>
          <a:prstGeom prst="line">
            <a:avLst/>
          </a:prstGeom>
          <a:ln w="25400">
            <a:solidFill>
              <a:srgbClr val="0489C6"/>
            </a:solidFill>
          </a:ln>
        </p:spPr>
        <p:txBody>
          <a:bodyPr lIns="45719" rIns="45719"/>
          <a:lstStyle/>
          <a:p>
            <a:endParaRPr/>
          </a:p>
        </p:txBody>
      </p:sp>
      <p:sp>
        <p:nvSpPr>
          <p:cNvPr id="301" name="Line"/>
          <p:cNvSpPr/>
          <p:nvPr/>
        </p:nvSpPr>
        <p:spPr>
          <a:xfrm>
            <a:off x="4686825" y="8328185"/>
            <a:ext cx="5156322" cy="1"/>
          </a:xfrm>
          <a:prstGeom prst="line">
            <a:avLst/>
          </a:prstGeom>
          <a:ln w="25400">
            <a:solidFill>
              <a:srgbClr val="0489C6"/>
            </a:solidFill>
          </a:ln>
        </p:spPr>
        <p:txBody>
          <a:bodyPr lIns="45719" rIns="45719"/>
          <a:lstStyle/>
          <a:p>
            <a:endParaRPr/>
          </a:p>
        </p:txBody>
      </p:sp>
      <p:sp>
        <p:nvSpPr>
          <p:cNvPr id="310"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Vistvæn ferðalög starfsmanna sveitarfélagsins</a:t>
            </a:r>
            <a:endParaRPr dirty="0"/>
          </a:p>
        </p:txBody>
      </p:sp>
      <p:grpSp>
        <p:nvGrpSpPr>
          <p:cNvPr id="317" name="Group"/>
          <p:cNvGrpSpPr/>
          <p:nvPr/>
        </p:nvGrpSpPr>
        <p:grpSpPr>
          <a:xfrm>
            <a:off x="10505599" y="3170871"/>
            <a:ext cx="4981702" cy="1166551"/>
            <a:chOff x="0" y="0"/>
            <a:chExt cx="4981701" cy="1166550"/>
          </a:xfrm>
        </p:grpSpPr>
        <p:pic>
          <p:nvPicPr>
            <p:cNvPr id="313" name="Image" descr="Image"/>
            <p:cNvPicPr>
              <a:picLocks noChangeAspect="1"/>
            </p:cNvPicPr>
            <p:nvPr/>
          </p:nvPicPr>
          <p:blipFill>
            <a:blip r:embed="rId4"/>
            <a:stretch>
              <a:fillRect/>
            </a:stretch>
          </p:blipFill>
          <p:spPr>
            <a:xfrm>
              <a:off x="0" y="0"/>
              <a:ext cx="1165289" cy="1166551"/>
            </a:xfrm>
            <a:prstGeom prst="rect">
              <a:avLst/>
            </a:prstGeom>
            <a:ln w="12700" cap="flat">
              <a:noFill/>
              <a:miter lim="400000"/>
            </a:ln>
            <a:effectLst/>
          </p:spPr>
        </p:pic>
        <p:pic>
          <p:nvPicPr>
            <p:cNvPr id="314" name="Image" descr="Image"/>
            <p:cNvPicPr>
              <a:picLocks noChangeAspect="1"/>
            </p:cNvPicPr>
            <p:nvPr/>
          </p:nvPicPr>
          <p:blipFill>
            <a:blip r:embed="rId5"/>
            <a:stretch>
              <a:fillRect/>
            </a:stretch>
          </p:blipFill>
          <p:spPr>
            <a:xfrm>
              <a:off x="1266716" y="0"/>
              <a:ext cx="1166552" cy="1166551"/>
            </a:xfrm>
            <a:prstGeom prst="rect">
              <a:avLst/>
            </a:prstGeom>
            <a:ln w="12700" cap="flat">
              <a:noFill/>
              <a:miter lim="400000"/>
            </a:ln>
            <a:effectLst/>
          </p:spPr>
        </p:pic>
        <p:pic>
          <p:nvPicPr>
            <p:cNvPr id="315" name="Image" descr="Image"/>
            <p:cNvPicPr>
              <a:picLocks noChangeAspect="1"/>
            </p:cNvPicPr>
            <p:nvPr/>
          </p:nvPicPr>
          <p:blipFill>
            <a:blip r:embed="rId6"/>
            <a:stretch>
              <a:fillRect/>
            </a:stretch>
          </p:blipFill>
          <p:spPr>
            <a:xfrm>
              <a:off x="2547170" y="0"/>
              <a:ext cx="1165289" cy="1166551"/>
            </a:xfrm>
            <a:prstGeom prst="rect">
              <a:avLst/>
            </a:prstGeom>
            <a:ln w="12700" cap="flat">
              <a:noFill/>
              <a:miter lim="400000"/>
            </a:ln>
            <a:effectLst/>
          </p:spPr>
        </p:pic>
        <p:pic>
          <p:nvPicPr>
            <p:cNvPr id="316" name="Image" descr="Image"/>
            <p:cNvPicPr>
              <a:picLocks noChangeAspect="1"/>
            </p:cNvPicPr>
            <p:nvPr/>
          </p:nvPicPr>
          <p:blipFill>
            <a:blip r:embed="rId7"/>
            <a:stretch>
              <a:fillRect/>
            </a:stretch>
          </p:blipFill>
          <p:spPr>
            <a:xfrm>
              <a:off x="3813886" y="0"/>
              <a:ext cx="1167816" cy="1166551"/>
            </a:xfrm>
            <a:prstGeom prst="rect">
              <a:avLst/>
            </a:prstGeom>
            <a:ln w="12700" cap="flat">
              <a:noFill/>
              <a:miter lim="400000"/>
            </a:ln>
            <a:effectLst/>
          </p:spPr>
        </p:pic>
      </p:grpSp>
      <p:pic>
        <p:nvPicPr>
          <p:cNvPr id="318"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sp>
        <p:nvSpPr>
          <p:cNvPr id="319" name="LOFTSLAGSMÁL"/>
          <p:cNvSpPr txBox="1"/>
          <p:nvPr/>
        </p:nvSpPr>
        <p:spPr>
          <a:xfrm>
            <a:off x="11884676" y="403404"/>
            <a:ext cx="171617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2. </a:t>
            </a:r>
            <a:r>
              <a:rPr dirty="0"/>
              <a:t>LOFTSLAGSMÁL</a:t>
            </a:r>
          </a:p>
        </p:txBody>
      </p:sp>
      <p:pic>
        <p:nvPicPr>
          <p:cNvPr id="320" name="Image" descr="Image"/>
          <p:cNvPicPr>
            <a:picLocks noChangeAspect="1"/>
          </p:cNvPicPr>
          <p:nvPr/>
        </p:nvPicPr>
        <p:blipFill>
          <a:blip r:embed="rId9"/>
          <a:stretch>
            <a:fillRect/>
          </a:stretch>
        </p:blipFill>
        <p:spPr>
          <a:xfrm>
            <a:off x="10975984" y="372419"/>
            <a:ext cx="553812" cy="387515"/>
          </a:xfrm>
          <a:prstGeom prst="rect">
            <a:avLst/>
          </a:prstGeom>
          <a:ln w="12700">
            <a:miter lim="400000"/>
          </a:ln>
        </p:spPr>
      </p:pic>
      <p:sp>
        <p:nvSpPr>
          <p:cNvPr id="32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extLst>
      <p:ext uri="{BB962C8B-B14F-4D97-AF65-F5344CB8AC3E}">
        <p14:creationId xmlns:p14="http://schemas.microsoft.com/office/powerpoint/2010/main" val="40975866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Rectangle"/>
          <p:cNvSpPr/>
          <p:nvPr/>
        </p:nvSpPr>
        <p:spPr>
          <a:xfrm>
            <a:off x="10487959" y="-51942"/>
            <a:ext cx="6950561" cy="1195264"/>
          </a:xfrm>
          <a:prstGeom prst="rect">
            <a:avLst/>
          </a:prstGeom>
          <a:solidFill>
            <a:srgbClr val="0489C6"/>
          </a:solidFill>
          <a:ln w="12700">
            <a:miter lim="400000"/>
          </a:ln>
        </p:spPr>
        <p:txBody>
          <a:bodyPr lIns="45719" rIns="45719" anchor="ctr"/>
          <a:lstStyle/>
          <a:p>
            <a:endParaRPr/>
          </a:p>
        </p:txBody>
      </p:sp>
      <p:sp>
        <p:nvSpPr>
          <p:cNvPr id="324" name="object 5"/>
          <p:cNvSpPr txBox="1"/>
          <p:nvPr/>
        </p:nvSpPr>
        <p:spPr>
          <a:xfrm>
            <a:off x="2066470" y="5651500"/>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489C6"/>
                </a:solidFill>
              </a:rPr>
              <a:t>FRAMKVÆMD: </a:t>
            </a:r>
            <a:r>
              <a:rPr dirty="0" err="1"/>
              <a:t>Unnin</a:t>
            </a:r>
            <a:r>
              <a:rPr dirty="0"/>
              <a:t> </a:t>
            </a:r>
            <a:r>
              <a:rPr dirty="0" err="1"/>
              <a:t>verði</a:t>
            </a:r>
            <a:r>
              <a:rPr dirty="0"/>
              <a:t> </a:t>
            </a:r>
            <a:r>
              <a:rPr dirty="0" err="1"/>
              <a:t>áætlun</a:t>
            </a:r>
            <a:r>
              <a:rPr dirty="0"/>
              <a:t> um </a:t>
            </a:r>
            <a:r>
              <a:rPr dirty="0" err="1"/>
              <a:t>aðlögun</a:t>
            </a:r>
            <a:r>
              <a:rPr dirty="0"/>
              <a:t> </a:t>
            </a:r>
            <a:r>
              <a:rPr dirty="0" err="1"/>
              <a:t>að</a:t>
            </a:r>
            <a:r>
              <a:rPr dirty="0"/>
              <a:t> </a:t>
            </a:r>
            <a:r>
              <a:rPr dirty="0" err="1"/>
              <a:t>loftslagsbreytingum</a:t>
            </a:r>
            <a:r>
              <a:rPr dirty="0"/>
              <a:t> </a:t>
            </a:r>
            <a:r>
              <a:rPr dirty="0" err="1"/>
              <a:t>sem</a:t>
            </a:r>
            <a:r>
              <a:rPr dirty="0"/>
              <a:t> </a:t>
            </a:r>
            <a:r>
              <a:rPr dirty="0" err="1"/>
              <a:t>innihaldi</a:t>
            </a:r>
            <a:r>
              <a:rPr dirty="0"/>
              <a:t> </a:t>
            </a:r>
            <a:r>
              <a:rPr dirty="0" err="1"/>
              <a:t>m.a.</a:t>
            </a:r>
            <a:r>
              <a:rPr dirty="0"/>
              <a:t> </a:t>
            </a:r>
            <a:r>
              <a:rPr dirty="0" err="1"/>
              <a:t>áhættumat</a:t>
            </a:r>
            <a:r>
              <a:rPr dirty="0"/>
              <a:t> </a:t>
            </a:r>
            <a:r>
              <a:rPr dirty="0" err="1"/>
              <a:t>vegna</a:t>
            </a:r>
            <a:r>
              <a:rPr dirty="0"/>
              <a:t> </a:t>
            </a:r>
            <a:r>
              <a:rPr dirty="0" err="1"/>
              <a:t>sjávarflóða</a:t>
            </a:r>
            <a:r>
              <a:rPr dirty="0"/>
              <a:t>, </a:t>
            </a:r>
            <a:r>
              <a:rPr dirty="0" err="1"/>
              <a:t>skoðun</a:t>
            </a:r>
            <a:r>
              <a:rPr dirty="0"/>
              <a:t> á </a:t>
            </a:r>
            <a:r>
              <a:rPr dirty="0" err="1"/>
              <a:t>uppbyggingu</a:t>
            </a:r>
            <a:r>
              <a:rPr dirty="0"/>
              <a:t> </a:t>
            </a:r>
            <a:r>
              <a:rPr dirty="0" err="1"/>
              <a:t>sjóvarnargarða</a:t>
            </a:r>
            <a:r>
              <a:rPr dirty="0"/>
              <a:t>, </a:t>
            </a:r>
            <a:r>
              <a:rPr dirty="0" err="1"/>
              <a:t>skipulag</a:t>
            </a:r>
            <a:r>
              <a:rPr dirty="0"/>
              <a:t> </a:t>
            </a:r>
            <a:r>
              <a:rPr dirty="0" err="1"/>
              <a:t>blágrænna</a:t>
            </a:r>
            <a:r>
              <a:rPr dirty="0"/>
              <a:t> </a:t>
            </a:r>
            <a:r>
              <a:rPr dirty="0" err="1"/>
              <a:t>ofanvatnslausna</a:t>
            </a:r>
            <a:r>
              <a:rPr dirty="0"/>
              <a:t>, </a:t>
            </a:r>
            <a:r>
              <a:rPr dirty="0" err="1"/>
              <a:t>o.fl</a:t>
            </a:r>
            <a:r>
              <a:rPr dirty="0"/>
              <a:t>.</a:t>
            </a:r>
          </a:p>
        </p:txBody>
      </p:sp>
      <p:sp>
        <p:nvSpPr>
          <p:cNvPr id="325"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489C6"/>
                </a:solidFill>
                <a:latin typeface="Arial"/>
                <a:ea typeface="Arial"/>
                <a:cs typeface="Arial"/>
                <a:sym typeface="Arial"/>
              </a:defRPr>
            </a:pPr>
            <a:r>
              <a:rPr dirty="0"/>
              <a:t>MARKMIÐ</a:t>
            </a:r>
            <a:r>
              <a:rPr lang="en-GB" dirty="0"/>
              <a:t> 2.3</a:t>
            </a:r>
            <a:endParaRPr dirty="0"/>
          </a:p>
          <a:p>
            <a:pPr marR="5080" indent="12700">
              <a:spcBef>
                <a:spcPts val="1400"/>
              </a:spcBef>
              <a:defRPr sz="4000" spc="-4">
                <a:solidFill>
                  <a:srgbClr val="0489C6"/>
                </a:solidFill>
                <a:latin typeface="Arial"/>
                <a:ea typeface="Arial"/>
                <a:cs typeface="Arial"/>
                <a:sym typeface="Arial"/>
              </a:defRPr>
            </a:pPr>
            <a:r>
              <a:rPr dirty="0" err="1"/>
              <a:t>Aðlögun</a:t>
            </a:r>
            <a:r>
              <a:rPr dirty="0"/>
              <a:t> </a:t>
            </a:r>
            <a:r>
              <a:rPr dirty="0" err="1"/>
              <a:t>að</a:t>
            </a:r>
            <a:r>
              <a:rPr dirty="0"/>
              <a:t> </a:t>
            </a:r>
            <a:br>
              <a:rPr dirty="0"/>
            </a:br>
            <a:r>
              <a:rPr dirty="0" err="1"/>
              <a:t>loftslagsbreytingum</a:t>
            </a:r>
            <a:endParaRPr dirty="0"/>
          </a:p>
        </p:txBody>
      </p:sp>
      <p:sp>
        <p:nvSpPr>
          <p:cNvPr id="326" name="object 11"/>
          <p:cNvSpPr txBox="1"/>
          <p:nvPr/>
        </p:nvSpPr>
        <p:spPr>
          <a:xfrm>
            <a:off x="54284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4</a:t>
            </a:r>
            <a:endParaRPr spc="0" dirty="0"/>
          </a:p>
        </p:txBody>
      </p:sp>
      <p:sp>
        <p:nvSpPr>
          <p:cNvPr id="327" name="object 12"/>
          <p:cNvSpPr txBox="1"/>
          <p:nvPr/>
        </p:nvSpPr>
        <p:spPr>
          <a:xfrm>
            <a:off x="2854604" y="7556567"/>
            <a:ext cx="1341557"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 og umhverfisstjóri</a:t>
            </a:r>
          </a:p>
        </p:txBody>
      </p:sp>
      <p:sp>
        <p:nvSpPr>
          <p:cNvPr id="328"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329"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330" name="Rectangle"/>
          <p:cNvSpPr/>
          <p:nvPr/>
        </p:nvSpPr>
        <p:spPr>
          <a:xfrm>
            <a:off x="10487959" y="10991870"/>
            <a:ext cx="6950561" cy="305662"/>
          </a:xfrm>
          <a:prstGeom prst="rect">
            <a:avLst/>
          </a:prstGeom>
          <a:solidFill>
            <a:srgbClr val="0489C6"/>
          </a:solidFill>
          <a:ln w="12700">
            <a:miter lim="400000"/>
          </a:ln>
        </p:spPr>
        <p:txBody>
          <a:bodyPr lIns="45719" rIns="45719" anchor="ctr"/>
          <a:lstStyle/>
          <a:p>
            <a:endParaRPr/>
          </a:p>
        </p:txBody>
      </p:sp>
      <p:sp>
        <p:nvSpPr>
          <p:cNvPr id="331"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332"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333"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334"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335" name="Line"/>
          <p:cNvSpPr/>
          <p:nvPr/>
        </p:nvSpPr>
        <p:spPr>
          <a:xfrm>
            <a:off x="2089150" y="7381610"/>
            <a:ext cx="2182441" cy="1"/>
          </a:xfrm>
          <a:prstGeom prst="line">
            <a:avLst/>
          </a:prstGeom>
          <a:ln w="25400">
            <a:solidFill>
              <a:srgbClr val="0489C6"/>
            </a:solidFill>
          </a:ln>
        </p:spPr>
        <p:txBody>
          <a:bodyPr lIns="45719" rIns="45719"/>
          <a:lstStyle/>
          <a:p>
            <a:endParaRPr/>
          </a:p>
        </p:txBody>
      </p:sp>
      <p:sp>
        <p:nvSpPr>
          <p:cNvPr id="336" name="Line"/>
          <p:cNvSpPr/>
          <p:nvPr/>
        </p:nvSpPr>
        <p:spPr>
          <a:xfrm>
            <a:off x="2089150" y="8328185"/>
            <a:ext cx="2182441" cy="1"/>
          </a:xfrm>
          <a:prstGeom prst="line">
            <a:avLst/>
          </a:prstGeom>
          <a:ln w="25400">
            <a:solidFill>
              <a:srgbClr val="0489C6"/>
            </a:solidFill>
          </a:ln>
        </p:spPr>
        <p:txBody>
          <a:bodyPr lIns="45719" rIns="45719"/>
          <a:lstStyle/>
          <a:p>
            <a:endParaRPr/>
          </a:p>
        </p:txBody>
      </p:sp>
      <p:sp>
        <p:nvSpPr>
          <p:cNvPr id="337" name="Line"/>
          <p:cNvSpPr/>
          <p:nvPr/>
        </p:nvSpPr>
        <p:spPr>
          <a:xfrm>
            <a:off x="4686825" y="7381610"/>
            <a:ext cx="5156322" cy="1"/>
          </a:xfrm>
          <a:prstGeom prst="line">
            <a:avLst/>
          </a:prstGeom>
          <a:ln w="25400">
            <a:solidFill>
              <a:srgbClr val="0489C6"/>
            </a:solidFill>
          </a:ln>
        </p:spPr>
        <p:txBody>
          <a:bodyPr lIns="45719" rIns="45719"/>
          <a:lstStyle/>
          <a:p>
            <a:endParaRPr/>
          </a:p>
        </p:txBody>
      </p:sp>
      <p:sp>
        <p:nvSpPr>
          <p:cNvPr id="338" name="Line"/>
          <p:cNvSpPr/>
          <p:nvPr/>
        </p:nvSpPr>
        <p:spPr>
          <a:xfrm>
            <a:off x="4686825" y="8328185"/>
            <a:ext cx="5156322" cy="1"/>
          </a:xfrm>
          <a:prstGeom prst="line">
            <a:avLst/>
          </a:prstGeom>
          <a:ln w="25400">
            <a:solidFill>
              <a:srgbClr val="0489C6"/>
            </a:solidFill>
          </a:ln>
        </p:spPr>
        <p:txBody>
          <a:bodyPr lIns="45719" rIns="45719"/>
          <a:lstStyle/>
          <a:p>
            <a:endParaRPr/>
          </a:p>
        </p:txBody>
      </p:sp>
      <p:sp>
        <p:nvSpPr>
          <p:cNvPr id="339"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Áætlun um aðlögun að loftslagsbreytingum</a:t>
            </a:r>
          </a:p>
        </p:txBody>
      </p:sp>
      <p:grpSp>
        <p:nvGrpSpPr>
          <p:cNvPr id="344" name="Group"/>
          <p:cNvGrpSpPr/>
          <p:nvPr/>
        </p:nvGrpSpPr>
        <p:grpSpPr>
          <a:xfrm>
            <a:off x="10505599" y="3170871"/>
            <a:ext cx="4981702" cy="1166551"/>
            <a:chOff x="0" y="0"/>
            <a:chExt cx="4981701" cy="1166550"/>
          </a:xfrm>
        </p:grpSpPr>
        <p:pic>
          <p:nvPicPr>
            <p:cNvPr id="340" name="Image" descr="Image"/>
            <p:cNvPicPr>
              <a:picLocks noChangeAspect="1"/>
            </p:cNvPicPr>
            <p:nvPr/>
          </p:nvPicPr>
          <p:blipFill>
            <a:blip r:embed="rId4"/>
            <a:stretch>
              <a:fillRect/>
            </a:stretch>
          </p:blipFill>
          <p:spPr>
            <a:xfrm>
              <a:off x="0" y="0"/>
              <a:ext cx="1165289" cy="1166551"/>
            </a:xfrm>
            <a:prstGeom prst="rect">
              <a:avLst/>
            </a:prstGeom>
            <a:ln w="12700" cap="flat">
              <a:noFill/>
              <a:miter lim="400000"/>
            </a:ln>
            <a:effectLst/>
          </p:spPr>
        </p:pic>
        <p:pic>
          <p:nvPicPr>
            <p:cNvPr id="341" name="Image" descr="Image"/>
            <p:cNvPicPr>
              <a:picLocks noChangeAspect="1"/>
            </p:cNvPicPr>
            <p:nvPr/>
          </p:nvPicPr>
          <p:blipFill>
            <a:blip r:embed="rId5"/>
            <a:stretch>
              <a:fillRect/>
            </a:stretch>
          </p:blipFill>
          <p:spPr>
            <a:xfrm>
              <a:off x="1266716" y="0"/>
              <a:ext cx="1166552" cy="1166551"/>
            </a:xfrm>
            <a:prstGeom prst="rect">
              <a:avLst/>
            </a:prstGeom>
            <a:ln w="12700" cap="flat">
              <a:noFill/>
              <a:miter lim="400000"/>
            </a:ln>
            <a:effectLst/>
          </p:spPr>
        </p:pic>
        <p:pic>
          <p:nvPicPr>
            <p:cNvPr id="342" name="Image" descr="Image"/>
            <p:cNvPicPr>
              <a:picLocks noChangeAspect="1"/>
            </p:cNvPicPr>
            <p:nvPr/>
          </p:nvPicPr>
          <p:blipFill>
            <a:blip r:embed="rId6"/>
            <a:stretch>
              <a:fillRect/>
            </a:stretch>
          </p:blipFill>
          <p:spPr>
            <a:xfrm>
              <a:off x="2547170" y="0"/>
              <a:ext cx="1165289" cy="1166551"/>
            </a:xfrm>
            <a:prstGeom prst="rect">
              <a:avLst/>
            </a:prstGeom>
            <a:ln w="12700" cap="flat">
              <a:noFill/>
              <a:miter lim="400000"/>
            </a:ln>
            <a:effectLst/>
          </p:spPr>
        </p:pic>
        <p:pic>
          <p:nvPicPr>
            <p:cNvPr id="343" name="Image" descr="Image"/>
            <p:cNvPicPr>
              <a:picLocks noChangeAspect="1"/>
            </p:cNvPicPr>
            <p:nvPr/>
          </p:nvPicPr>
          <p:blipFill>
            <a:blip r:embed="rId7"/>
            <a:stretch>
              <a:fillRect/>
            </a:stretch>
          </p:blipFill>
          <p:spPr>
            <a:xfrm>
              <a:off x="3813886" y="0"/>
              <a:ext cx="1167816" cy="1166551"/>
            </a:xfrm>
            <a:prstGeom prst="rect">
              <a:avLst/>
            </a:prstGeom>
            <a:ln w="12700" cap="flat">
              <a:noFill/>
              <a:miter lim="400000"/>
            </a:ln>
            <a:effectLst/>
          </p:spPr>
        </p:pic>
      </p:grpSp>
      <p:pic>
        <p:nvPicPr>
          <p:cNvPr id="345"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sp>
        <p:nvSpPr>
          <p:cNvPr id="346" name="LOFTSLAGSMÁL"/>
          <p:cNvSpPr txBox="1"/>
          <p:nvPr/>
        </p:nvSpPr>
        <p:spPr>
          <a:xfrm>
            <a:off x="11884676" y="403404"/>
            <a:ext cx="171617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2. </a:t>
            </a:r>
            <a:r>
              <a:rPr dirty="0"/>
              <a:t>LOFTSLAGSMÁL</a:t>
            </a:r>
          </a:p>
        </p:txBody>
      </p:sp>
      <p:pic>
        <p:nvPicPr>
          <p:cNvPr id="347" name="Image" descr="Image"/>
          <p:cNvPicPr>
            <a:picLocks noChangeAspect="1"/>
          </p:cNvPicPr>
          <p:nvPr/>
        </p:nvPicPr>
        <p:blipFill>
          <a:blip r:embed="rId9"/>
          <a:stretch>
            <a:fillRect/>
          </a:stretch>
        </p:blipFill>
        <p:spPr>
          <a:xfrm>
            <a:off x="10975984" y="372419"/>
            <a:ext cx="553812" cy="387515"/>
          </a:xfrm>
          <a:prstGeom prst="rect">
            <a:avLst/>
          </a:prstGeom>
          <a:ln w="12700">
            <a:miter lim="400000"/>
          </a:ln>
        </p:spPr>
      </p:pic>
      <p:sp>
        <p:nvSpPr>
          <p:cNvPr id="348"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39875583093_0ab57eae83_o.jpg" descr="39875583093_0ab57eae83_o.jpg"/>
          <p:cNvPicPr>
            <a:picLocks noChangeAspect="1"/>
          </p:cNvPicPr>
          <p:nvPr/>
        </p:nvPicPr>
        <p:blipFill>
          <a:blip r:embed="rId3"/>
          <a:srcRect t="31654" b="12238"/>
          <a:stretch>
            <a:fillRect/>
          </a:stretch>
        </p:blipFill>
        <p:spPr>
          <a:xfrm>
            <a:off x="-20717" y="0"/>
            <a:ext cx="20145534" cy="11303000"/>
          </a:xfrm>
          <a:prstGeom prst="rect">
            <a:avLst/>
          </a:prstGeom>
          <a:ln w="12700">
            <a:miter lim="400000"/>
          </a:ln>
        </p:spPr>
      </p:pic>
      <p:sp>
        <p:nvSpPr>
          <p:cNvPr id="352" name="Rectangle"/>
          <p:cNvSpPr/>
          <p:nvPr/>
        </p:nvSpPr>
        <p:spPr>
          <a:xfrm>
            <a:off x="10496550" y="2781300"/>
            <a:ext cx="6937177" cy="4615409"/>
          </a:xfrm>
          <a:prstGeom prst="rect">
            <a:avLst/>
          </a:prstGeom>
          <a:solidFill>
            <a:srgbClr val="3FA388"/>
          </a:solidFill>
          <a:ln w="12700">
            <a:miter lim="400000"/>
          </a:ln>
        </p:spPr>
        <p:txBody>
          <a:bodyPr lIns="45719" rIns="45719" anchor="ctr"/>
          <a:lstStyle/>
          <a:p>
            <a:endParaRPr/>
          </a:p>
        </p:txBody>
      </p:sp>
      <p:sp>
        <p:nvSpPr>
          <p:cNvPr id="353" name="VATN"/>
          <p:cNvSpPr txBox="1"/>
          <p:nvPr/>
        </p:nvSpPr>
        <p:spPr>
          <a:xfrm>
            <a:off x="11107087" y="4400774"/>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3. </a:t>
            </a:r>
            <a:r>
              <a:rPr dirty="0"/>
              <a:t>VATN</a:t>
            </a:r>
            <a:r>
              <a:rPr lang="en-GB" dirty="0"/>
              <a:t>SVERND</a:t>
            </a:r>
            <a:endParaRPr dirty="0"/>
          </a:p>
        </p:txBody>
      </p:sp>
      <p:sp>
        <p:nvSpPr>
          <p:cNvPr id="354" name="Grunnvatni sé ekki spillt í sveitarfélaginu og nægt grunnvatn varðveitt til framtíðarnota"/>
          <p:cNvSpPr txBox="1"/>
          <p:nvPr/>
        </p:nvSpPr>
        <p:spPr>
          <a:xfrm>
            <a:off x="11041622" y="5084609"/>
            <a:ext cx="5847034" cy="689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Grunnvatni sé ekki spillt í sveitarfélaginu og nægt grunnvatn varðveitt til framtíðarnota</a:t>
            </a:r>
          </a:p>
        </p:txBody>
      </p:sp>
      <p:sp>
        <p:nvSpPr>
          <p:cNvPr id="355"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356" name="Image" descr="Image"/>
          <p:cNvPicPr>
            <a:picLocks noChangeAspect="1"/>
          </p:cNvPicPr>
          <p:nvPr/>
        </p:nvPicPr>
        <p:blipFill>
          <a:blip r:embed="rId4"/>
          <a:stretch>
            <a:fillRect/>
          </a:stretch>
        </p:blipFill>
        <p:spPr>
          <a:xfrm>
            <a:off x="18372619" y="4620878"/>
            <a:ext cx="855433" cy="93625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INNGANGUR"/>
          <p:cNvSpPr txBox="1"/>
          <p:nvPr/>
        </p:nvSpPr>
        <p:spPr>
          <a:xfrm>
            <a:off x="10489858" y="2951390"/>
            <a:ext cx="6950561"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4000" b="1">
                <a:solidFill>
                  <a:srgbClr val="535353"/>
                </a:solidFill>
                <a:latin typeface="Arial"/>
                <a:ea typeface="Arial"/>
                <a:cs typeface="Arial"/>
                <a:sym typeface="Arial"/>
              </a:defRPr>
            </a:lvl1pPr>
          </a:lstStyle>
          <a:p>
            <a:r>
              <a:t>INNGANGUR</a:t>
            </a:r>
          </a:p>
        </p:txBody>
      </p:sp>
      <p:sp>
        <p:nvSpPr>
          <p:cNvPr id="78" name="Akranes er vaxandi bæjarfélag með rúmlega 7.500 íbúa og er stærsti íbúakjarni Vesturlands. Sveitarfélagið er framsækið og leggur áherslu á jákvæðni og metnað í allri þjónustu og uppbyggingu.   Bærinn er einstaklega góður kostur fyrir fjölskyldufólk. Samf"/>
          <p:cNvSpPr txBox="1"/>
          <p:nvPr/>
        </p:nvSpPr>
        <p:spPr>
          <a:xfrm>
            <a:off x="10489858" y="4234090"/>
            <a:ext cx="6950561" cy="4859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20000"/>
              </a:lnSpc>
              <a:defRPr sz="2000">
                <a:solidFill>
                  <a:srgbClr val="535353"/>
                </a:solidFill>
                <a:latin typeface="Arial"/>
                <a:ea typeface="Arial"/>
                <a:cs typeface="Arial"/>
                <a:sym typeface="Arial"/>
              </a:defRPr>
            </a:pPr>
            <a:r>
              <a:rPr dirty="0" err="1"/>
              <a:t>Akranes</a:t>
            </a:r>
            <a:r>
              <a:rPr dirty="0"/>
              <a:t> er </a:t>
            </a:r>
            <a:r>
              <a:rPr dirty="0" err="1"/>
              <a:t>vaxandi</a:t>
            </a:r>
            <a:r>
              <a:rPr dirty="0"/>
              <a:t> </a:t>
            </a:r>
            <a:r>
              <a:rPr dirty="0" err="1"/>
              <a:t>bæjarfélag</a:t>
            </a:r>
            <a:r>
              <a:rPr dirty="0"/>
              <a:t> </a:t>
            </a:r>
            <a:r>
              <a:rPr dirty="0" err="1"/>
              <a:t>með</a:t>
            </a:r>
            <a:r>
              <a:rPr dirty="0"/>
              <a:t> </a:t>
            </a:r>
            <a:r>
              <a:rPr dirty="0" err="1"/>
              <a:t>rúmlega</a:t>
            </a:r>
            <a:r>
              <a:rPr dirty="0"/>
              <a:t> 7.500 </a:t>
            </a:r>
            <a:r>
              <a:rPr dirty="0" err="1"/>
              <a:t>íbúa</a:t>
            </a:r>
            <a:r>
              <a:rPr dirty="0"/>
              <a:t> </a:t>
            </a:r>
            <a:r>
              <a:rPr dirty="0" err="1"/>
              <a:t>og</a:t>
            </a:r>
            <a:r>
              <a:rPr dirty="0"/>
              <a:t> er </a:t>
            </a:r>
            <a:r>
              <a:rPr dirty="0" err="1"/>
              <a:t>stærsti</a:t>
            </a:r>
            <a:r>
              <a:rPr dirty="0"/>
              <a:t> </a:t>
            </a:r>
            <a:r>
              <a:rPr dirty="0" err="1"/>
              <a:t>íbúakjarni</a:t>
            </a:r>
            <a:r>
              <a:rPr dirty="0"/>
              <a:t> </a:t>
            </a:r>
            <a:r>
              <a:rPr dirty="0" err="1"/>
              <a:t>Vesturlands</a:t>
            </a:r>
            <a:r>
              <a:rPr dirty="0"/>
              <a:t>. </a:t>
            </a:r>
            <a:r>
              <a:rPr dirty="0" err="1"/>
              <a:t>Sveitarfélagið</a:t>
            </a:r>
            <a:r>
              <a:rPr dirty="0"/>
              <a:t> er </a:t>
            </a:r>
            <a:r>
              <a:rPr dirty="0" err="1"/>
              <a:t>framsækið</a:t>
            </a:r>
            <a:r>
              <a:rPr dirty="0"/>
              <a:t> </a:t>
            </a:r>
            <a:r>
              <a:rPr dirty="0" err="1"/>
              <a:t>og</a:t>
            </a:r>
            <a:r>
              <a:rPr dirty="0"/>
              <a:t> </a:t>
            </a:r>
            <a:r>
              <a:rPr dirty="0" err="1"/>
              <a:t>leggur</a:t>
            </a:r>
            <a:r>
              <a:rPr dirty="0"/>
              <a:t> </a:t>
            </a:r>
            <a:r>
              <a:rPr dirty="0" err="1"/>
              <a:t>áherslu</a:t>
            </a:r>
            <a:r>
              <a:rPr dirty="0"/>
              <a:t> á </a:t>
            </a:r>
            <a:r>
              <a:rPr dirty="0" err="1"/>
              <a:t>jákvæðni</a:t>
            </a:r>
            <a:r>
              <a:rPr dirty="0"/>
              <a:t> </a:t>
            </a:r>
            <a:r>
              <a:rPr dirty="0" err="1"/>
              <a:t>og</a:t>
            </a:r>
            <a:r>
              <a:rPr dirty="0"/>
              <a:t> </a:t>
            </a:r>
            <a:r>
              <a:rPr dirty="0" err="1"/>
              <a:t>metnað</a:t>
            </a:r>
            <a:r>
              <a:rPr dirty="0"/>
              <a:t> í </a:t>
            </a:r>
            <a:r>
              <a:rPr dirty="0" err="1"/>
              <a:t>allri</a:t>
            </a:r>
            <a:r>
              <a:rPr dirty="0"/>
              <a:t> </a:t>
            </a:r>
            <a:r>
              <a:rPr dirty="0" err="1"/>
              <a:t>þjónustu</a:t>
            </a:r>
            <a:r>
              <a:rPr dirty="0"/>
              <a:t> </a:t>
            </a:r>
            <a:r>
              <a:rPr dirty="0" err="1"/>
              <a:t>og</a:t>
            </a:r>
            <a:r>
              <a:rPr dirty="0"/>
              <a:t> </a:t>
            </a:r>
            <a:r>
              <a:rPr dirty="0" err="1"/>
              <a:t>uppbyggingu</a:t>
            </a:r>
            <a:r>
              <a:rPr dirty="0"/>
              <a:t>. </a:t>
            </a:r>
            <a:br>
              <a:rPr dirty="0"/>
            </a:br>
            <a:br>
              <a:rPr dirty="0"/>
            </a:br>
            <a:r>
              <a:rPr dirty="0" err="1"/>
              <a:t>Bærinn</a:t>
            </a:r>
            <a:r>
              <a:rPr dirty="0"/>
              <a:t> er </a:t>
            </a:r>
            <a:r>
              <a:rPr dirty="0" err="1"/>
              <a:t>einstaklega</a:t>
            </a:r>
            <a:r>
              <a:rPr dirty="0"/>
              <a:t> </a:t>
            </a:r>
            <a:r>
              <a:rPr dirty="0" err="1"/>
              <a:t>góður</a:t>
            </a:r>
            <a:r>
              <a:rPr dirty="0"/>
              <a:t> </a:t>
            </a:r>
            <a:r>
              <a:rPr dirty="0" err="1"/>
              <a:t>kostur</a:t>
            </a:r>
            <a:r>
              <a:rPr dirty="0"/>
              <a:t> </a:t>
            </a:r>
            <a:r>
              <a:rPr dirty="0" err="1"/>
              <a:t>fyrir</a:t>
            </a:r>
            <a:r>
              <a:rPr dirty="0"/>
              <a:t> </a:t>
            </a:r>
            <a:r>
              <a:rPr dirty="0" err="1"/>
              <a:t>fjölskyldufólk</a:t>
            </a:r>
            <a:r>
              <a:rPr dirty="0"/>
              <a:t>. </a:t>
            </a:r>
            <a:r>
              <a:rPr dirty="0" err="1"/>
              <a:t>Samfélagið</a:t>
            </a:r>
            <a:r>
              <a:rPr dirty="0"/>
              <a:t> er </a:t>
            </a:r>
            <a:r>
              <a:rPr dirty="0" err="1"/>
              <a:t>með</a:t>
            </a:r>
            <a:r>
              <a:rPr dirty="0"/>
              <a:t> í </a:t>
            </a:r>
            <a:r>
              <a:rPr dirty="0" err="1"/>
              <a:t>Heilsueflandi</a:t>
            </a:r>
            <a:r>
              <a:rPr dirty="0"/>
              <a:t> </a:t>
            </a:r>
            <a:r>
              <a:rPr dirty="0" err="1"/>
              <a:t>og</a:t>
            </a:r>
            <a:r>
              <a:rPr dirty="0"/>
              <a:t> </a:t>
            </a:r>
            <a:r>
              <a:rPr dirty="0" err="1"/>
              <a:t>Barnvænu</a:t>
            </a:r>
            <a:r>
              <a:rPr dirty="0"/>
              <a:t> </a:t>
            </a:r>
            <a:r>
              <a:rPr dirty="0" err="1"/>
              <a:t>samfélagi</a:t>
            </a:r>
            <a:r>
              <a:rPr lang="en-GB" dirty="0"/>
              <a:t> </a:t>
            </a:r>
            <a:r>
              <a:rPr dirty="0" err="1"/>
              <a:t>þar</a:t>
            </a:r>
            <a:r>
              <a:rPr dirty="0"/>
              <a:t> </a:t>
            </a:r>
            <a:r>
              <a:rPr dirty="0" err="1"/>
              <a:t>sem</a:t>
            </a:r>
            <a:r>
              <a:rPr dirty="0"/>
              <a:t> </a:t>
            </a:r>
            <a:r>
              <a:rPr dirty="0" err="1"/>
              <a:t>mikil</a:t>
            </a:r>
            <a:r>
              <a:rPr dirty="0"/>
              <a:t> </a:t>
            </a:r>
            <a:r>
              <a:rPr dirty="0" err="1"/>
              <a:t>áhersla</a:t>
            </a:r>
            <a:r>
              <a:rPr dirty="0"/>
              <a:t> er á </a:t>
            </a:r>
            <a:r>
              <a:rPr dirty="0" err="1"/>
              <a:t>virkni</a:t>
            </a:r>
            <a:r>
              <a:rPr dirty="0"/>
              <a:t> </a:t>
            </a:r>
            <a:r>
              <a:rPr dirty="0" err="1"/>
              <a:t>og</a:t>
            </a:r>
            <a:r>
              <a:rPr dirty="0"/>
              <a:t> </a:t>
            </a:r>
            <a:r>
              <a:rPr dirty="0" err="1"/>
              <a:t>þátttöku</a:t>
            </a:r>
            <a:r>
              <a:rPr dirty="0"/>
              <a:t> </a:t>
            </a:r>
            <a:r>
              <a:rPr dirty="0" err="1"/>
              <a:t>íbúa</a:t>
            </a:r>
            <a:r>
              <a:rPr dirty="0"/>
              <a:t>.</a:t>
            </a:r>
            <a:br>
              <a:rPr dirty="0"/>
            </a:br>
            <a:br>
              <a:rPr dirty="0"/>
            </a:br>
            <a:r>
              <a:rPr dirty="0" err="1"/>
              <a:t>Styrkur</a:t>
            </a:r>
            <a:r>
              <a:rPr dirty="0"/>
              <a:t> </a:t>
            </a:r>
            <a:r>
              <a:rPr dirty="0" err="1"/>
              <a:t>bæjarins</a:t>
            </a:r>
            <a:r>
              <a:rPr dirty="0"/>
              <a:t> er </a:t>
            </a:r>
            <a:r>
              <a:rPr dirty="0" err="1"/>
              <a:t>einnig</a:t>
            </a:r>
            <a:r>
              <a:rPr dirty="0"/>
              <a:t> </a:t>
            </a:r>
            <a:r>
              <a:rPr dirty="0" err="1"/>
              <a:t>að</a:t>
            </a:r>
            <a:r>
              <a:rPr dirty="0"/>
              <a:t> </a:t>
            </a:r>
            <a:r>
              <a:rPr dirty="0" err="1"/>
              <a:t>stutt</a:t>
            </a:r>
            <a:r>
              <a:rPr dirty="0"/>
              <a:t> er í </a:t>
            </a:r>
            <a:r>
              <a:rPr dirty="0" err="1"/>
              <a:t>náttúru</a:t>
            </a:r>
            <a:r>
              <a:rPr dirty="0"/>
              <a:t> </a:t>
            </a:r>
            <a:r>
              <a:rPr dirty="0" err="1"/>
              <a:t>og</a:t>
            </a:r>
            <a:r>
              <a:rPr dirty="0"/>
              <a:t> </a:t>
            </a:r>
            <a:r>
              <a:rPr dirty="0" err="1"/>
              <a:t>alla</a:t>
            </a:r>
            <a:r>
              <a:rPr dirty="0"/>
              <a:t> </a:t>
            </a:r>
            <a:r>
              <a:rPr dirty="0" err="1"/>
              <a:t>nærþjónustu</a:t>
            </a:r>
            <a:r>
              <a:rPr dirty="0"/>
              <a:t>. </a:t>
            </a:r>
            <a:r>
              <a:rPr dirty="0" err="1"/>
              <a:t>Umgjörð</a:t>
            </a:r>
            <a:r>
              <a:rPr dirty="0"/>
              <a:t> </a:t>
            </a:r>
            <a:r>
              <a:rPr dirty="0" err="1"/>
              <a:t>bæjarins</a:t>
            </a:r>
            <a:r>
              <a:rPr dirty="0"/>
              <a:t> er </a:t>
            </a:r>
            <a:r>
              <a:rPr dirty="0" err="1"/>
              <a:t>einstök</a:t>
            </a:r>
            <a:r>
              <a:rPr dirty="0"/>
              <a:t> </a:t>
            </a:r>
            <a:r>
              <a:rPr dirty="0" err="1"/>
              <a:t>með</a:t>
            </a:r>
            <a:r>
              <a:rPr dirty="0"/>
              <a:t> </a:t>
            </a:r>
            <a:r>
              <a:rPr dirty="0" err="1"/>
              <a:t>fjölbreytta</a:t>
            </a:r>
            <a:r>
              <a:rPr dirty="0"/>
              <a:t> </a:t>
            </a:r>
            <a:r>
              <a:rPr dirty="0" err="1"/>
              <a:t>strandlengju</a:t>
            </a:r>
            <a:r>
              <a:rPr dirty="0"/>
              <a:t>, </a:t>
            </a:r>
            <a:r>
              <a:rPr dirty="0" err="1"/>
              <a:t>fuglafriðland</a:t>
            </a:r>
            <a:r>
              <a:rPr dirty="0"/>
              <a:t>, </a:t>
            </a:r>
            <a:r>
              <a:rPr dirty="0" err="1"/>
              <a:t>áhugaverðar</a:t>
            </a:r>
            <a:r>
              <a:rPr dirty="0"/>
              <a:t> </a:t>
            </a:r>
            <a:r>
              <a:rPr dirty="0" err="1"/>
              <a:t>jarðmyndanir</a:t>
            </a:r>
            <a:r>
              <a:rPr dirty="0"/>
              <a:t> </a:t>
            </a:r>
            <a:r>
              <a:rPr dirty="0" err="1"/>
              <a:t>og</a:t>
            </a:r>
            <a:r>
              <a:rPr dirty="0"/>
              <a:t> </a:t>
            </a:r>
            <a:r>
              <a:rPr dirty="0" err="1"/>
              <a:t>skógræktarsvæði</a:t>
            </a:r>
            <a:r>
              <a:rPr dirty="0"/>
              <a:t>.</a:t>
            </a:r>
          </a:p>
        </p:txBody>
      </p:sp>
      <p:pic>
        <p:nvPicPr>
          <p:cNvPr id="79" name="Image" descr="Image"/>
          <p:cNvPicPr>
            <a:picLocks noChangeAspect="1"/>
          </p:cNvPicPr>
          <p:nvPr/>
        </p:nvPicPr>
        <p:blipFill>
          <a:blip r:embed="rId2"/>
          <a:stretch>
            <a:fillRect/>
          </a:stretch>
        </p:blipFill>
        <p:spPr>
          <a:xfrm>
            <a:off x="3735923" y="3424913"/>
            <a:ext cx="3259393" cy="480565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Rectangle"/>
          <p:cNvSpPr/>
          <p:nvPr/>
        </p:nvSpPr>
        <p:spPr>
          <a:xfrm>
            <a:off x="10487959" y="-51942"/>
            <a:ext cx="6950561" cy="1195264"/>
          </a:xfrm>
          <a:prstGeom prst="rect">
            <a:avLst/>
          </a:prstGeom>
          <a:solidFill>
            <a:srgbClr val="3FA388"/>
          </a:solidFill>
          <a:ln w="12700">
            <a:miter lim="400000"/>
          </a:ln>
        </p:spPr>
        <p:txBody>
          <a:bodyPr lIns="45719" rIns="45719" anchor="ctr"/>
          <a:lstStyle/>
          <a:p>
            <a:pPr>
              <a:defRPr>
                <a:solidFill>
                  <a:srgbClr val="3FA288"/>
                </a:solidFill>
              </a:defRPr>
            </a:pPr>
            <a:endParaRPr/>
          </a:p>
        </p:txBody>
      </p:sp>
      <p:sp>
        <p:nvSpPr>
          <p:cNvPr id="359" name="object 5"/>
          <p:cNvSpPr txBox="1"/>
          <p:nvPr/>
        </p:nvSpPr>
        <p:spPr>
          <a:xfrm>
            <a:off x="2066470" y="5771340"/>
            <a:ext cx="7524751" cy="58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3FA388"/>
                </a:solidFill>
              </a:rPr>
              <a:t>FRAMKVÆMD: </a:t>
            </a:r>
            <a:r>
              <a:rPr lang="is-IS" dirty="0"/>
              <a:t>Grunnvatn og yfirborðsvatn í öllu sveitarfélaginu verði flokkað með tilliti til ástands þess og notagildis.</a:t>
            </a:r>
            <a:endParaRPr dirty="0"/>
          </a:p>
        </p:txBody>
      </p:sp>
      <p:sp>
        <p:nvSpPr>
          <p:cNvPr id="360"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3FA288"/>
                </a:solidFill>
                <a:latin typeface="Arial"/>
                <a:ea typeface="Arial"/>
                <a:cs typeface="Arial"/>
                <a:sym typeface="Arial"/>
              </a:defRPr>
            </a:pPr>
            <a:r>
              <a:rPr dirty="0"/>
              <a:t>MARKMIÐ</a:t>
            </a:r>
            <a:r>
              <a:rPr lang="en-GB" dirty="0"/>
              <a:t> 3.1</a:t>
            </a:r>
            <a:endParaRPr dirty="0"/>
          </a:p>
          <a:p>
            <a:pPr marR="5080" indent="12700">
              <a:spcBef>
                <a:spcPts val="1400"/>
              </a:spcBef>
              <a:defRPr sz="4000" spc="-4">
                <a:solidFill>
                  <a:srgbClr val="3FA288"/>
                </a:solidFill>
                <a:latin typeface="Arial"/>
                <a:ea typeface="Arial"/>
                <a:cs typeface="Arial"/>
                <a:sym typeface="Arial"/>
              </a:defRPr>
            </a:pPr>
            <a:r>
              <a:rPr dirty="0" err="1"/>
              <a:t>Vatnsvernd</a:t>
            </a:r>
            <a:r>
              <a:rPr dirty="0"/>
              <a:t> </a:t>
            </a:r>
            <a:r>
              <a:rPr dirty="0" err="1"/>
              <a:t>og</a:t>
            </a:r>
            <a:r>
              <a:rPr dirty="0"/>
              <a:t> </a:t>
            </a:r>
            <a:r>
              <a:rPr dirty="0" err="1"/>
              <a:t>hófsöm</a:t>
            </a:r>
            <a:r>
              <a:rPr dirty="0"/>
              <a:t> </a:t>
            </a:r>
            <a:br>
              <a:rPr dirty="0"/>
            </a:br>
            <a:r>
              <a:rPr dirty="0" err="1"/>
              <a:t>nýting</a:t>
            </a:r>
            <a:r>
              <a:rPr dirty="0"/>
              <a:t> </a:t>
            </a:r>
            <a:r>
              <a:rPr dirty="0" err="1"/>
              <a:t>neysluvatns</a:t>
            </a:r>
            <a:endParaRPr dirty="0"/>
          </a:p>
        </p:txBody>
      </p:sp>
      <p:sp>
        <p:nvSpPr>
          <p:cNvPr id="361" name="object 11"/>
          <p:cNvSpPr txBox="1"/>
          <p:nvPr/>
        </p:nvSpPr>
        <p:spPr>
          <a:xfrm>
            <a:off x="54284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spc="0" dirty="0" err="1"/>
              <a:t>árslok</a:t>
            </a:r>
            <a:r>
              <a:rPr spc="0" dirty="0"/>
              <a:t> 202</a:t>
            </a:r>
            <a:r>
              <a:rPr lang="en-GB" spc="0" dirty="0"/>
              <a:t>3</a:t>
            </a:r>
            <a:endParaRPr spc="0" dirty="0"/>
          </a:p>
        </p:txBody>
      </p:sp>
      <p:sp>
        <p:nvSpPr>
          <p:cNvPr id="362" name="object 12"/>
          <p:cNvSpPr txBox="1"/>
          <p:nvPr/>
        </p:nvSpPr>
        <p:spPr>
          <a:xfrm>
            <a:off x="2854604" y="7578406"/>
            <a:ext cx="1341557"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 og umhverfisstjóri</a:t>
            </a:r>
          </a:p>
        </p:txBody>
      </p:sp>
      <p:sp>
        <p:nvSpPr>
          <p:cNvPr id="363" name="VATN"/>
          <p:cNvSpPr txBox="1"/>
          <p:nvPr/>
        </p:nvSpPr>
        <p:spPr>
          <a:xfrm>
            <a:off x="11646865" y="403404"/>
            <a:ext cx="152060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3. </a:t>
            </a:r>
            <a:r>
              <a:rPr dirty="0"/>
              <a:t>VATN</a:t>
            </a:r>
            <a:r>
              <a:rPr lang="en-GB" dirty="0"/>
              <a:t>SVERND</a:t>
            </a:r>
            <a:endParaRPr dirty="0"/>
          </a:p>
        </p:txBody>
      </p:sp>
      <p:sp>
        <p:nvSpPr>
          <p:cNvPr id="364"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365"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366" name="Rectangle"/>
          <p:cNvSpPr/>
          <p:nvPr/>
        </p:nvSpPr>
        <p:spPr>
          <a:xfrm>
            <a:off x="10487959" y="10991870"/>
            <a:ext cx="6950561" cy="305662"/>
          </a:xfrm>
          <a:prstGeom prst="rect">
            <a:avLst/>
          </a:prstGeom>
          <a:solidFill>
            <a:srgbClr val="3FA388"/>
          </a:solidFill>
          <a:ln w="12700">
            <a:miter lim="400000"/>
          </a:ln>
        </p:spPr>
        <p:txBody>
          <a:bodyPr lIns="45719" rIns="45719" anchor="ctr"/>
          <a:lstStyle/>
          <a:p>
            <a:pPr>
              <a:defRPr>
                <a:solidFill>
                  <a:srgbClr val="3FA288"/>
                </a:solidFill>
              </a:defRPr>
            </a:pPr>
            <a:endParaRPr/>
          </a:p>
        </p:txBody>
      </p:sp>
      <p:sp>
        <p:nvSpPr>
          <p:cNvPr id="367"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368"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369"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370"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371" name="Line"/>
          <p:cNvSpPr/>
          <p:nvPr/>
        </p:nvSpPr>
        <p:spPr>
          <a:xfrm>
            <a:off x="2089150" y="7381610"/>
            <a:ext cx="2182441" cy="1"/>
          </a:xfrm>
          <a:prstGeom prst="line">
            <a:avLst/>
          </a:prstGeom>
          <a:ln w="25400">
            <a:solidFill>
              <a:srgbClr val="3FA288"/>
            </a:solidFill>
          </a:ln>
        </p:spPr>
        <p:txBody>
          <a:bodyPr lIns="45719" rIns="45719"/>
          <a:lstStyle/>
          <a:p>
            <a:endParaRPr/>
          </a:p>
        </p:txBody>
      </p:sp>
      <p:sp>
        <p:nvSpPr>
          <p:cNvPr id="372" name="Line"/>
          <p:cNvSpPr/>
          <p:nvPr/>
        </p:nvSpPr>
        <p:spPr>
          <a:xfrm>
            <a:off x="2089150" y="8328185"/>
            <a:ext cx="2182441" cy="1"/>
          </a:xfrm>
          <a:prstGeom prst="line">
            <a:avLst/>
          </a:prstGeom>
          <a:ln w="25400">
            <a:solidFill>
              <a:srgbClr val="3FA288"/>
            </a:solidFill>
          </a:ln>
        </p:spPr>
        <p:txBody>
          <a:bodyPr lIns="45719" rIns="45719"/>
          <a:lstStyle/>
          <a:p>
            <a:endParaRPr/>
          </a:p>
        </p:txBody>
      </p:sp>
      <p:sp>
        <p:nvSpPr>
          <p:cNvPr id="373" name="Line"/>
          <p:cNvSpPr/>
          <p:nvPr/>
        </p:nvSpPr>
        <p:spPr>
          <a:xfrm>
            <a:off x="4686825" y="7381610"/>
            <a:ext cx="5156322" cy="1"/>
          </a:xfrm>
          <a:prstGeom prst="line">
            <a:avLst/>
          </a:prstGeom>
          <a:ln w="25400">
            <a:solidFill>
              <a:srgbClr val="3FA288"/>
            </a:solidFill>
          </a:ln>
        </p:spPr>
        <p:txBody>
          <a:bodyPr lIns="45719" rIns="45719"/>
          <a:lstStyle/>
          <a:p>
            <a:endParaRPr/>
          </a:p>
        </p:txBody>
      </p:sp>
      <p:sp>
        <p:nvSpPr>
          <p:cNvPr id="374" name="Line"/>
          <p:cNvSpPr/>
          <p:nvPr/>
        </p:nvSpPr>
        <p:spPr>
          <a:xfrm>
            <a:off x="4686825" y="8328185"/>
            <a:ext cx="5156322" cy="1"/>
          </a:xfrm>
          <a:prstGeom prst="line">
            <a:avLst/>
          </a:prstGeom>
          <a:ln w="25400">
            <a:solidFill>
              <a:srgbClr val="3FA288"/>
            </a:solidFill>
          </a:ln>
        </p:spPr>
        <p:txBody>
          <a:bodyPr lIns="45719" rIns="45719"/>
          <a:lstStyle/>
          <a:p>
            <a:endParaRPr/>
          </a:p>
        </p:txBody>
      </p:sp>
      <p:sp>
        <p:nvSpPr>
          <p:cNvPr id="375" name="object 11"/>
          <p:cNvSpPr txBox="1"/>
          <p:nvPr/>
        </p:nvSpPr>
        <p:spPr>
          <a:xfrm>
            <a:off x="138358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lang="en-GB" dirty="0" err="1"/>
              <a:t>árslok</a:t>
            </a:r>
            <a:r>
              <a:rPr lang="en-GB" dirty="0"/>
              <a:t> </a:t>
            </a:r>
            <a:r>
              <a:rPr spc="0" dirty="0"/>
              <a:t>202</a:t>
            </a:r>
            <a:r>
              <a:rPr lang="en-GB" spc="0" dirty="0"/>
              <a:t>5</a:t>
            </a:r>
            <a:endParaRPr spc="0" dirty="0"/>
          </a:p>
        </p:txBody>
      </p:sp>
      <p:sp>
        <p:nvSpPr>
          <p:cNvPr id="376" name="object 12"/>
          <p:cNvSpPr txBox="1"/>
          <p:nvPr/>
        </p:nvSpPr>
        <p:spPr>
          <a:xfrm>
            <a:off x="11262004" y="7476806"/>
            <a:ext cx="1545563" cy="80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Bæjarráð</a:t>
            </a:r>
            <a:r>
              <a:rPr dirty="0"/>
              <a:t>, </a:t>
            </a:r>
            <a:r>
              <a:rPr dirty="0" err="1"/>
              <a:t>skipulags</a:t>
            </a:r>
            <a:r>
              <a:rPr dirty="0"/>
              <a:t>- </a:t>
            </a:r>
            <a:r>
              <a:rPr dirty="0" err="1"/>
              <a:t>og</a:t>
            </a:r>
            <a:r>
              <a:rPr dirty="0"/>
              <a:t> </a:t>
            </a:r>
            <a:r>
              <a:rPr dirty="0" err="1"/>
              <a:t>umhverfisráð</a:t>
            </a:r>
            <a:r>
              <a:rPr dirty="0"/>
              <a:t> </a:t>
            </a:r>
            <a:r>
              <a:rPr dirty="0" err="1"/>
              <a:t>og</a:t>
            </a:r>
            <a:r>
              <a:rPr dirty="0"/>
              <a:t> </a:t>
            </a:r>
            <a:r>
              <a:rPr dirty="0" err="1"/>
              <a:t>umhverfisstjóri</a:t>
            </a:r>
            <a:endParaRPr dirty="0"/>
          </a:p>
        </p:txBody>
      </p:sp>
      <p:pic>
        <p:nvPicPr>
          <p:cNvPr id="377" name="Image" descr="Image"/>
          <p:cNvPicPr>
            <a:picLocks noChangeAspect="1"/>
          </p:cNvPicPr>
          <p:nvPr/>
        </p:nvPicPr>
        <p:blipFill>
          <a:blip r:embed="rId2"/>
          <a:stretch>
            <a:fillRect/>
          </a:stretch>
        </p:blipFill>
        <p:spPr>
          <a:xfrm>
            <a:off x="13110759" y="7648086"/>
            <a:ext cx="425164" cy="420746"/>
          </a:xfrm>
          <a:prstGeom prst="rect">
            <a:avLst/>
          </a:prstGeom>
          <a:ln w="12700">
            <a:miter lim="400000"/>
          </a:ln>
        </p:spPr>
      </p:pic>
      <p:pic>
        <p:nvPicPr>
          <p:cNvPr id="378" name="Image" descr="Image"/>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379" name="Line"/>
          <p:cNvSpPr/>
          <p:nvPr/>
        </p:nvSpPr>
        <p:spPr>
          <a:xfrm>
            <a:off x="10496550" y="7381610"/>
            <a:ext cx="2182441" cy="1"/>
          </a:xfrm>
          <a:prstGeom prst="line">
            <a:avLst/>
          </a:prstGeom>
          <a:ln w="25400">
            <a:solidFill>
              <a:srgbClr val="3FA288"/>
            </a:solidFill>
          </a:ln>
        </p:spPr>
        <p:txBody>
          <a:bodyPr lIns="45719" rIns="45719"/>
          <a:lstStyle/>
          <a:p>
            <a:endParaRPr/>
          </a:p>
        </p:txBody>
      </p:sp>
      <p:sp>
        <p:nvSpPr>
          <p:cNvPr id="380" name="Line"/>
          <p:cNvSpPr/>
          <p:nvPr/>
        </p:nvSpPr>
        <p:spPr>
          <a:xfrm>
            <a:off x="10496550" y="8328185"/>
            <a:ext cx="2182441" cy="1"/>
          </a:xfrm>
          <a:prstGeom prst="line">
            <a:avLst/>
          </a:prstGeom>
          <a:ln w="25400">
            <a:solidFill>
              <a:srgbClr val="3FA288"/>
            </a:solidFill>
          </a:ln>
        </p:spPr>
        <p:txBody>
          <a:bodyPr lIns="45719" rIns="45719"/>
          <a:lstStyle/>
          <a:p>
            <a:endParaRPr/>
          </a:p>
        </p:txBody>
      </p:sp>
      <p:sp>
        <p:nvSpPr>
          <p:cNvPr id="381" name="Line"/>
          <p:cNvSpPr/>
          <p:nvPr/>
        </p:nvSpPr>
        <p:spPr>
          <a:xfrm>
            <a:off x="13094225" y="7381610"/>
            <a:ext cx="5156322" cy="1"/>
          </a:xfrm>
          <a:prstGeom prst="line">
            <a:avLst/>
          </a:prstGeom>
          <a:ln w="25400">
            <a:solidFill>
              <a:srgbClr val="3FA288"/>
            </a:solidFill>
          </a:ln>
        </p:spPr>
        <p:txBody>
          <a:bodyPr lIns="45719" rIns="45719"/>
          <a:lstStyle/>
          <a:p>
            <a:endParaRPr/>
          </a:p>
        </p:txBody>
      </p:sp>
      <p:sp>
        <p:nvSpPr>
          <p:cNvPr id="382" name="Line"/>
          <p:cNvSpPr/>
          <p:nvPr/>
        </p:nvSpPr>
        <p:spPr>
          <a:xfrm>
            <a:off x="13094225" y="8328185"/>
            <a:ext cx="5156322" cy="1"/>
          </a:xfrm>
          <a:prstGeom prst="line">
            <a:avLst/>
          </a:prstGeom>
          <a:ln w="25400">
            <a:solidFill>
              <a:srgbClr val="3FA288"/>
            </a:solidFill>
          </a:ln>
        </p:spPr>
        <p:txBody>
          <a:bodyPr lIns="45719" rIns="45719"/>
          <a:lstStyle/>
          <a:p>
            <a:endParaRPr/>
          </a:p>
        </p:txBody>
      </p:sp>
      <p:sp>
        <p:nvSpPr>
          <p:cNvPr id="383"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Flokkun grunnvatns og yfirborðsvatn</a:t>
            </a:r>
          </a:p>
        </p:txBody>
      </p:sp>
      <p:sp>
        <p:nvSpPr>
          <p:cNvPr id="384" name="object 5"/>
          <p:cNvSpPr txBox="1"/>
          <p:nvPr/>
        </p:nvSpPr>
        <p:spPr>
          <a:xfrm>
            <a:off x="10501814" y="5771340"/>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is-IS" b="1" dirty="0">
                <a:solidFill>
                  <a:srgbClr val="3FA388"/>
                </a:solidFill>
              </a:rPr>
              <a:t>FRAMKVÆMD: </a:t>
            </a:r>
            <a:r>
              <a:rPr lang="is-IS" dirty="0"/>
              <a:t>Gerð verði úttekt á nýtingu neysluvatns í sveitarfélaginu og mótaðar tillögur sem miða að því að vatnsverndarsvæði verði ekki fyrir meira álagi en orðið er. Tryggja skal verndun grunnvatns vatnsverndarsvæðis þannig að gæði neysluvatns á vatnstökustað uppfylli ávallt kröfur sem gerðar eru í gildandi löggjöf.</a:t>
            </a:r>
          </a:p>
        </p:txBody>
      </p:sp>
      <p:sp>
        <p:nvSpPr>
          <p:cNvPr id="385" name="object 5"/>
          <p:cNvSpPr txBox="1"/>
          <p:nvPr/>
        </p:nvSpPr>
        <p:spPr>
          <a:xfrm>
            <a:off x="10501814" y="5053868"/>
            <a:ext cx="7524751" cy="571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Úttekt</a:t>
            </a:r>
            <a:r>
              <a:rPr dirty="0"/>
              <a:t> á </a:t>
            </a:r>
            <a:r>
              <a:rPr dirty="0" err="1"/>
              <a:t>nýtingu</a:t>
            </a:r>
            <a:r>
              <a:rPr dirty="0"/>
              <a:t> </a:t>
            </a:r>
            <a:r>
              <a:rPr dirty="0" err="1"/>
              <a:t>neysluvatns</a:t>
            </a:r>
            <a:r>
              <a:rPr dirty="0"/>
              <a:t> </a:t>
            </a:r>
            <a:r>
              <a:rPr dirty="0" err="1"/>
              <a:t>og</a:t>
            </a:r>
            <a:r>
              <a:rPr dirty="0"/>
              <a:t> </a:t>
            </a:r>
            <a:r>
              <a:rPr dirty="0" err="1"/>
              <a:t>áætlun</a:t>
            </a:r>
            <a:r>
              <a:rPr dirty="0"/>
              <a:t> um </a:t>
            </a:r>
            <a:r>
              <a:rPr dirty="0" err="1"/>
              <a:t>bætta</a:t>
            </a:r>
            <a:r>
              <a:rPr dirty="0"/>
              <a:t> </a:t>
            </a:r>
            <a:r>
              <a:rPr dirty="0" err="1"/>
              <a:t>nýtingu</a:t>
            </a:r>
            <a:r>
              <a:rPr dirty="0"/>
              <a:t> </a:t>
            </a:r>
            <a:r>
              <a:rPr dirty="0" err="1"/>
              <a:t>og</a:t>
            </a:r>
            <a:r>
              <a:rPr dirty="0"/>
              <a:t> </a:t>
            </a:r>
            <a:r>
              <a:rPr dirty="0" err="1"/>
              <a:t>verndun</a:t>
            </a:r>
            <a:r>
              <a:rPr dirty="0"/>
              <a:t> </a:t>
            </a:r>
            <a:r>
              <a:rPr dirty="0" err="1"/>
              <a:t>vatnsbóla</a:t>
            </a:r>
            <a:endParaRPr dirty="0"/>
          </a:p>
        </p:txBody>
      </p:sp>
      <p:pic>
        <p:nvPicPr>
          <p:cNvPr id="386" name="Image" descr="Image"/>
          <p:cNvPicPr>
            <a:picLocks noChangeAspect="1"/>
          </p:cNvPicPr>
          <p:nvPr/>
        </p:nvPicPr>
        <p:blipFill>
          <a:blip r:embed="rId4"/>
          <a:stretch>
            <a:fillRect/>
          </a:stretch>
        </p:blipFill>
        <p:spPr>
          <a:xfrm>
            <a:off x="10502315" y="3170871"/>
            <a:ext cx="1166552" cy="1166551"/>
          </a:xfrm>
          <a:prstGeom prst="rect">
            <a:avLst/>
          </a:prstGeom>
          <a:ln w="12700">
            <a:miter lim="400000"/>
          </a:ln>
        </p:spPr>
      </p:pic>
      <p:pic>
        <p:nvPicPr>
          <p:cNvPr id="387" name="Image" descr="Image"/>
          <p:cNvPicPr>
            <a:picLocks noChangeAspect="1"/>
          </p:cNvPicPr>
          <p:nvPr/>
        </p:nvPicPr>
        <p:blipFill>
          <a:blip r:embed="rId5"/>
          <a:stretch>
            <a:fillRect/>
          </a:stretch>
        </p:blipFill>
        <p:spPr>
          <a:xfrm>
            <a:off x="11782769" y="3170871"/>
            <a:ext cx="1165289" cy="1166551"/>
          </a:xfrm>
          <a:prstGeom prst="rect">
            <a:avLst/>
          </a:prstGeom>
          <a:ln w="12700">
            <a:miter lim="400000"/>
          </a:ln>
        </p:spPr>
      </p:pic>
      <p:pic>
        <p:nvPicPr>
          <p:cNvPr id="388"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pic>
        <p:nvPicPr>
          <p:cNvPr id="389" name="Image" descr="Image"/>
          <p:cNvPicPr>
            <a:picLocks noChangeAspect="1"/>
          </p:cNvPicPr>
          <p:nvPr/>
        </p:nvPicPr>
        <p:blipFill>
          <a:blip r:embed="rId7"/>
          <a:stretch>
            <a:fillRect/>
          </a:stretch>
        </p:blipFill>
        <p:spPr>
          <a:xfrm>
            <a:off x="10911752" y="375914"/>
            <a:ext cx="347678" cy="380525"/>
          </a:xfrm>
          <a:prstGeom prst="rect">
            <a:avLst/>
          </a:prstGeom>
          <a:ln w="12700">
            <a:miter lim="400000"/>
          </a:ln>
        </p:spPr>
      </p:pic>
      <p:sp>
        <p:nvSpPr>
          <p:cNvPr id="390" name="Umhverfisstefna Akraneskaupstaðar"/>
          <p:cNvSpPr txBox="1"/>
          <p:nvPr/>
        </p:nvSpPr>
        <p:spPr>
          <a:xfrm>
            <a:off x="2078175" y="403404"/>
            <a:ext cx="2960227"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dirty="0" err="1"/>
              <a:t>Umhverfisstefna</a:t>
            </a:r>
            <a:r>
              <a:rPr dirty="0"/>
              <a:t> </a:t>
            </a:r>
            <a:r>
              <a:rPr dirty="0" err="1"/>
              <a:t>Akraneskaupstaðar</a:t>
            </a:r>
            <a:endParaRPr dirty="0"/>
          </a:p>
        </p:txBody>
      </p:sp>
      <p:pic>
        <p:nvPicPr>
          <p:cNvPr id="35" name="Picture 34" descr="14: Líf í vatni">
            <a:extLst>
              <a:ext uri="{FF2B5EF4-FFF2-40B4-BE49-F238E27FC236}">
                <a16:creationId xmlns:a16="http://schemas.microsoft.com/office/drawing/2014/main" id="{0F0801A6-01ED-42B3-85A8-F5BBE5427D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61960" y="3147549"/>
            <a:ext cx="1166552" cy="1166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ctangle"/>
          <p:cNvSpPr/>
          <p:nvPr/>
        </p:nvSpPr>
        <p:spPr>
          <a:xfrm>
            <a:off x="10487959" y="-51942"/>
            <a:ext cx="6950561" cy="1195264"/>
          </a:xfrm>
          <a:prstGeom prst="rect">
            <a:avLst/>
          </a:prstGeom>
          <a:solidFill>
            <a:srgbClr val="3FA388"/>
          </a:solidFill>
          <a:ln w="12700">
            <a:miter lim="400000"/>
          </a:ln>
        </p:spPr>
        <p:txBody>
          <a:bodyPr lIns="45719" rIns="45719" anchor="ctr"/>
          <a:lstStyle/>
          <a:p>
            <a:pPr>
              <a:defRPr>
                <a:solidFill>
                  <a:srgbClr val="3FA288"/>
                </a:solidFill>
              </a:defRPr>
            </a:pPr>
            <a:endParaRPr/>
          </a:p>
        </p:txBody>
      </p:sp>
      <p:sp>
        <p:nvSpPr>
          <p:cNvPr id="393" name="object 5"/>
          <p:cNvSpPr txBox="1"/>
          <p:nvPr/>
        </p:nvSpPr>
        <p:spPr>
          <a:xfrm>
            <a:off x="2066470" y="5473879"/>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3FA388"/>
                </a:solidFill>
              </a:rPr>
              <a:t>FRAMKVÆMD: </a:t>
            </a:r>
            <a:r>
              <a:rPr lang="en-GB" dirty="0" err="1"/>
              <a:t>Lokið</a:t>
            </a:r>
            <a:r>
              <a:rPr lang="en-GB" dirty="0"/>
              <a:t> verði </a:t>
            </a:r>
            <a:r>
              <a:rPr lang="en-GB" dirty="0" err="1"/>
              <a:t>nauðsynlegum</a:t>
            </a:r>
            <a:r>
              <a:rPr lang="en-GB" dirty="0"/>
              <a:t> </a:t>
            </a:r>
            <a:r>
              <a:rPr lang="en-GB" dirty="0" err="1"/>
              <a:t>úrbótum</a:t>
            </a:r>
            <a:r>
              <a:rPr lang="en-GB" dirty="0"/>
              <a:t> á </a:t>
            </a:r>
            <a:r>
              <a:rPr lang="en-GB" dirty="0" err="1"/>
              <a:t>fráveitumálum</a:t>
            </a:r>
            <a:r>
              <a:rPr lang="en-GB" dirty="0"/>
              <a:t> </a:t>
            </a:r>
            <a:r>
              <a:rPr lang="en-GB" dirty="0" err="1"/>
              <a:t>sveitarfélagsins</a:t>
            </a:r>
            <a:r>
              <a:rPr lang="en-GB" dirty="0"/>
              <a:t>, </a:t>
            </a:r>
            <a:r>
              <a:rPr lang="en-GB" dirty="0" err="1"/>
              <a:t>sbr</a:t>
            </a:r>
            <a:r>
              <a:rPr lang="en-GB" dirty="0"/>
              <a:t>. </a:t>
            </a:r>
            <a:r>
              <a:rPr lang="en-GB" dirty="0" err="1"/>
              <a:t>reglugerð</a:t>
            </a:r>
            <a:r>
              <a:rPr lang="en-GB" dirty="0"/>
              <a:t> nr. 798/1999 um </a:t>
            </a:r>
            <a:r>
              <a:rPr lang="en-GB" dirty="0" err="1"/>
              <a:t>fráveitur</a:t>
            </a:r>
            <a:r>
              <a:rPr lang="en-GB" dirty="0"/>
              <a:t> </a:t>
            </a:r>
            <a:r>
              <a:rPr lang="en-GB" dirty="0" err="1"/>
              <a:t>og</a:t>
            </a:r>
            <a:r>
              <a:rPr lang="en-GB" dirty="0"/>
              <a:t> </a:t>
            </a:r>
            <a:r>
              <a:rPr lang="en-GB" dirty="0" err="1"/>
              <a:t>skólp</a:t>
            </a:r>
            <a:r>
              <a:rPr lang="en-GB" dirty="0"/>
              <a:t>, </a:t>
            </a:r>
            <a:r>
              <a:rPr lang="en-GB" dirty="0" err="1"/>
              <a:t>með</a:t>
            </a:r>
            <a:r>
              <a:rPr lang="en-GB" dirty="0"/>
              <a:t> </a:t>
            </a:r>
            <a:r>
              <a:rPr lang="en-GB" dirty="0" err="1"/>
              <a:t>það</a:t>
            </a:r>
            <a:r>
              <a:rPr lang="en-GB" dirty="0"/>
              <a:t> </a:t>
            </a:r>
            <a:r>
              <a:rPr lang="en-GB" dirty="0" err="1"/>
              <a:t>að</a:t>
            </a:r>
            <a:r>
              <a:rPr lang="en-GB" dirty="0"/>
              <a:t> </a:t>
            </a:r>
            <a:r>
              <a:rPr lang="en-GB" dirty="0" err="1"/>
              <a:t>markmiði</a:t>
            </a:r>
            <a:r>
              <a:rPr lang="en-GB" dirty="0"/>
              <a:t> </a:t>
            </a:r>
            <a:r>
              <a:rPr lang="en-GB" dirty="0" err="1"/>
              <a:t>að</a:t>
            </a:r>
            <a:r>
              <a:rPr lang="en-GB" dirty="0"/>
              <a:t> </a:t>
            </a:r>
            <a:r>
              <a:rPr lang="en-GB" dirty="0" err="1"/>
              <a:t>fráveitukerfi</a:t>
            </a:r>
            <a:r>
              <a:rPr lang="en-GB" dirty="0"/>
              <a:t> </a:t>
            </a:r>
            <a:r>
              <a:rPr lang="en-GB" dirty="0" err="1"/>
              <a:t>standist</a:t>
            </a:r>
            <a:r>
              <a:rPr lang="en-GB" dirty="0"/>
              <a:t> </a:t>
            </a:r>
            <a:r>
              <a:rPr lang="en-GB" dirty="0" err="1"/>
              <a:t>ítrustu</a:t>
            </a:r>
            <a:r>
              <a:rPr lang="en-GB" dirty="0"/>
              <a:t> </a:t>
            </a:r>
            <a:r>
              <a:rPr lang="en-GB" dirty="0" err="1"/>
              <a:t>kröfur</a:t>
            </a:r>
            <a:r>
              <a:rPr lang="en-GB" dirty="0"/>
              <a:t> um </a:t>
            </a:r>
            <a:r>
              <a:rPr lang="en-GB" dirty="0" err="1"/>
              <a:t>mengunarvarnir</a:t>
            </a:r>
            <a:r>
              <a:rPr lang="en-GB" dirty="0"/>
              <a:t>.</a:t>
            </a:r>
            <a:endParaRPr dirty="0"/>
          </a:p>
        </p:txBody>
      </p:sp>
      <p:sp>
        <p:nvSpPr>
          <p:cNvPr id="394"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3FA288"/>
                </a:solidFill>
                <a:latin typeface="Arial"/>
                <a:ea typeface="Arial"/>
                <a:cs typeface="Arial"/>
                <a:sym typeface="Arial"/>
              </a:defRPr>
            </a:pPr>
            <a:r>
              <a:rPr dirty="0"/>
              <a:t>MARKMIÐ</a:t>
            </a:r>
            <a:r>
              <a:rPr lang="en-GB" dirty="0"/>
              <a:t> 3.2</a:t>
            </a:r>
            <a:endParaRPr dirty="0"/>
          </a:p>
          <a:p>
            <a:pPr marR="5080" indent="12700">
              <a:spcBef>
                <a:spcPts val="1400"/>
              </a:spcBef>
              <a:defRPr sz="4000" spc="-4">
                <a:solidFill>
                  <a:srgbClr val="3FA288"/>
                </a:solidFill>
                <a:latin typeface="Arial"/>
                <a:ea typeface="Arial"/>
                <a:cs typeface="Arial"/>
                <a:sym typeface="Arial"/>
              </a:defRPr>
            </a:pPr>
            <a:r>
              <a:rPr dirty="0" err="1"/>
              <a:t>Ábyrg</a:t>
            </a:r>
            <a:r>
              <a:rPr dirty="0"/>
              <a:t> </a:t>
            </a:r>
            <a:r>
              <a:rPr dirty="0" err="1"/>
              <a:t>stjórnun</a:t>
            </a:r>
            <a:r>
              <a:rPr dirty="0"/>
              <a:t> </a:t>
            </a:r>
            <a:r>
              <a:rPr dirty="0" err="1"/>
              <a:t>fráveitumála</a:t>
            </a:r>
            <a:r>
              <a:rPr dirty="0"/>
              <a:t> </a:t>
            </a:r>
            <a:br>
              <a:rPr dirty="0"/>
            </a:br>
            <a:r>
              <a:rPr dirty="0" err="1"/>
              <a:t>og</a:t>
            </a:r>
            <a:r>
              <a:rPr dirty="0"/>
              <a:t> </a:t>
            </a:r>
            <a:r>
              <a:rPr dirty="0" err="1"/>
              <a:t>ofanvatns</a:t>
            </a:r>
            <a:endParaRPr dirty="0"/>
          </a:p>
        </p:txBody>
      </p:sp>
      <p:sp>
        <p:nvSpPr>
          <p:cNvPr id="395" name="object 11"/>
          <p:cNvSpPr txBox="1"/>
          <p:nvPr/>
        </p:nvSpPr>
        <p:spPr>
          <a:xfrm>
            <a:off x="54284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4</a:t>
            </a:r>
            <a:endParaRPr spc="0" dirty="0"/>
          </a:p>
        </p:txBody>
      </p:sp>
      <p:sp>
        <p:nvSpPr>
          <p:cNvPr id="396" name="object 12"/>
          <p:cNvSpPr txBox="1"/>
          <p:nvPr/>
        </p:nvSpPr>
        <p:spPr>
          <a:xfrm>
            <a:off x="2854604" y="7476806"/>
            <a:ext cx="1341557" cy="80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skipulags- og umhverfisráð og umhverfisstjóri</a:t>
            </a:r>
          </a:p>
        </p:txBody>
      </p:sp>
      <p:sp>
        <p:nvSpPr>
          <p:cNvPr id="397"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398"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399" name="Rectangle"/>
          <p:cNvSpPr/>
          <p:nvPr/>
        </p:nvSpPr>
        <p:spPr>
          <a:xfrm>
            <a:off x="10487959" y="10991870"/>
            <a:ext cx="6950561" cy="305662"/>
          </a:xfrm>
          <a:prstGeom prst="rect">
            <a:avLst/>
          </a:prstGeom>
          <a:solidFill>
            <a:srgbClr val="3FA388"/>
          </a:solidFill>
          <a:ln w="12700">
            <a:miter lim="400000"/>
          </a:ln>
        </p:spPr>
        <p:txBody>
          <a:bodyPr lIns="45719" rIns="45719" anchor="ctr"/>
          <a:lstStyle/>
          <a:p>
            <a:pPr>
              <a:defRPr>
                <a:solidFill>
                  <a:srgbClr val="3FA288"/>
                </a:solidFill>
              </a:defRPr>
            </a:pPr>
            <a:endParaRPr/>
          </a:p>
        </p:txBody>
      </p:sp>
      <p:sp>
        <p:nvSpPr>
          <p:cNvPr id="400"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401"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402" name="Image" descr="Image"/>
          <p:cNvPicPr>
            <a:picLocks noChangeAspect="1"/>
          </p:cNvPicPr>
          <p:nvPr/>
        </p:nvPicPr>
        <p:blipFill>
          <a:blip r:embed="rId2"/>
          <a:stretch>
            <a:fillRect/>
          </a:stretch>
        </p:blipFill>
        <p:spPr>
          <a:xfrm>
            <a:off x="4703358" y="7648086"/>
            <a:ext cx="425164" cy="420746"/>
          </a:xfrm>
          <a:prstGeom prst="rect">
            <a:avLst/>
          </a:prstGeom>
          <a:ln w="12700">
            <a:miter lim="400000"/>
          </a:ln>
        </p:spPr>
      </p:pic>
      <p:pic>
        <p:nvPicPr>
          <p:cNvPr id="403" name="Image" descr="Image"/>
          <p:cNvPicPr>
            <a:picLocks noChangeAspect="1"/>
          </p:cNvPicPr>
          <p:nvPr/>
        </p:nvPicPr>
        <p:blipFill>
          <a:blip r:embed="rId3"/>
          <a:stretch>
            <a:fillRect/>
          </a:stretch>
        </p:blipFill>
        <p:spPr>
          <a:xfrm>
            <a:off x="2117275" y="7601359"/>
            <a:ext cx="434137" cy="463401"/>
          </a:xfrm>
          <a:prstGeom prst="rect">
            <a:avLst/>
          </a:prstGeom>
          <a:ln w="12700">
            <a:miter lim="400000"/>
          </a:ln>
        </p:spPr>
      </p:pic>
      <p:sp>
        <p:nvSpPr>
          <p:cNvPr id="404" name="Line"/>
          <p:cNvSpPr/>
          <p:nvPr/>
        </p:nvSpPr>
        <p:spPr>
          <a:xfrm>
            <a:off x="2089150" y="7381610"/>
            <a:ext cx="2182441" cy="1"/>
          </a:xfrm>
          <a:prstGeom prst="line">
            <a:avLst/>
          </a:prstGeom>
          <a:ln w="25400">
            <a:solidFill>
              <a:srgbClr val="3FA288"/>
            </a:solidFill>
          </a:ln>
        </p:spPr>
        <p:txBody>
          <a:bodyPr lIns="45719" rIns="45719"/>
          <a:lstStyle/>
          <a:p>
            <a:endParaRPr/>
          </a:p>
        </p:txBody>
      </p:sp>
      <p:sp>
        <p:nvSpPr>
          <p:cNvPr id="405" name="Line"/>
          <p:cNvSpPr/>
          <p:nvPr/>
        </p:nvSpPr>
        <p:spPr>
          <a:xfrm>
            <a:off x="2089150" y="8328185"/>
            <a:ext cx="2182441" cy="1"/>
          </a:xfrm>
          <a:prstGeom prst="line">
            <a:avLst/>
          </a:prstGeom>
          <a:ln w="25400">
            <a:solidFill>
              <a:srgbClr val="3FA288"/>
            </a:solidFill>
          </a:ln>
        </p:spPr>
        <p:txBody>
          <a:bodyPr lIns="45719" rIns="45719"/>
          <a:lstStyle/>
          <a:p>
            <a:endParaRPr/>
          </a:p>
        </p:txBody>
      </p:sp>
      <p:sp>
        <p:nvSpPr>
          <p:cNvPr id="406" name="Line"/>
          <p:cNvSpPr/>
          <p:nvPr/>
        </p:nvSpPr>
        <p:spPr>
          <a:xfrm>
            <a:off x="4686825" y="7381610"/>
            <a:ext cx="5156322" cy="1"/>
          </a:xfrm>
          <a:prstGeom prst="line">
            <a:avLst/>
          </a:prstGeom>
          <a:ln w="25400">
            <a:solidFill>
              <a:srgbClr val="3FA288"/>
            </a:solidFill>
          </a:ln>
        </p:spPr>
        <p:txBody>
          <a:bodyPr lIns="45719" rIns="45719"/>
          <a:lstStyle/>
          <a:p>
            <a:endParaRPr/>
          </a:p>
        </p:txBody>
      </p:sp>
      <p:sp>
        <p:nvSpPr>
          <p:cNvPr id="407" name="Line"/>
          <p:cNvSpPr/>
          <p:nvPr/>
        </p:nvSpPr>
        <p:spPr>
          <a:xfrm>
            <a:off x="4686825" y="8328185"/>
            <a:ext cx="5156322" cy="1"/>
          </a:xfrm>
          <a:prstGeom prst="line">
            <a:avLst/>
          </a:prstGeom>
          <a:ln w="25400">
            <a:solidFill>
              <a:srgbClr val="3FA288"/>
            </a:solidFill>
          </a:ln>
        </p:spPr>
        <p:txBody>
          <a:bodyPr lIns="45719" rIns="45719"/>
          <a:lstStyle/>
          <a:p>
            <a:endParaRPr/>
          </a:p>
        </p:txBody>
      </p:sp>
      <p:sp>
        <p:nvSpPr>
          <p:cNvPr id="416"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Áætlun um úrbætur á fráveitumálum </a:t>
            </a:r>
          </a:p>
        </p:txBody>
      </p:sp>
      <p:pic>
        <p:nvPicPr>
          <p:cNvPr id="419" name="Image" descr="Image"/>
          <p:cNvPicPr>
            <a:picLocks noChangeAspect="1"/>
          </p:cNvPicPr>
          <p:nvPr/>
        </p:nvPicPr>
        <p:blipFill>
          <a:blip r:embed="rId4"/>
          <a:stretch>
            <a:fillRect/>
          </a:stretch>
        </p:blipFill>
        <p:spPr>
          <a:xfrm>
            <a:off x="10502315" y="3170871"/>
            <a:ext cx="1166552" cy="1166551"/>
          </a:xfrm>
          <a:prstGeom prst="rect">
            <a:avLst/>
          </a:prstGeom>
          <a:ln w="12700">
            <a:miter lim="400000"/>
          </a:ln>
        </p:spPr>
      </p:pic>
      <p:pic>
        <p:nvPicPr>
          <p:cNvPr id="420" name="Image" descr="Image"/>
          <p:cNvPicPr>
            <a:picLocks noChangeAspect="1"/>
          </p:cNvPicPr>
          <p:nvPr/>
        </p:nvPicPr>
        <p:blipFill>
          <a:blip r:embed="rId5"/>
          <a:stretch>
            <a:fillRect/>
          </a:stretch>
        </p:blipFill>
        <p:spPr>
          <a:xfrm>
            <a:off x="11782769" y="3170871"/>
            <a:ext cx="1165289" cy="1166551"/>
          </a:xfrm>
          <a:prstGeom prst="rect">
            <a:avLst/>
          </a:prstGeom>
          <a:ln w="12700">
            <a:miter lim="400000"/>
          </a:ln>
        </p:spPr>
      </p:pic>
      <p:pic>
        <p:nvPicPr>
          <p:cNvPr id="421"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sp>
        <p:nvSpPr>
          <p:cNvPr id="422" name="VATN"/>
          <p:cNvSpPr txBox="1"/>
          <p:nvPr/>
        </p:nvSpPr>
        <p:spPr>
          <a:xfrm>
            <a:off x="11646865" y="403404"/>
            <a:ext cx="152060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3. </a:t>
            </a:r>
            <a:r>
              <a:rPr dirty="0"/>
              <a:t>VATN</a:t>
            </a:r>
            <a:r>
              <a:rPr lang="en-GB" dirty="0"/>
              <a:t>SVERND</a:t>
            </a:r>
            <a:endParaRPr dirty="0"/>
          </a:p>
        </p:txBody>
      </p:sp>
      <p:pic>
        <p:nvPicPr>
          <p:cNvPr id="423" name="Image" descr="Image"/>
          <p:cNvPicPr>
            <a:picLocks noChangeAspect="1"/>
          </p:cNvPicPr>
          <p:nvPr/>
        </p:nvPicPr>
        <p:blipFill>
          <a:blip r:embed="rId7"/>
          <a:stretch>
            <a:fillRect/>
          </a:stretch>
        </p:blipFill>
        <p:spPr>
          <a:xfrm>
            <a:off x="10911752" y="375914"/>
            <a:ext cx="347678" cy="380525"/>
          </a:xfrm>
          <a:prstGeom prst="rect">
            <a:avLst/>
          </a:prstGeom>
          <a:ln w="12700">
            <a:miter lim="400000"/>
          </a:ln>
        </p:spPr>
      </p:pic>
      <p:sp>
        <p:nvSpPr>
          <p:cNvPr id="424"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5" name="Picture 34" descr="14: Líf í vatni">
            <a:extLst>
              <a:ext uri="{FF2B5EF4-FFF2-40B4-BE49-F238E27FC236}">
                <a16:creationId xmlns:a16="http://schemas.microsoft.com/office/drawing/2014/main" id="{6E660AF5-A275-44B6-832B-4B3447AD93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61960" y="3147549"/>
            <a:ext cx="1166552" cy="1166552"/>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5">
            <a:extLst>
              <a:ext uri="{FF2B5EF4-FFF2-40B4-BE49-F238E27FC236}">
                <a16:creationId xmlns:a16="http://schemas.microsoft.com/office/drawing/2014/main" id="{6021E6D8-F11C-4565-9D5B-2F448BD278CB}"/>
              </a:ext>
            </a:extLst>
          </p:cNvPr>
          <p:cNvSpPr txBox="1"/>
          <p:nvPr/>
        </p:nvSpPr>
        <p:spPr>
          <a:xfrm>
            <a:off x="10501814"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Sjálfbærar </a:t>
            </a:r>
            <a:r>
              <a:rPr lang="is-IS" dirty="0" err="1"/>
              <a:t>ofanvatnslausnir</a:t>
            </a:r>
            <a:endParaRPr dirty="0"/>
          </a:p>
        </p:txBody>
      </p:sp>
      <p:sp>
        <p:nvSpPr>
          <p:cNvPr id="27" name="object 5">
            <a:extLst>
              <a:ext uri="{FF2B5EF4-FFF2-40B4-BE49-F238E27FC236}">
                <a16:creationId xmlns:a16="http://schemas.microsoft.com/office/drawing/2014/main" id="{E606FDDD-665B-43C4-9AA6-37E04E74617D}"/>
              </a:ext>
            </a:extLst>
          </p:cNvPr>
          <p:cNvSpPr txBox="1"/>
          <p:nvPr/>
        </p:nvSpPr>
        <p:spPr>
          <a:xfrm>
            <a:off x="10501814" y="5771340"/>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is-IS" b="1" dirty="0">
                <a:solidFill>
                  <a:srgbClr val="3FA388"/>
                </a:solidFill>
              </a:rPr>
              <a:t>FRAMKVÆMD: </a:t>
            </a:r>
            <a:r>
              <a:rPr lang="is-IS" dirty="0"/>
              <a:t>Sveitarfélagið marki sér stefnu um innleiðingu blágrænna </a:t>
            </a:r>
            <a:r>
              <a:rPr lang="is-IS" dirty="0" err="1"/>
              <a:t>ofanvatnslausna</a:t>
            </a:r>
            <a:r>
              <a:rPr lang="is-IS" dirty="0"/>
              <a:t>, með það að markmið að bæta gæði </a:t>
            </a:r>
            <a:r>
              <a:rPr lang="is-IS" dirty="0" err="1"/>
              <a:t>ofanvatns</a:t>
            </a:r>
            <a:r>
              <a:rPr lang="is-IS" dirty="0"/>
              <a:t>, stuðla að grænna umhverfi, auka líffræðilega fjölbreytni í byggðinni og lækka viðhaldskostnað. Stefnumörkunina má </a:t>
            </a:r>
            <a:r>
              <a:rPr lang="is-IS" dirty="0" err="1"/>
              <a:t>samþætta</a:t>
            </a:r>
            <a:r>
              <a:rPr lang="is-IS" dirty="0"/>
              <a:t> við loftslagsáherslur sveitarfélagsins sem hluta af aðlögun að loftslagsbreytingum. </a:t>
            </a:r>
          </a:p>
        </p:txBody>
      </p:sp>
      <p:sp>
        <p:nvSpPr>
          <p:cNvPr id="28" name="Line">
            <a:extLst>
              <a:ext uri="{FF2B5EF4-FFF2-40B4-BE49-F238E27FC236}">
                <a16:creationId xmlns:a16="http://schemas.microsoft.com/office/drawing/2014/main" id="{E84EB8FA-6C3F-42B3-A88F-611996421FF3}"/>
              </a:ext>
            </a:extLst>
          </p:cNvPr>
          <p:cNvSpPr/>
          <p:nvPr/>
        </p:nvSpPr>
        <p:spPr>
          <a:xfrm>
            <a:off x="10496550" y="7381610"/>
            <a:ext cx="2182441" cy="1"/>
          </a:xfrm>
          <a:prstGeom prst="line">
            <a:avLst/>
          </a:prstGeom>
          <a:ln w="25400">
            <a:solidFill>
              <a:srgbClr val="3FA288"/>
            </a:solidFill>
          </a:ln>
        </p:spPr>
        <p:txBody>
          <a:bodyPr lIns="45719" rIns="45719"/>
          <a:lstStyle/>
          <a:p>
            <a:endParaRPr/>
          </a:p>
        </p:txBody>
      </p:sp>
      <p:pic>
        <p:nvPicPr>
          <p:cNvPr id="29" name="Image" descr="Image">
            <a:extLst>
              <a:ext uri="{FF2B5EF4-FFF2-40B4-BE49-F238E27FC236}">
                <a16:creationId xmlns:a16="http://schemas.microsoft.com/office/drawing/2014/main" id="{91DAE4C5-DB6E-427F-A3E9-A37DE210A9FF}"/>
              </a:ext>
            </a:extLst>
          </p:cNvPr>
          <p:cNvPicPr>
            <a:picLocks noChangeAspect="1"/>
          </p:cNvPicPr>
          <p:nvPr/>
        </p:nvPicPr>
        <p:blipFill>
          <a:blip r:embed="rId3"/>
          <a:stretch>
            <a:fillRect/>
          </a:stretch>
        </p:blipFill>
        <p:spPr>
          <a:xfrm>
            <a:off x="10524675" y="7601359"/>
            <a:ext cx="434136" cy="463401"/>
          </a:xfrm>
          <a:prstGeom prst="rect">
            <a:avLst/>
          </a:prstGeom>
          <a:ln w="12700">
            <a:miter lim="400000"/>
          </a:ln>
        </p:spPr>
      </p:pic>
      <p:sp>
        <p:nvSpPr>
          <p:cNvPr id="30" name="object 12">
            <a:extLst>
              <a:ext uri="{FF2B5EF4-FFF2-40B4-BE49-F238E27FC236}">
                <a16:creationId xmlns:a16="http://schemas.microsoft.com/office/drawing/2014/main" id="{983E3384-D4D2-4765-916A-DDE1C49CF16C}"/>
              </a:ext>
            </a:extLst>
          </p:cNvPr>
          <p:cNvSpPr txBox="1"/>
          <p:nvPr/>
        </p:nvSpPr>
        <p:spPr>
          <a:xfrm>
            <a:off x="11262004" y="7476806"/>
            <a:ext cx="1545563" cy="80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Bæjarráð</a:t>
            </a:r>
            <a:r>
              <a:rPr dirty="0"/>
              <a:t>, </a:t>
            </a:r>
            <a:r>
              <a:rPr dirty="0" err="1"/>
              <a:t>skipulags</a:t>
            </a:r>
            <a:r>
              <a:rPr dirty="0"/>
              <a:t>- </a:t>
            </a:r>
            <a:r>
              <a:rPr dirty="0" err="1"/>
              <a:t>og</a:t>
            </a:r>
            <a:r>
              <a:rPr dirty="0"/>
              <a:t> </a:t>
            </a:r>
            <a:r>
              <a:rPr dirty="0" err="1"/>
              <a:t>umhverfisráð</a:t>
            </a:r>
            <a:r>
              <a:rPr dirty="0"/>
              <a:t> </a:t>
            </a:r>
            <a:r>
              <a:rPr dirty="0" err="1"/>
              <a:t>og</a:t>
            </a:r>
            <a:r>
              <a:rPr dirty="0"/>
              <a:t> </a:t>
            </a:r>
            <a:r>
              <a:rPr dirty="0" err="1"/>
              <a:t>umhverfisstjóri</a:t>
            </a:r>
            <a:endParaRPr dirty="0"/>
          </a:p>
        </p:txBody>
      </p:sp>
      <p:sp>
        <p:nvSpPr>
          <p:cNvPr id="31" name="Line">
            <a:extLst>
              <a:ext uri="{FF2B5EF4-FFF2-40B4-BE49-F238E27FC236}">
                <a16:creationId xmlns:a16="http://schemas.microsoft.com/office/drawing/2014/main" id="{940BA184-B165-49A3-A4CC-3332B204E9E9}"/>
              </a:ext>
            </a:extLst>
          </p:cNvPr>
          <p:cNvSpPr/>
          <p:nvPr/>
        </p:nvSpPr>
        <p:spPr>
          <a:xfrm>
            <a:off x="10496550" y="8328185"/>
            <a:ext cx="2182441" cy="1"/>
          </a:xfrm>
          <a:prstGeom prst="line">
            <a:avLst/>
          </a:prstGeom>
          <a:ln w="25400">
            <a:solidFill>
              <a:srgbClr val="3FA288"/>
            </a:solidFill>
          </a:ln>
        </p:spPr>
        <p:txBody>
          <a:bodyPr lIns="45719" rIns="45719"/>
          <a:lstStyle/>
          <a:p>
            <a:endParaRPr/>
          </a:p>
        </p:txBody>
      </p:sp>
      <p:sp>
        <p:nvSpPr>
          <p:cNvPr id="32" name="Line">
            <a:extLst>
              <a:ext uri="{FF2B5EF4-FFF2-40B4-BE49-F238E27FC236}">
                <a16:creationId xmlns:a16="http://schemas.microsoft.com/office/drawing/2014/main" id="{999A3298-4942-4EC8-A1E1-DEBA2DD211C5}"/>
              </a:ext>
            </a:extLst>
          </p:cNvPr>
          <p:cNvSpPr/>
          <p:nvPr/>
        </p:nvSpPr>
        <p:spPr>
          <a:xfrm>
            <a:off x="13094225" y="7381610"/>
            <a:ext cx="5156322" cy="1"/>
          </a:xfrm>
          <a:prstGeom prst="line">
            <a:avLst/>
          </a:prstGeom>
          <a:ln w="25400">
            <a:solidFill>
              <a:srgbClr val="3FA288"/>
            </a:solidFill>
          </a:ln>
        </p:spPr>
        <p:txBody>
          <a:bodyPr lIns="45719" rIns="45719"/>
          <a:lstStyle/>
          <a:p>
            <a:endParaRPr/>
          </a:p>
        </p:txBody>
      </p:sp>
      <p:pic>
        <p:nvPicPr>
          <p:cNvPr id="33" name="Image" descr="Image">
            <a:extLst>
              <a:ext uri="{FF2B5EF4-FFF2-40B4-BE49-F238E27FC236}">
                <a16:creationId xmlns:a16="http://schemas.microsoft.com/office/drawing/2014/main" id="{199B8E7D-B6A3-4594-8E98-83465CACD354}"/>
              </a:ext>
            </a:extLst>
          </p:cNvPr>
          <p:cNvPicPr>
            <a:picLocks noChangeAspect="1"/>
          </p:cNvPicPr>
          <p:nvPr/>
        </p:nvPicPr>
        <p:blipFill>
          <a:blip r:embed="rId2"/>
          <a:stretch>
            <a:fillRect/>
          </a:stretch>
        </p:blipFill>
        <p:spPr>
          <a:xfrm>
            <a:off x="13110759" y="7648086"/>
            <a:ext cx="425164" cy="420746"/>
          </a:xfrm>
          <a:prstGeom prst="rect">
            <a:avLst/>
          </a:prstGeom>
          <a:ln w="12700">
            <a:miter lim="400000"/>
          </a:ln>
        </p:spPr>
      </p:pic>
      <p:sp>
        <p:nvSpPr>
          <p:cNvPr id="34" name="object 11">
            <a:extLst>
              <a:ext uri="{FF2B5EF4-FFF2-40B4-BE49-F238E27FC236}">
                <a16:creationId xmlns:a16="http://schemas.microsoft.com/office/drawing/2014/main" id="{62F76241-DC0E-4221-880E-669A901C4C09}"/>
              </a:ext>
            </a:extLst>
          </p:cNvPr>
          <p:cNvSpPr txBox="1"/>
          <p:nvPr/>
        </p:nvSpPr>
        <p:spPr>
          <a:xfrm>
            <a:off x="13835843" y="773436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lang="en-GB" dirty="0" err="1"/>
              <a:t>árslok</a:t>
            </a:r>
            <a:r>
              <a:rPr lang="en-GB" dirty="0"/>
              <a:t> </a:t>
            </a:r>
            <a:r>
              <a:rPr spc="0" dirty="0"/>
              <a:t>202</a:t>
            </a:r>
            <a:r>
              <a:rPr lang="en-GB" dirty="0"/>
              <a:t>4</a:t>
            </a:r>
            <a:endParaRPr spc="0" dirty="0"/>
          </a:p>
        </p:txBody>
      </p:sp>
      <p:sp>
        <p:nvSpPr>
          <p:cNvPr id="36" name="Line">
            <a:extLst>
              <a:ext uri="{FF2B5EF4-FFF2-40B4-BE49-F238E27FC236}">
                <a16:creationId xmlns:a16="http://schemas.microsoft.com/office/drawing/2014/main" id="{AC062562-FBAF-40A2-B9D0-DDD1DD88538F}"/>
              </a:ext>
            </a:extLst>
          </p:cNvPr>
          <p:cNvSpPr/>
          <p:nvPr/>
        </p:nvSpPr>
        <p:spPr>
          <a:xfrm>
            <a:off x="13094225" y="8328185"/>
            <a:ext cx="5156322" cy="1"/>
          </a:xfrm>
          <a:prstGeom prst="line">
            <a:avLst/>
          </a:prstGeom>
          <a:ln w="25400">
            <a:solidFill>
              <a:srgbClr val="3FA288"/>
            </a:solidFill>
          </a:ln>
        </p:spPr>
        <p:txBody>
          <a:bodyPr lIns="45719" rIns="45719"/>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5. Trönur.jpeg" descr="5. Trönur.jpeg"/>
          <p:cNvPicPr>
            <a:picLocks noChangeAspect="1"/>
          </p:cNvPicPr>
          <p:nvPr/>
        </p:nvPicPr>
        <p:blipFill>
          <a:blip r:embed="rId2"/>
          <a:srcRect t="7854" b="7854"/>
          <a:stretch>
            <a:fillRect/>
          </a:stretch>
        </p:blipFill>
        <p:spPr>
          <a:xfrm>
            <a:off x="-20717" y="0"/>
            <a:ext cx="20145534" cy="11303000"/>
          </a:xfrm>
          <a:prstGeom prst="rect">
            <a:avLst/>
          </a:prstGeom>
          <a:ln w="12700">
            <a:miter lim="400000"/>
          </a:ln>
        </p:spPr>
      </p:pic>
      <p:sp>
        <p:nvSpPr>
          <p:cNvPr id="427" name="object 5"/>
          <p:cNvSpPr txBox="1">
            <a:spLocks noGrp="1"/>
          </p:cNvSpPr>
          <p:nvPr>
            <p:ph type="title"/>
          </p:nvPr>
        </p:nvSpPr>
        <p:spPr>
          <a:xfrm>
            <a:off x="3238830" y="3245194"/>
            <a:ext cx="13626440" cy="1048386"/>
          </a:xfrm>
          <a:prstGeom prst="rect">
            <a:avLst/>
          </a:prstGeom>
        </p:spPr>
        <p:txBody>
          <a:bodyPr>
            <a:normAutofit fontScale="90000"/>
          </a:bodyPr>
          <a:lstStyle>
            <a:lvl1pPr indent="7660005">
              <a:spcBef>
                <a:spcPts val="100"/>
              </a:spcBef>
              <a:defRPr spc="400"/>
            </a:lvl1pPr>
          </a:lstStyle>
          <a:p>
            <a:r>
              <a:t>STJÓRNSÝSLA</a:t>
            </a:r>
          </a:p>
        </p:txBody>
      </p:sp>
      <p:sp>
        <p:nvSpPr>
          <p:cNvPr id="428" name="Rectangle"/>
          <p:cNvSpPr/>
          <p:nvPr/>
        </p:nvSpPr>
        <p:spPr>
          <a:xfrm>
            <a:off x="10496550" y="2781300"/>
            <a:ext cx="6937177" cy="4615409"/>
          </a:xfrm>
          <a:prstGeom prst="rect">
            <a:avLst/>
          </a:prstGeom>
          <a:solidFill>
            <a:schemeClr val="accent6"/>
          </a:solidFill>
          <a:ln w="12700">
            <a:miter lim="400000"/>
          </a:ln>
        </p:spPr>
        <p:txBody>
          <a:bodyPr lIns="45719" rIns="45719" anchor="ctr"/>
          <a:lstStyle/>
          <a:p>
            <a:endParaRPr/>
          </a:p>
        </p:txBody>
      </p:sp>
      <p:sp>
        <p:nvSpPr>
          <p:cNvPr id="429" name="VERND NÁTTÚRU OG MENNINGARMINJA"/>
          <p:cNvSpPr txBox="1"/>
          <p:nvPr/>
        </p:nvSpPr>
        <p:spPr>
          <a:xfrm>
            <a:off x="11041622" y="3890810"/>
            <a:ext cx="5847034"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4. </a:t>
            </a:r>
            <a:r>
              <a:rPr dirty="0"/>
              <a:t>VERND NÁTTÚRU OG MENNINGARMINJA</a:t>
            </a:r>
          </a:p>
        </p:txBody>
      </p:sp>
      <p:sp>
        <p:nvSpPr>
          <p:cNvPr id="430" name="Áhersla verði lögð á náttúruvernd og varðveislu menningarminja"/>
          <p:cNvSpPr txBox="1"/>
          <p:nvPr/>
        </p:nvSpPr>
        <p:spPr>
          <a:xfrm>
            <a:off x="11041622" y="5122709"/>
            <a:ext cx="5847034" cy="689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Áhersla verði lögð á náttúruvernd og varðveislu menningarminja</a:t>
            </a:r>
          </a:p>
        </p:txBody>
      </p:sp>
      <p:sp>
        <p:nvSpPr>
          <p:cNvPr id="431"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432" name="Image" descr="Image"/>
          <p:cNvPicPr>
            <a:picLocks noChangeAspect="1"/>
          </p:cNvPicPr>
          <p:nvPr/>
        </p:nvPicPr>
        <p:blipFill>
          <a:blip r:embed="rId3"/>
          <a:stretch>
            <a:fillRect/>
          </a:stretch>
        </p:blipFill>
        <p:spPr>
          <a:xfrm>
            <a:off x="18398703" y="4495628"/>
            <a:ext cx="803266" cy="118675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ctangle"/>
          <p:cNvSpPr/>
          <p:nvPr/>
        </p:nvSpPr>
        <p:spPr>
          <a:xfrm>
            <a:off x="10487959" y="-51942"/>
            <a:ext cx="6950561" cy="1195264"/>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435" name="object 5"/>
          <p:cNvSpPr txBox="1"/>
          <p:nvPr/>
        </p:nvSpPr>
        <p:spPr>
          <a:xfrm>
            <a:off x="2066470" y="5530040"/>
            <a:ext cx="7524751" cy="3059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a:t>
            </a:r>
            <a:r>
              <a:rPr lang="en-GB" b="1" dirty="0">
                <a:solidFill>
                  <a:srgbClr val="3FA388"/>
                </a:solidFill>
              </a:rPr>
              <a:t> </a:t>
            </a:r>
            <a:r>
              <a:rPr dirty="0" err="1"/>
              <a:t>Unnin</a:t>
            </a:r>
            <a:r>
              <a:rPr dirty="0"/>
              <a:t> </a:t>
            </a:r>
            <a:r>
              <a:rPr dirty="0" err="1"/>
              <a:t>verði</a:t>
            </a:r>
            <a:r>
              <a:rPr dirty="0"/>
              <a:t> </a:t>
            </a:r>
            <a:r>
              <a:rPr dirty="0" err="1"/>
              <a:t>sérstök</a:t>
            </a:r>
            <a:r>
              <a:rPr dirty="0"/>
              <a:t> </a:t>
            </a:r>
            <a:r>
              <a:rPr dirty="0" err="1"/>
              <a:t>náttúruverndaráætlun</a:t>
            </a:r>
            <a:r>
              <a:rPr dirty="0"/>
              <a:t> </a:t>
            </a:r>
            <a:r>
              <a:rPr dirty="0" err="1"/>
              <a:t>fyrir</a:t>
            </a:r>
            <a:r>
              <a:rPr dirty="0"/>
              <a:t> </a:t>
            </a:r>
            <a:r>
              <a:rPr dirty="0" err="1"/>
              <a:t>Akraneskaupstað</a:t>
            </a:r>
            <a:r>
              <a:rPr dirty="0"/>
              <a:t>, </a:t>
            </a:r>
            <a:r>
              <a:rPr dirty="0" err="1"/>
              <a:t>þar</a:t>
            </a:r>
            <a:r>
              <a:rPr dirty="0"/>
              <a:t> </a:t>
            </a:r>
            <a:r>
              <a:rPr dirty="0" err="1"/>
              <a:t>sem</a:t>
            </a:r>
            <a:r>
              <a:rPr dirty="0"/>
              <a:t> </a:t>
            </a:r>
            <a:r>
              <a:rPr dirty="0" err="1"/>
              <a:t>m.a.</a:t>
            </a:r>
            <a:r>
              <a:rPr dirty="0"/>
              <a:t> </a:t>
            </a:r>
            <a:r>
              <a:rPr dirty="0" err="1"/>
              <a:t>verði</a:t>
            </a:r>
            <a:r>
              <a:rPr dirty="0"/>
              <a:t> </a:t>
            </a:r>
            <a:r>
              <a:rPr dirty="0" err="1"/>
              <a:t>tilgreind</a:t>
            </a:r>
            <a:r>
              <a:rPr dirty="0"/>
              <a:t> </a:t>
            </a:r>
            <a:r>
              <a:rPr dirty="0" err="1"/>
              <a:t>þau</a:t>
            </a:r>
            <a:r>
              <a:rPr dirty="0"/>
              <a:t> </a:t>
            </a:r>
            <a:r>
              <a:rPr dirty="0" err="1"/>
              <a:t>svæði</a:t>
            </a:r>
            <a:r>
              <a:rPr dirty="0"/>
              <a:t> </a:t>
            </a:r>
            <a:r>
              <a:rPr dirty="0" err="1"/>
              <a:t>sem</a:t>
            </a:r>
            <a:r>
              <a:rPr dirty="0"/>
              <a:t> </a:t>
            </a:r>
            <a:r>
              <a:rPr dirty="0" err="1"/>
              <a:t>njóta</a:t>
            </a:r>
            <a:r>
              <a:rPr dirty="0"/>
              <a:t> </a:t>
            </a:r>
            <a:r>
              <a:rPr dirty="0" err="1"/>
              <a:t>sérstakrar</a:t>
            </a:r>
            <a:r>
              <a:rPr dirty="0"/>
              <a:t> </a:t>
            </a:r>
            <a:r>
              <a:rPr dirty="0" err="1"/>
              <a:t>verndar</a:t>
            </a:r>
            <a:r>
              <a:rPr dirty="0"/>
              <a:t> </a:t>
            </a:r>
            <a:r>
              <a:rPr dirty="0" err="1"/>
              <a:t>samkvæmt</a:t>
            </a:r>
            <a:r>
              <a:rPr dirty="0"/>
              <a:t> X. </a:t>
            </a:r>
            <a:r>
              <a:rPr dirty="0" err="1"/>
              <a:t>kafla</a:t>
            </a:r>
            <a:r>
              <a:rPr dirty="0"/>
              <a:t> </a:t>
            </a:r>
            <a:r>
              <a:rPr dirty="0" err="1"/>
              <a:t>laga</a:t>
            </a:r>
            <a:r>
              <a:rPr dirty="0"/>
              <a:t> nr. 60/2013 um </a:t>
            </a:r>
            <a:r>
              <a:rPr dirty="0" err="1"/>
              <a:t>náttúruvernd</a:t>
            </a:r>
            <a:r>
              <a:rPr dirty="0"/>
              <a:t>, </a:t>
            </a:r>
            <a:r>
              <a:rPr dirty="0" err="1"/>
              <a:t>svo</a:t>
            </a:r>
            <a:r>
              <a:rPr dirty="0"/>
              <a:t> </a:t>
            </a:r>
            <a:r>
              <a:rPr dirty="0" err="1"/>
              <a:t>og</a:t>
            </a:r>
            <a:r>
              <a:rPr dirty="0"/>
              <a:t> </a:t>
            </a:r>
            <a:r>
              <a:rPr dirty="0" err="1"/>
              <a:t>svæði</a:t>
            </a:r>
            <a:r>
              <a:rPr dirty="0"/>
              <a:t> </a:t>
            </a:r>
            <a:r>
              <a:rPr dirty="0" err="1"/>
              <a:t>og</a:t>
            </a:r>
            <a:r>
              <a:rPr dirty="0"/>
              <a:t> </a:t>
            </a:r>
            <a:r>
              <a:rPr dirty="0" err="1"/>
              <a:t>náttúruminjar</a:t>
            </a:r>
            <a:r>
              <a:rPr dirty="0"/>
              <a:t> á </a:t>
            </a:r>
            <a:r>
              <a:rPr dirty="0" err="1"/>
              <a:t>náttúruminjaskrá</a:t>
            </a:r>
            <a:r>
              <a:rPr dirty="0"/>
              <a:t> </a:t>
            </a:r>
            <a:r>
              <a:rPr dirty="0" err="1"/>
              <a:t>skv</a:t>
            </a:r>
            <a:r>
              <a:rPr dirty="0"/>
              <a:t>. 33. gr. </a:t>
            </a:r>
            <a:r>
              <a:rPr dirty="0" err="1"/>
              <a:t>sömu</a:t>
            </a:r>
            <a:r>
              <a:rPr dirty="0"/>
              <a:t> </a:t>
            </a:r>
            <a:r>
              <a:rPr dirty="0" err="1"/>
              <a:t>laga</a:t>
            </a:r>
            <a:r>
              <a:rPr dirty="0"/>
              <a:t>, auk </a:t>
            </a:r>
            <a:r>
              <a:rPr dirty="0" err="1"/>
              <a:t>annarra</a:t>
            </a:r>
            <a:r>
              <a:rPr dirty="0"/>
              <a:t> </a:t>
            </a:r>
            <a:r>
              <a:rPr dirty="0" err="1"/>
              <a:t>svæða</a:t>
            </a:r>
            <a:r>
              <a:rPr dirty="0"/>
              <a:t> </a:t>
            </a:r>
            <a:r>
              <a:rPr dirty="0" err="1"/>
              <a:t>og</a:t>
            </a:r>
            <a:r>
              <a:rPr dirty="0"/>
              <a:t> </a:t>
            </a:r>
            <a:r>
              <a:rPr dirty="0" err="1"/>
              <a:t>náttúrufyrirbæra</a:t>
            </a:r>
            <a:r>
              <a:rPr dirty="0"/>
              <a:t> </a:t>
            </a:r>
            <a:r>
              <a:rPr dirty="0" err="1"/>
              <a:t>sem</a:t>
            </a:r>
            <a:r>
              <a:rPr dirty="0"/>
              <a:t> </a:t>
            </a:r>
            <a:r>
              <a:rPr dirty="0" err="1"/>
              <a:t>heimamönnum</a:t>
            </a:r>
            <a:r>
              <a:rPr dirty="0"/>
              <a:t> </a:t>
            </a:r>
            <a:r>
              <a:rPr dirty="0" err="1"/>
              <a:t>þykir</a:t>
            </a:r>
            <a:r>
              <a:rPr dirty="0"/>
              <a:t> </a:t>
            </a:r>
            <a:r>
              <a:rPr dirty="0" err="1"/>
              <a:t>ástæða</a:t>
            </a:r>
            <a:r>
              <a:rPr dirty="0"/>
              <a:t> </a:t>
            </a:r>
            <a:r>
              <a:rPr dirty="0" err="1"/>
              <a:t>til</a:t>
            </a:r>
            <a:r>
              <a:rPr dirty="0"/>
              <a:t> </a:t>
            </a:r>
            <a:r>
              <a:rPr dirty="0" err="1"/>
              <a:t>að</a:t>
            </a:r>
            <a:r>
              <a:rPr dirty="0"/>
              <a:t> </a:t>
            </a:r>
            <a:r>
              <a:rPr dirty="0" err="1"/>
              <a:t>njóti</a:t>
            </a:r>
            <a:r>
              <a:rPr dirty="0"/>
              <a:t> </a:t>
            </a:r>
            <a:r>
              <a:rPr dirty="0" err="1"/>
              <a:t>verndar</a:t>
            </a:r>
            <a:r>
              <a:rPr dirty="0"/>
              <a:t>. Í </a:t>
            </a:r>
            <a:r>
              <a:rPr dirty="0" err="1"/>
              <a:t>áætluninni</a:t>
            </a:r>
            <a:r>
              <a:rPr dirty="0"/>
              <a:t> </a:t>
            </a:r>
            <a:r>
              <a:rPr dirty="0" err="1"/>
              <a:t>verði</a:t>
            </a:r>
            <a:r>
              <a:rPr dirty="0"/>
              <a:t> </a:t>
            </a:r>
            <a:r>
              <a:rPr dirty="0" err="1"/>
              <a:t>ákvæði</a:t>
            </a:r>
            <a:r>
              <a:rPr dirty="0"/>
              <a:t> um </a:t>
            </a:r>
            <a:r>
              <a:rPr dirty="0" err="1"/>
              <a:t>sérstaka</a:t>
            </a:r>
            <a:r>
              <a:rPr dirty="0"/>
              <a:t> </a:t>
            </a:r>
            <a:r>
              <a:rPr dirty="0" err="1"/>
              <a:t>aðgát</a:t>
            </a:r>
            <a:r>
              <a:rPr dirty="0"/>
              <a:t> </a:t>
            </a:r>
            <a:r>
              <a:rPr dirty="0" err="1"/>
              <a:t>vegna</a:t>
            </a:r>
            <a:r>
              <a:rPr dirty="0"/>
              <a:t> </a:t>
            </a:r>
            <a:r>
              <a:rPr dirty="0" err="1"/>
              <a:t>framkvæmda</a:t>
            </a:r>
            <a:r>
              <a:rPr dirty="0"/>
              <a:t> í </a:t>
            </a:r>
            <a:r>
              <a:rPr dirty="0" err="1"/>
              <a:t>grennd</a:t>
            </a:r>
            <a:r>
              <a:rPr dirty="0"/>
              <a:t> </a:t>
            </a:r>
            <a:r>
              <a:rPr dirty="0" err="1"/>
              <a:t>við</a:t>
            </a:r>
            <a:r>
              <a:rPr dirty="0"/>
              <a:t> </a:t>
            </a:r>
            <a:r>
              <a:rPr dirty="0" err="1"/>
              <a:t>svæði</a:t>
            </a:r>
            <a:r>
              <a:rPr dirty="0"/>
              <a:t> á </a:t>
            </a:r>
            <a:r>
              <a:rPr dirty="0" err="1"/>
              <a:t>náttúruminjaskrá</a:t>
            </a:r>
            <a:r>
              <a:rPr dirty="0"/>
              <a:t>. </a:t>
            </a:r>
            <a:r>
              <a:rPr dirty="0" err="1"/>
              <a:t>Við</a:t>
            </a:r>
            <a:r>
              <a:rPr dirty="0"/>
              <a:t> </a:t>
            </a:r>
            <a:r>
              <a:rPr dirty="0" err="1"/>
              <a:t>gerð</a:t>
            </a:r>
            <a:r>
              <a:rPr dirty="0"/>
              <a:t> </a:t>
            </a:r>
            <a:r>
              <a:rPr dirty="0" err="1"/>
              <a:t>áætlunarinnar</a:t>
            </a:r>
            <a:r>
              <a:rPr dirty="0"/>
              <a:t> </a:t>
            </a:r>
            <a:r>
              <a:rPr dirty="0" err="1"/>
              <a:t>verði</a:t>
            </a:r>
            <a:r>
              <a:rPr dirty="0"/>
              <a:t> </a:t>
            </a:r>
            <a:r>
              <a:rPr dirty="0" err="1"/>
              <a:t>sérstaklega</a:t>
            </a:r>
            <a:r>
              <a:rPr dirty="0"/>
              <a:t> </a:t>
            </a:r>
            <a:r>
              <a:rPr dirty="0" err="1"/>
              <a:t>kannaðir</a:t>
            </a:r>
            <a:r>
              <a:rPr dirty="0"/>
              <a:t> </a:t>
            </a:r>
            <a:r>
              <a:rPr dirty="0" err="1"/>
              <a:t>möguleikar</a:t>
            </a:r>
            <a:r>
              <a:rPr dirty="0"/>
              <a:t> á </a:t>
            </a:r>
            <a:r>
              <a:rPr dirty="0" err="1"/>
              <a:t>að</a:t>
            </a:r>
            <a:r>
              <a:rPr dirty="0"/>
              <a:t> </a:t>
            </a:r>
            <a:r>
              <a:rPr dirty="0" err="1"/>
              <a:t>fjölga</a:t>
            </a:r>
            <a:r>
              <a:rPr dirty="0"/>
              <a:t> </a:t>
            </a:r>
            <a:r>
              <a:rPr dirty="0" err="1"/>
              <a:t>friðlýstum</a:t>
            </a:r>
            <a:r>
              <a:rPr dirty="0"/>
              <a:t> </a:t>
            </a:r>
            <a:r>
              <a:rPr dirty="0" err="1"/>
              <a:t>svæðum</a:t>
            </a:r>
            <a:r>
              <a:rPr dirty="0"/>
              <a:t> í </a:t>
            </a:r>
            <a:r>
              <a:rPr dirty="0" err="1"/>
              <a:t>sveitarfélaginu</a:t>
            </a:r>
            <a:r>
              <a:rPr dirty="0"/>
              <a:t>. </a:t>
            </a:r>
            <a:r>
              <a:rPr dirty="0" err="1"/>
              <a:t>Áætlunin</a:t>
            </a:r>
            <a:r>
              <a:rPr dirty="0"/>
              <a:t> </a:t>
            </a:r>
            <a:r>
              <a:rPr dirty="0" err="1"/>
              <a:t>verði</a:t>
            </a:r>
            <a:r>
              <a:rPr dirty="0"/>
              <a:t> </a:t>
            </a:r>
            <a:r>
              <a:rPr dirty="0" err="1"/>
              <a:t>þannig</a:t>
            </a:r>
            <a:r>
              <a:rPr dirty="0"/>
              <a:t> sett </a:t>
            </a:r>
            <a:r>
              <a:rPr dirty="0" err="1"/>
              <a:t>fram</a:t>
            </a:r>
            <a:r>
              <a:rPr dirty="0"/>
              <a:t> </a:t>
            </a:r>
            <a:r>
              <a:rPr dirty="0" err="1"/>
              <a:t>og</a:t>
            </a:r>
            <a:r>
              <a:rPr dirty="0"/>
              <a:t> </a:t>
            </a:r>
            <a:r>
              <a:rPr dirty="0" err="1"/>
              <a:t>kynnt</a:t>
            </a:r>
            <a:r>
              <a:rPr dirty="0"/>
              <a:t> </a:t>
            </a:r>
            <a:r>
              <a:rPr dirty="0" err="1"/>
              <a:t>að</a:t>
            </a:r>
            <a:r>
              <a:rPr dirty="0"/>
              <a:t> </a:t>
            </a:r>
            <a:r>
              <a:rPr dirty="0" err="1"/>
              <a:t>hún</a:t>
            </a:r>
            <a:r>
              <a:rPr dirty="0"/>
              <a:t> </a:t>
            </a:r>
            <a:r>
              <a:rPr dirty="0" err="1"/>
              <a:t>verði</a:t>
            </a:r>
            <a:r>
              <a:rPr dirty="0"/>
              <a:t> </a:t>
            </a:r>
            <a:r>
              <a:rPr dirty="0" err="1"/>
              <a:t>aðgengileg</a:t>
            </a:r>
            <a:r>
              <a:rPr dirty="0"/>
              <a:t> </a:t>
            </a:r>
            <a:r>
              <a:rPr dirty="0" err="1"/>
              <a:t>íbúum</a:t>
            </a:r>
            <a:r>
              <a:rPr dirty="0"/>
              <a:t> </a:t>
            </a:r>
            <a:r>
              <a:rPr dirty="0" err="1"/>
              <a:t>Akraneskaupstaðar</a:t>
            </a:r>
            <a:r>
              <a:rPr dirty="0"/>
              <a:t> </a:t>
            </a:r>
            <a:r>
              <a:rPr dirty="0" err="1"/>
              <a:t>og</a:t>
            </a:r>
            <a:r>
              <a:rPr dirty="0"/>
              <a:t> </a:t>
            </a:r>
            <a:r>
              <a:rPr dirty="0" err="1"/>
              <a:t>gestum</a:t>
            </a:r>
            <a:r>
              <a:rPr dirty="0"/>
              <a:t> </a:t>
            </a:r>
            <a:r>
              <a:rPr dirty="0" err="1"/>
              <a:t>sveitarfélagsins</a:t>
            </a:r>
            <a:r>
              <a:rPr dirty="0"/>
              <a:t>.</a:t>
            </a:r>
          </a:p>
        </p:txBody>
      </p:sp>
      <p:sp>
        <p:nvSpPr>
          <p:cNvPr id="436"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A9B56"/>
                </a:solidFill>
                <a:latin typeface="Arial"/>
                <a:ea typeface="Arial"/>
                <a:cs typeface="Arial"/>
                <a:sym typeface="Arial"/>
              </a:defRPr>
            </a:pPr>
            <a:r>
              <a:rPr dirty="0"/>
              <a:t>MARKMIÐ</a:t>
            </a:r>
            <a:r>
              <a:rPr lang="en-GB" dirty="0"/>
              <a:t> 4.1</a:t>
            </a:r>
            <a:endParaRPr dirty="0"/>
          </a:p>
          <a:p>
            <a:pPr marR="5080" indent="12700">
              <a:spcBef>
                <a:spcPts val="1400"/>
              </a:spcBef>
              <a:defRPr sz="4000" spc="-4">
                <a:solidFill>
                  <a:srgbClr val="EA9B56"/>
                </a:solidFill>
                <a:latin typeface="Arial"/>
                <a:ea typeface="Arial"/>
                <a:cs typeface="Arial"/>
                <a:sym typeface="Arial"/>
              </a:defRPr>
            </a:pPr>
            <a:r>
              <a:rPr dirty="0" err="1"/>
              <a:t>Náttúruvernd</a:t>
            </a:r>
            <a:r>
              <a:rPr dirty="0"/>
              <a:t> í </a:t>
            </a:r>
            <a:r>
              <a:rPr dirty="0" err="1"/>
              <a:t>verki</a:t>
            </a:r>
            <a:r>
              <a:rPr dirty="0"/>
              <a:t> </a:t>
            </a:r>
          </a:p>
        </p:txBody>
      </p:sp>
      <p:sp>
        <p:nvSpPr>
          <p:cNvPr id="437" name="object 11"/>
          <p:cNvSpPr txBox="1"/>
          <p:nvPr/>
        </p:nvSpPr>
        <p:spPr>
          <a:xfrm>
            <a:off x="5428443" y="9589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3</a:t>
            </a:r>
            <a:endParaRPr spc="0" dirty="0"/>
          </a:p>
        </p:txBody>
      </p:sp>
      <p:sp>
        <p:nvSpPr>
          <p:cNvPr id="438" name="object 12"/>
          <p:cNvSpPr txBox="1"/>
          <p:nvPr/>
        </p:nvSpPr>
        <p:spPr>
          <a:xfrm>
            <a:off x="2854604" y="9331533"/>
            <a:ext cx="1341557" cy="80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skipulags- og umhverfisráð og umhverfisstjóri</a:t>
            </a:r>
          </a:p>
        </p:txBody>
      </p:sp>
      <p:sp>
        <p:nvSpPr>
          <p:cNvPr id="439" name="VERND NÁTTÚRU OG MENNINGARMINJA"/>
          <p:cNvSpPr txBox="1"/>
          <p:nvPr/>
        </p:nvSpPr>
        <p:spPr>
          <a:xfrm>
            <a:off x="11574679" y="403404"/>
            <a:ext cx="384335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4. </a:t>
            </a:r>
            <a:r>
              <a:rPr dirty="0"/>
              <a:t>VERND NÁTTÚRU OG MENNINGARMINJA</a:t>
            </a:r>
          </a:p>
        </p:txBody>
      </p:sp>
      <p:sp>
        <p:nvSpPr>
          <p:cNvPr id="440"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441"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442" name="Rectangle"/>
          <p:cNvSpPr/>
          <p:nvPr/>
        </p:nvSpPr>
        <p:spPr>
          <a:xfrm>
            <a:off x="10487959" y="10991870"/>
            <a:ext cx="6950561" cy="305662"/>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443"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444"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445" name="Image" descr="Image"/>
          <p:cNvPicPr>
            <a:picLocks noChangeAspect="1"/>
          </p:cNvPicPr>
          <p:nvPr/>
        </p:nvPicPr>
        <p:blipFill>
          <a:blip r:embed="rId3"/>
          <a:stretch>
            <a:fillRect/>
          </a:stretch>
        </p:blipFill>
        <p:spPr>
          <a:xfrm>
            <a:off x="4703358" y="9502813"/>
            <a:ext cx="425164" cy="420746"/>
          </a:xfrm>
          <a:prstGeom prst="rect">
            <a:avLst/>
          </a:prstGeom>
          <a:ln w="12700">
            <a:miter lim="400000"/>
          </a:ln>
        </p:spPr>
      </p:pic>
      <p:pic>
        <p:nvPicPr>
          <p:cNvPr id="446" name="Image" descr="Image"/>
          <p:cNvPicPr>
            <a:picLocks noChangeAspect="1"/>
          </p:cNvPicPr>
          <p:nvPr/>
        </p:nvPicPr>
        <p:blipFill>
          <a:blip r:embed="rId4"/>
          <a:stretch>
            <a:fillRect/>
          </a:stretch>
        </p:blipFill>
        <p:spPr>
          <a:xfrm>
            <a:off x="2117275" y="9456086"/>
            <a:ext cx="434137" cy="463401"/>
          </a:xfrm>
          <a:prstGeom prst="rect">
            <a:avLst/>
          </a:prstGeom>
          <a:ln w="12700">
            <a:miter lim="400000"/>
          </a:ln>
        </p:spPr>
      </p:pic>
      <p:sp>
        <p:nvSpPr>
          <p:cNvPr id="447" name="Line"/>
          <p:cNvSpPr/>
          <p:nvPr/>
        </p:nvSpPr>
        <p:spPr>
          <a:xfrm>
            <a:off x="2089150" y="9236337"/>
            <a:ext cx="2182441" cy="1"/>
          </a:xfrm>
          <a:prstGeom prst="line">
            <a:avLst/>
          </a:prstGeom>
          <a:ln w="25400">
            <a:solidFill>
              <a:srgbClr val="EA9B56"/>
            </a:solidFill>
          </a:ln>
        </p:spPr>
        <p:txBody>
          <a:bodyPr lIns="45719" rIns="45719"/>
          <a:lstStyle/>
          <a:p>
            <a:endParaRPr/>
          </a:p>
        </p:txBody>
      </p:sp>
      <p:sp>
        <p:nvSpPr>
          <p:cNvPr id="448" name="Line"/>
          <p:cNvSpPr/>
          <p:nvPr/>
        </p:nvSpPr>
        <p:spPr>
          <a:xfrm>
            <a:off x="2089150" y="10182912"/>
            <a:ext cx="2182441" cy="1"/>
          </a:xfrm>
          <a:prstGeom prst="line">
            <a:avLst/>
          </a:prstGeom>
          <a:ln w="25400">
            <a:solidFill>
              <a:srgbClr val="EA9B56"/>
            </a:solidFill>
          </a:ln>
        </p:spPr>
        <p:txBody>
          <a:bodyPr lIns="45719" rIns="45719"/>
          <a:lstStyle/>
          <a:p>
            <a:endParaRPr/>
          </a:p>
        </p:txBody>
      </p:sp>
      <p:sp>
        <p:nvSpPr>
          <p:cNvPr id="449" name="Line"/>
          <p:cNvSpPr/>
          <p:nvPr/>
        </p:nvSpPr>
        <p:spPr>
          <a:xfrm>
            <a:off x="4686825" y="9236337"/>
            <a:ext cx="5156322" cy="1"/>
          </a:xfrm>
          <a:prstGeom prst="line">
            <a:avLst/>
          </a:prstGeom>
          <a:ln w="25400">
            <a:solidFill>
              <a:srgbClr val="EA9B56"/>
            </a:solidFill>
          </a:ln>
        </p:spPr>
        <p:txBody>
          <a:bodyPr lIns="45719" rIns="45719"/>
          <a:lstStyle/>
          <a:p>
            <a:endParaRPr/>
          </a:p>
        </p:txBody>
      </p:sp>
      <p:sp>
        <p:nvSpPr>
          <p:cNvPr id="450" name="Line"/>
          <p:cNvSpPr/>
          <p:nvPr/>
        </p:nvSpPr>
        <p:spPr>
          <a:xfrm>
            <a:off x="4686825" y="10182912"/>
            <a:ext cx="5156322" cy="1"/>
          </a:xfrm>
          <a:prstGeom prst="line">
            <a:avLst/>
          </a:prstGeom>
          <a:ln w="25400">
            <a:solidFill>
              <a:srgbClr val="EA9B56"/>
            </a:solidFill>
          </a:ln>
        </p:spPr>
        <p:txBody>
          <a:bodyPr lIns="45719" rIns="45719"/>
          <a:lstStyle/>
          <a:p>
            <a:endParaRPr/>
          </a:p>
        </p:txBody>
      </p:sp>
      <p:sp>
        <p:nvSpPr>
          <p:cNvPr id="451" name="object 11"/>
          <p:cNvSpPr txBox="1"/>
          <p:nvPr/>
        </p:nvSpPr>
        <p:spPr>
          <a:xfrm>
            <a:off x="13835843" y="9589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3</a:t>
            </a:r>
            <a:endParaRPr spc="0" dirty="0"/>
          </a:p>
        </p:txBody>
      </p:sp>
      <p:sp>
        <p:nvSpPr>
          <p:cNvPr id="452" name="object 12"/>
          <p:cNvSpPr txBox="1"/>
          <p:nvPr/>
        </p:nvSpPr>
        <p:spPr>
          <a:xfrm>
            <a:off x="11262004" y="9331533"/>
            <a:ext cx="1545563" cy="80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skipulags- og umhverfisráð og umhverfisstjóri</a:t>
            </a:r>
          </a:p>
        </p:txBody>
      </p:sp>
      <p:pic>
        <p:nvPicPr>
          <p:cNvPr id="453" name="Image" descr="Image"/>
          <p:cNvPicPr>
            <a:picLocks noChangeAspect="1"/>
          </p:cNvPicPr>
          <p:nvPr/>
        </p:nvPicPr>
        <p:blipFill>
          <a:blip r:embed="rId3"/>
          <a:stretch>
            <a:fillRect/>
          </a:stretch>
        </p:blipFill>
        <p:spPr>
          <a:xfrm>
            <a:off x="13110759" y="9502813"/>
            <a:ext cx="425164" cy="420746"/>
          </a:xfrm>
          <a:prstGeom prst="rect">
            <a:avLst/>
          </a:prstGeom>
          <a:ln w="12700">
            <a:miter lim="400000"/>
          </a:ln>
        </p:spPr>
      </p:pic>
      <p:pic>
        <p:nvPicPr>
          <p:cNvPr id="454" name="Image" descr="Image"/>
          <p:cNvPicPr>
            <a:picLocks noChangeAspect="1"/>
          </p:cNvPicPr>
          <p:nvPr/>
        </p:nvPicPr>
        <p:blipFill>
          <a:blip r:embed="rId4"/>
          <a:stretch>
            <a:fillRect/>
          </a:stretch>
        </p:blipFill>
        <p:spPr>
          <a:xfrm>
            <a:off x="10524675" y="9456086"/>
            <a:ext cx="434136" cy="463401"/>
          </a:xfrm>
          <a:prstGeom prst="rect">
            <a:avLst/>
          </a:prstGeom>
          <a:ln w="12700">
            <a:miter lim="400000"/>
          </a:ln>
        </p:spPr>
      </p:pic>
      <p:sp>
        <p:nvSpPr>
          <p:cNvPr id="455" name="Line"/>
          <p:cNvSpPr/>
          <p:nvPr/>
        </p:nvSpPr>
        <p:spPr>
          <a:xfrm>
            <a:off x="10496550" y="9236337"/>
            <a:ext cx="2182441" cy="1"/>
          </a:xfrm>
          <a:prstGeom prst="line">
            <a:avLst/>
          </a:prstGeom>
          <a:ln w="25400">
            <a:solidFill>
              <a:srgbClr val="EA9B56"/>
            </a:solidFill>
          </a:ln>
        </p:spPr>
        <p:txBody>
          <a:bodyPr lIns="45719" rIns="45719"/>
          <a:lstStyle/>
          <a:p>
            <a:endParaRPr/>
          </a:p>
        </p:txBody>
      </p:sp>
      <p:sp>
        <p:nvSpPr>
          <p:cNvPr id="456" name="Line"/>
          <p:cNvSpPr/>
          <p:nvPr/>
        </p:nvSpPr>
        <p:spPr>
          <a:xfrm>
            <a:off x="10496550" y="10182912"/>
            <a:ext cx="2182441" cy="1"/>
          </a:xfrm>
          <a:prstGeom prst="line">
            <a:avLst/>
          </a:prstGeom>
          <a:ln w="25400">
            <a:solidFill>
              <a:srgbClr val="EA9B56"/>
            </a:solidFill>
          </a:ln>
        </p:spPr>
        <p:txBody>
          <a:bodyPr lIns="45719" rIns="45719"/>
          <a:lstStyle/>
          <a:p>
            <a:endParaRPr/>
          </a:p>
        </p:txBody>
      </p:sp>
      <p:sp>
        <p:nvSpPr>
          <p:cNvPr id="457" name="Line"/>
          <p:cNvSpPr/>
          <p:nvPr/>
        </p:nvSpPr>
        <p:spPr>
          <a:xfrm>
            <a:off x="13094225" y="9236337"/>
            <a:ext cx="5156322" cy="1"/>
          </a:xfrm>
          <a:prstGeom prst="line">
            <a:avLst/>
          </a:prstGeom>
          <a:ln w="25400">
            <a:solidFill>
              <a:srgbClr val="EA9B56"/>
            </a:solidFill>
          </a:ln>
        </p:spPr>
        <p:txBody>
          <a:bodyPr lIns="45719" rIns="45719"/>
          <a:lstStyle/>
          <a:p>
            <a:endParaRPr/>
          </a:p>
        </p:txBody>
      </p:sp>
      <p:sp>
        <p:nvSpPr>
          <p:cNvPr id="458" name="Line"/>
          <p:cNvSpPr/>
          <p:nvPr/>
        </p:nvSpPr>
        <p:spPr>
          <a:xfrm>
            <a:off x="13094225" y="10182912"/>
            <a:ext cx="5156322" cy="1"/>
          </a:xfrm>
          <a:prstGeom prst="line">
            <a:avLst/>
          </a:prstGeom>
          <a:ln w="25400">
            <a:solidFill>
              <a:srgbClr val="EA9B56"/>
            </a:solidFill>
          </a:ln>
        </p:spPr>
        <p:txBody>
          <a:bodyPr lIns="45719" rIns="45719"/>
          <a:lstStyle/>
          <a:p>
            <a:endParaRPr/>
          </a:p>
        </p:txBody>
      </p:sp>
      <p:sp>
        <p:nvSpPr>
          <p:cNvPr id="459"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Náttúruverndaráætlun fyrir Akraneskaupstað</a:t>
            </a:r>
          </a:p>
        </p:txBody>
      </p:sp>
      <p:sp>
        <p:nvSpPr>
          <p:cNvPr id="460" name="object 5"/>
          <p:cNvSpPr txBox="1"/>
          <p:nvPr/>
        </p:nvSpPr>
        <p:spPr>
          <a:xfrm>
            <a:off x="10501814" y="5530040"/>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dirty="0" err="1"/>
              <a:t>Unnin</a:t>
            </a:r>
            <a:r>
              <a:rPr dirty="0"/>
              <a:t> </a:t>
            </a:r>
            <a:r>
              <a:rPr dirty="0" err="1"/>
              <a:t>verði</a:t>
            </a:r>
            <a:r>
              <a:rPr dirty="0"/>
              <a:t> </a:t>
            </a:r>
            <a:r>
              <a:rPr dirty="0" err="1"/>
              <a:t>sérstök</a:t>
            </a:r>
            <a:r>
              <a:rPr dirty="0"/>
              <a:t> </a:t>
            </a:r>
            <a:r>
              <a:rPr dirty="0" err="1"/>
              <a:t>áætlun</a:t>
            </a:r>
            <a:r>
              <a:rPr dirty="0"/>
              <a:t> um </a:t>
            </a:r>
            <a:r>
              <a:rPr dirty="0" err="1"/>
              <a:t>endurheimt</a:t>
            </a:r>
            <a:r>
              <a:rPr dirty="0"/>
              <a:t> </a:t>
            </a:r>
            <a:r>
              <a:rPr dirty="0" err="1"/>
              <a:t>votlendis</a:t>
            </a:r>
            <a:r>
              <a:rPr dirty="0"/>
              <a:t> í </a:t>
            </a:r>
            <a:r>
              <a:rPr dirty="0" err="1"/>
              <a:t>sveitarfélaginu</a:t>
            </a:r>
            <a:r>
              <a:rPr dirty="0"/>
              <a:t>. </a:t>
            </a:r>
            <a:r>
              <a:rPr dirty="0" err="1"/>
              <a:t>Áætlunin</a:t>
            </a:r>
            <a:r>
              <a:rPr dirty="0"/>
              <a:t> </a:t>
            </a:r>
            <a:r>
              <a:rPr dirty="0" err="1"/>
              <a:t>samþættir</a:t>
            </a:r>
            <a:r>
              <a:rPr dirty="0"/>
              <a:t> </a:t>
            </a:r>
            <a:r>
              <a:rPr dirty="0" err="1"/>
              <a:t>aðgerðir</a:t>
            </a:r>
            <a:r>
              <a:rPr dirty="0"/>
              <a:t> í </a:t>
            </a:r>
            <a:r>
              <a:rPr dirty="0" err="1"/>
              <a:t>loftslagsmálum</a:t>
            </a:r>
            <a:r>
              <a:rPr dirty="0"/>
              <a:t>, </a:t>
            </a:r>
            <a:r>
              <a:rPr dirty="0" err="1"/>
              <a:t>verndun</a:t>
            </a:r>
            <a:r>
              <a:rPr dirty="0"/>
              <a:t> </a:t>
            </a:r>
            <a:r>
              <a:rPr dirty="0" err="1"/>
              <a:t>líffræðilegrar</a:t>
            </a:r>
            <a:r>
              <a:rPr dirty="0"/>
              <a:t> </a:t>
            </a:r>
            <a:r>
              <a:rPr dirty="0" err="1"/>
              <a:t>fjölbreytni</a:t>
            </a:r>
            <a:r>
              <a:rPr dirty="0"/>
              <a:t>, </a:t>
            </a:r>
            <a:r>
              <a:rPr dirty="0" err="1"/>
              <a:t>endurheimt</a:t>
            </a:r>
            <a:r>
              <a:rPr dirty="0"/>
              <a:t> </a:t>
            </a:r>
            <a:r>
              <a:rPr dirty="0" err="1"/>
              <a:t>raskaðra</a:t>
            </a:r>
            <a:r>
              <a:rPr dirty="0"/>
              <a:t> </a:t>
            </a:r>
            <a:r>
              <a:rPr dirty="0" err="1"/>
              <a:t>vistkerfa</a:t>
            </a:r>
            <a:r>
              <a:rPr dirty="0"/>
              <a:t>, </a:t>
            </a:r>
            <a:r>
              <a:rPr dirty="0" err="1"/>
              <a:t>bætta</a:t>
            </a:r>
            <a:r>
              <a:rPr dirty="0"/>
              <a:t> </a:t>
            </a:r>
            <a:r>
              <a:rPr dirty="0" err="1"/>
              <a:t>þjónustu</a:t>
            </a:r>
            <a:r>
              <a:rPr dirty="0"/>
              <a:t> </a:t>
            </a:r>
            <a:r>
              <a:rPr dirty="0" err="1"/>
              <a:t>vistkerfa</a:t>
            </a:r>
            <a:r>
              <a:rPr dirty="0"/>
              <a:t> </a:t>
            </a:r>
            <a:r>
              <a:rPr dirty="0" err="1"/>
              <a:t>og</a:t>
            </a:r>
            <a:r>
              <a:rPr dirty="0"/>
              <a:t> </a:t>
            </a:r>
            <a:r>
              <a:rPr dirty="0" err="1"/>
              <a:t>betri</a:t>
            </a:r>
            <a:r>
              <a:rPr dirty="0"/>
              <a:t> </a:t>
            </a:r>
            <a:r>
              <a:rPr dirty="0" err="1"/>
              <a:t>vatnsbúskap</a:t>
            </a:r>
            <a:r>
              <a:rPr dirty="0"/>
              <a:t>.</a:t>
            </a:r>
          </a:p>
        </p:txBody>
      </p:sp>
      <p:sp>
        <p:nvSpPr>
          <p:cNvPr id="461"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Endurheimt</a:t>
            </a:r>
            <a:r>
              <a:rPr dirty="0"/>
              <a:t> </a:t>
            </a:r>
            <a:r>
              <a:rPr dirty="0" err="1"/>
              <a:t>votlendis</a:t>
            </a:r>
            <a:endParaRPr dirty="0"/>
          </a:p>
        </p:txBody>
      </p:sp>
      <p:pic>
        <p:nvPicPr>
          <p:cNvPr id="462" name="Image" descr="Image"/>
          <p:cNvPicPr>
            <a:picLocks noChangeAspect="1"/>
          </p:cNvPicPr>
          <p:nvPr/>
        </p:nvPicPr>
        <p:blipFill>
          <a:blip r:embed="rId5"/>
          <a:stretch>
            <a:fillRect/>
          </a:stretch>
        </p:blipFill>
        <p:spPr>
          <a:xfrm>
            <a:off x="10502946" y="3170871"/>
            <a:ext cx="1165289" cy="1166551"/>
          </a:xfrm>
          <a:prstGeom prst="rect">
            <a:avLst/>
          </a:prstGeom>
          <a:ln w="12700">
            <a:miter lim="400000"/>
          </a:ln>
        </p:spPr>
      </p:pic>
      <p:pic>
        <p:nvPicPr>
          <p:cNvPr id="463" name="Image" descr="Image"/>
          <p:cNvPicPr>
            <a:picLocks noChangeAspect="1"/>
          </p:cNvPicPr>
          <p:nvPr/>
        </p:nvPicPr>
        <p:blipFill>
          <a:blip r:embed="rId6"/>
          <a:stretch>
            <a:fillRect/>
          </a:stretch>
        </p:blipFill>
        <p:spPr>
          <a:xfrm>
            <a:off x="14414608" y="3154348"/>
            <a:ext cx="1166551" cy="1166551"/>
          </a:xfrm>
          <a:prstGeom prst="rect">
            <a:avLst/>
          </a:prstGeom>
          <a:ln w="12700">
            <a:miter lim="400000"/>
          </a:ln>
        </p:spPr>
      </p:pic>
      <p:pic>
        <p:nvPicPr>
          <p:cNvPr id="464"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pic>
        <p:nvPicPr>
          <p:cNvPr id="465" name="Image" descr="Image"/>
          <p:cNvPicPr>
            <a:picLocks noChangeAspect="1"/>
          </p:cNvPicPr>
          <p:nvPr/>
        </p:nvPicPr>
        <p:blipFill>
          <a:blip r:embed="rId8"/>
          <a:stretch>
            <a:fillRect/>
          </a:stretch>
        </p:blipFill>
        <p:spPr>
          <a:xfrm>
            <a:off x="10928963" y="334774"/>
            <a:ext cx="313255" cy="462805"/>
          </a:xfrm>
          <a:prstGeom prst="rect">
            <a:avLst/>
          </a:prstGeom>
          <a:ln w="12700">
            <a:miter lim="400000"/>
          </a:ln>
        </p:spPr>
      </p:pic>
      <p:sp>
        <p:nvSpPr>
          <p:cNvPr id="466"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5" name="Picture 34" descr="Image result for 13. Aðgerðir í loftslagsmálum">
            <a:extLst>
              <a:ext uri="{FF2B5EF4-FFF2-40B4-BE49-F238E27FC236}">
                <a16:creationId xmlns:a16="http://schemas.microsoft.com/office/drawing/2014/main" id="{90C6377F-E6FB-4D8E-BCC5-F8359117F20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05646" y="3154349"/>
            <a:ext cx="1167815" cy="11665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14: Líf í vatni">
            <a:extLst>
              <a:ext uri="{FF2B5EF4-FFF2-40B4-BE49-F238E27FC236}">
                <a16:creationId xmlns:a16="http://schemas.microsoft.com/office/drawing/2014/main" id="{95EF4368-9559-44E3-8C97-204C3D1FBB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10759" y="3170871"/>
            <a:ext cx="1166551" cy="1166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p:cNvSpPr/>
          <p:nvPr/>
        </p:nvSpPr>
        <p:spPr>
          <a:xfrm>
            <a:off x="10487959" y="-51942"/>
            <a:ext cx="6950561" cy="1195264"/>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469" name="object 5"/>
          <p:cNvSpPr txBox="1"/>
          <p:nvPr/>
        </p:nvSpPr>
        <p:spPr>
          <a:xfrm>
            <a:off x="2066470" y="5530040"/>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dirty="0" err="1"/>
              <a:t>Lagt</a:t>
            </a:r>
            <a:r>
              <a:rPr dirty="0"/>
              <a:t> </a:t>
            </a:r>
            <a:r>
              <a:rPr dirty="0" err="1"/>
              <a:t>verði</a:t>
            </a:r>
            <a:r>
              <a:rPr dirty="0"/>
              <a:t> mat á </a:t>
            </a:r>
            <a:r>
              <a:rPr dirty="0" err="1"/>
              <a:t>stöðu</a:t>
            </a:r>
            <a:r>
              <a:rPr dirty="0"/>
              <a:t> </a:t>
            </a:r>
            <a:r>
              <a:rPr dirty="0" err="1"/>
              <a:t>líffræðilegrar</a:t>
            </a:r>
            <a:r>
              <a:rPr dirty="0"/>
              <a:t> </a:t>
            </a:r>
            <a:r>
              <a:rPr dirty="0" err="1"/>
              <a:t>fjölbreytni</a:t>
            </a:r>
            <a:r>
              <a:rPr dirty="0"/>
              <a:t> í </a:t>
            </a:r>
            <a:r>
              <a:rPr dirty="0" err="1"/>
              <a:t>sveitarfélaginu</a:t>
            </a:r>
            <a:r>
              <a:rPr dirty="0"/>
              <a:t> </a:t>
            </a:r>
            <a:r>
              <a:rPr dirty="0" err="1"/>
              <a:t>og</a:t>
            </a:r>
            <a:r>
              <a:rPr dirty="0"/>
              <a:t> </a:t>
            </a:r>
            <a:r>
              <a:rPr dirty="0" err="1"/>
              <a:t>helstu</a:t>
            </a:r>
            <a:r>
              <a:rPr dirty="0"/>
              <a:t> </a:t>
            </a:r>
            <a:r>
              <a:rPr dirty="0" err="1"/>
              <a:t>ógnir</a:t>
            </a:r>
            <a:r>
              <a:rPr dirty="0"/>
              <a:t>, </a:t>
            </a:r>
            <a:r>
              <a:rPr dirty="0" err="1"/>
              <a:t>svo</a:t>
            </a:r>
            <a:r>
              <a:rPr dirty="0"/>
              <a:t> </a:t>
            </a:r>
            <a:r>
              <a:rPr dirty="0" err="1"/>
              <a:t>sem</a:t>
            </a:r>
            <a:r>
              <a:rPr dirty="0"/>
              <a:t> </a:t>
            </a:r>
            <a:r>
              <a:rPr dirty="0" err="1"/>
              <a:t>ágengar</a:t>
            </a:r>
            <a:r>
              <a:rPr dirty="0"/>
              <a:t> </a:t>
            </a:r>
            <a:r>
              <a:rPr dirty="0" err="1"/>
              <a:t>tegundir</a:t>
            </a:r>
            <a:r>
              <a:rPr dirty="0"/>
              <a:t>, </a:t>
            </a:r>
            <a:r>
              <a:rPr dirty="0" err="1"/>
              <a:t>búsvæðaeyðingu</a:t>
            </a:r>
            <a:r>
              <a:rPr dirty="0"/>
              <a:t> </a:t>
            </a:r>
            <a:r>
              <a:rPr dirty="0" err="1"/>
              <a:t>og</a:t>
            </a:r>
            <a:r>
              <a:rPr dirty="0"/>
              <a:t> </a:t>
            </a:r>
            <a:r>
              <a:rPr dirty="0" err="1"/>
              <a:t>mengun</a:t>
            </a:r>
            <a:r>
              <a:rPr dirty="0"/>
              <a:t>, </a:t>
            </a:r>
            <a:r>
              <a:rPr dirty="0" err="1"/>
              <a:t>og</a:t>
            </a:r>
            <a:r>
              <a:rPr dirty="0"/>
              <a:t> </a:t>
            </a:r>
            <a:r>
              <a:rPr dirty="0" err="1"/>
              <a:t>gerð</a:t>
            </a:r>
            <a:r>
              <a:rPr dirty="0"/>
              <a:t> </a:t>
            </a:r>
            <a:r>
              <a:rPr dirty="0" err="1"/>
              <a:t>áætlun</a:t>
            </a:r>
            <a:r>
              <a:rPr dirty="0"/>
              <a:t> um </a:t>
            </a:r>
            <a:r>
              <a:rPr dirty="0" err="1"/>
              <a:t>að</a:t>
            </a:r>
            <a:r>
              <a:rPr dirty="0"/>
              <a:t> </a:t>
            </a:r>
            <a:r>
              <a:rPr dirty="0" err="1"/>
              <a:t>viðhalda</a:t>
            </a:r>
            <a:r>
              <a:rPr dirty="0"/>
              <a:t> </a:t>
            </a:r>
            <a:r>
              <a:rPr dirty="0" err="1"/>
              <a:t>og</a:t>
            </a:r>
            <a:r>
              <a:rPr dirty="0"/>
              <a:t> </a:t>
            </a:r>
            <a:r>
              <a:rPr dirty="0" err="1"/>
              <a:t>endurheimta</a:t>
            </a:r>
            <a:r>
              <a:rPr dirty="0"/>
              <a:t> </a:t>
            </a:r>
            <a:r>
              <a:rPr dirty="0" err="1"/>
              <a:t>líffræðilega</a:t>
            </a:r>
            <a:r>
              <a:rPr dirty="0"/>
              <a:t> </a:t>
            </a:r>
            <a:r>
              <a:rPr dirty="0" err="1"/>
              <a:t>fjölbreytni</a:t>
            </a:r>
            <a:r>
              <a:rPr dirty="0"/>
              <a:t>, þ.m.t. </a:t>
            </a:r>
            <a:r>
              <a:rPr dirty="0" err="1"/>
              <a:t>með</a:t>
            </a:r>
            <a:r>
              <a:rPr dirty="0"/>
              <a:t> </a:t>
            </a:r>
            <a:r>
              <a:rPr dirty="0" err="1"/>
              <a:t>því</a:t>
            </a:r>
            <a:r>
              <a:rPr dirty="0"/>
              <a:t> </a:t>
            </a:r>
            <a:r>
              <a:rPr dirty="0" err="1"/>
              <a:t>að</a:t>
            </a:r>
            <a:r>
              <a:rPr dirty="0"/>
              <a:t> </a:t>
            </a:r>
            <a:r>
              <a:rPr dirty="0" err="1"/>
              <a:t>efla</a:t>
            </a:r>
            <a:r>
              <a:rPr dirty="0"/>
              <a:t> </a:t>
            </a:r>
            <a:r>
              <a:rPr dirty="0" err="1"/>
              <a:t>fræðslu</a:t>
            </a:r>
            <a:r>
              <a:rPr dirty="0"/>
              <a:t> </a:t>
            </a:r>
            <a:r>
              <a:rPr dirty="0" err="1"/>
              <a:t>og</a:t>
            </a:r>
            <a:r>
              <a:rPr dirty="0"/>
              <a:t> </a:t>
            </a:r>
            <a:r>
              <a:rPr dirty="0" err="1"/>
              <a:t>miðlun</a:t>
            </a:r>
            <a:r>
              <a:rPr dirty="0"/>
              <a:t> </a:t>
            </a:r>
            <a:r>
              <a:rPr dirty="0" err="1"/>
              <a:t>upplýsinga</a:t>
            </a:r>
            <a:r>
              <a:rPr dirty="0"/>
              <a:t> um </a:t>
            </a:r>
            <a:r>
              <a:rPr dirty="0" err="1"/>
              <a:t>þessi</a:t>
            </a:r>
            <a:r>
              <a:rPr dirty="0"/>
              <a:t> </a:t>
            </a:r>
            <a:r>
              <a:rPr dirty="0" err="1"/>
              <a:t>mál</a:t>
            </a:r>
            <a:r>
              <a:rPr dirty="0"/>
              <a:t> </a:t>
            </a:r>
            <a:r>
              <a:rPr dirty="0" err="1"/>
              <a:t>til</a:t>
            </a:r>
            <a:r>
              <a:rPr dirty="0"/>
              <a:t> </a:t>
            </a:r>
            <a:r>
              <a:rPr dirty="0" err="1"/>
              <a:t>starfsfólks</a:t>
            </a:r>
            <a:r>
              <a:rPr dirty="0"/>
              <a:t> </a:t>
            </a:r>
            <a:r>
              <a:rPr dirty="0" err="1"/>
              <a:t>og</a:t>
            </a:r>
            <a:r>
              <a:rPr dirty="0"/>
              <a:t> </a:t>
            </a:r>
            <a:r>
              <a:rPr dirty="0" err="1"/>
              <a:t>íbúa</a:t>
            </a:r>
            <a:r>
              <a:rPr dirty="0"/>
              <a:t> </a:t>
            </a:r>
            <a:r>
              <a:rPr dirty="0" err="1"/>
              <a:t>sveitarfélagsins</a:t>
            </a:r>
            <a:r>
              <a:rPr dirty="0"/>
              <a:t>.</a:t>
            </a:r>
          </a:p>
        </p:txBody>
      </p:sp>
      <p:sp>
        <p:nvSpPr>
          <p:cNvPr id="470" name="object 11"/>
          <p:cNvSpPr txBox="1"/>
          <p:nvPr/>
        </p:nvSpPr>
        <p:spPr>
          <a:xfrm>
            <a:off x="5428443" y="82047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a:t>
            </a:r>
            <a:r>
              <a:rPr lang="en-GB" spc="0" dirty="0"/>
              <a:t>r </a:t>
            </a:r>
            <a:r>
              <a:rPr lang="en-GB" spc="0" dirty="0" err="1"/>
              <a:t>árslok</a:t>
            </a:r>
            <a:r>
              <a:rPr spc="0" dirty="0"/>
              <a:t> 2023</a:t>
            </a:r>
          </a:p>
        </p:txBody>
      </p:sp>
      <p:sp>
        <p:nvSpPr>
          <p:cNvPr id="471" name="object 12"/>
          <p:cNvSpPr txBox="1"/>
          <p:nvPr/>
        </p:nvSpPr>
        <p:spPr>
          <a:xfrm>
            <a:off x="2854604" y="8204794"/>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Umhverfisstjóri</a:t>
            </a:r>
          </a:p>
        </p:txBody>
      </p:sp>
      <p:sp>
        <p:nvSpPr>
          <p:cNvPr id="472"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473"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474" name="Rectangle"/>
          <p:cNvSpPr/>
          <p:nvPr/>
        </p:nvSpPr>
        <p:spPr>
          <a:xfrm>
            <a:off x="10487959" y="10991870"/>
            <a:ext cx="6950561" cy="305662"/>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475"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476"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477" name="Image" descr="Image"/>
          <p:cNvPicPr>
            <a:picLocks noChangeAspect="1"/>
          </p:cNvPicPr>
          <p:nvPr/>
        </p:nvPicPr>
        <p:blipFill>
          <a:blip r:embed="rId2"/>
          <a:stretch>
            <a:fillRect/>
          </a:stretch>
        </p:blipFill>
        <p:spPr>
          <a:xfrm>
            <a:off x="4703358" y="8118513"/>
            <a:ext cx="425164" cy="420746"/>
          </a:xfrm>
          <a:prstGeom prst="rect">
            <a:avLst/>
          </a:prstGeom>
          <a:ln w="12700">
            <a:miter lim="400000"/>
          </a:ln>
        </p:spPr>
      </p:pic>
      <p:pic>
        <p:nvPicPr>
          <p:cNvPr id="478" name="Image" descr="Image"/>
          <p:cNvPicPr>
            <a:picLocks noChangeAspect="1"/>
          </p:cNvPicPr>
          <p:nvPr/>
        </p:nvPicPr>
        <p:blipFill>
          <a:blip r:embed="rId3"/>
          <a:stretch>
            <a:fillRect/>
          </a:stretch>
        </p:blipFill>
        <p:spPr>
          <a:xfrm>
            <a:off x="2117275" y="8071786"/>
            <a:ext cx="434137" cy="463401"/>
          </a:xfrm>
          <a:prstGeom prst="rect">
            <a:avLst/>
          </a:prstGeom>
          <a:ln w="12700">
            <a:miter lim="400000"/>
          </a:ln>
        </p:spPr>
      </p:pic>
      <p:sp>
        <p:nvSpPr>
          <p:cNvPr id="479" name="Line"/>
          <p:cNvSpPr/>
          <p:nvPr/>
        </p:nvSpPr>
        <p:spPr>
          <a:xfrm>
            <a:off x="2089150" y="7852037"/>
            <a:ext cx="2182441" cy="1"/>
          </a:xfrm>
          <a:prstGeom prst="line">
            <a:avLst/>
          </a:prstGeom>
          <a:ln w="25400">
            <a:solidFill>
              <a:srgbClr val="EA9B56"/>
            </a:solidFill>
          </a:ln>
        </p:spPr>
        <p:txBody>
          <a:bodyPr lIns="45719" rIns="45719"/>
          <a:lstStyle/>
          <a:p>
            <a:endParaRPr/>
          </a:p>
        </p:txBody>
      </p:sp>
      <p:sp>
        <p:nvSpPr>
          <p:cNvPr id="480" name="Line"/>
          <p:cNvSpPr/>
          <p:nvPr/>
        </p:nvSpPr>
        <p:spPr>
          <a:xfrm>
            <a:off x="2089150" y="8798612"/>
            <a:ext cx="2182441" cy="1"/>
          </a:xfrm>
          <a:prstGeom prst="line">
            <a:avLst/>
          </a:prstGeom>
          <a:ln w="25400">
            <a:solidFill>
              <a:srgbClr val="EA9B56"/>
            </a:solidFill>
          </a:ln>
        </p:spPr>
        <p:txBody>
          <a:bodyPr lIns="45719" rIns="45719"/>
          <a:lstStyle/>
          <a:p>
            <a:endParaRPr/>
          </a:p>
        </p:txBody>
      </p:sp>
      <p:sp>
        <p:nvSpPr>
          <p:cNvPr id="481" name="Line"/>
          <p:cNvSpPr/>
          <p:nvPr/>
        </p:nvSpPr>
        <p:spPr>
          <a:xfrm>
            <a:off x="4686825" y="7852037"/>
            <a:ext cx="5156322" cy="1"/>
          </a:xfrm>
          <a:prstGeom prst="line">
            <a:avLst/>
          </a:prstGeom>
          <a:ln w="25400">
            <a:solidFill>
              <a:srgbClr val="EA9B56"/>
            </a:solidFill>
          </a:ln>
        </p:spPr>
        <p:txBody>
          <a:bodyPr lIns="45719" rIns="45719"/>
          <a:lstStyle/>
          <a:p>
            <a:endParaRPr/>
          </a:p>
        </p:txBody>
      </p:sp>
      <p:sp>
        <p:nvSpPr>
          <p:cNvPr id="482" name="Line"/>
          <p:cNvSpPr/>
          <p:nvPr/>
        </p:nvSpPr>
        <p:spPr>
          <a:xfrm>
            <a:off x="4686825" y="8798612"/>
            <a:ext cx="5156322" cy="1"/>
          </a:xfrm>
          <a:prstGeom prst="line">
            <a:avLst/>
          </a:prstGeom>
          <a:ln w="25400">
            <a:solidFill>
              <a:srgbClr val="EA9B56"/>
            </a:solidFill>
          </a:ln>
        </p:spPr>
        <p:txBody>
          <a:bodyPr lIns="45719" rIns="45719"/>
          <a:lstStyle/>
          <a:p>
            <a:endParaRPr/>
          </a:p>
        </p:txBody>
      </p:sp>
      <p:sp>
        <p:nvSpPr>
          <p:cNvPr id="483" name="object 11"/>
          <p:cNvSpPr txBox="1"/>
          <p:nvPr/>
        </p:nvSpPr>
        <p:spPr>
          <a:xfrm>
            <a:off x="13835843" y="82047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Við</a:t>
            </a:r>
            <a:r>
              <a:rPr lang="en-GB" dirty="0"/>
              <a:t> </a:t>
            </a:r>
            <a:r>
              <a:rPr lang="en-GB" dirty="0" err="1"/>
              <a:t>næstu</a:t>
            </a:r>
            <a:r>
              <a:rPr lang="en-GB" dirty="0"/>
              <a:t> </a:t>
            </a:r>
            <a:r>
              <a:rPr lang="en-GB" dirty="0" err="1"/>
              <a:t>endurskoðun</a:t>
            </a:r>
            <a:r>
              <a:rPr lang="en-GB" dirty="0"/>
              <a:t> </a:t>
            </a:r>
            <a:r>
              <a:rPr lang="en-GB" dirty="0" err="1"/>
              <a:t>aðalskipulags</a:t>
            </a:r>
            <a:r>
              <a:rPr lang="en-GB" dirty="0"/>
              <a:t>.</a:t>
            </a:r>
            <a:endParaRPr spc="0" dirty="0"/>
          </a:p>
        </p:txBody>
      </p:sp>
      <p:sp>
        <p:nvSpPr>
          <p:cNvPr id="484" name="object 12"/>
          <p:cNvSpPr txBox="1"/>
          <p:nvPr/>
        </p:nvSpPr>
        <p:spPr>
          <a:xfrm>
            <a:off x="11262004" y="8026994"/>
            <a:ext cx="1545563"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Skipulags</a:t>
            </a:r>
            <a:r>
              <a:rPr dirty="0"/>
              <a:t>- </a:t>
            </a:r>
            <a:r>
              <a:rPr dirty="0" err="1"/>
              <a:t>og</a:t>
            </a:r>
            <a:r>
              <a:rPr dirty="0"/>
              <a:t> </a:t>
            </a:r>
            <a:r>
              <a:rPr dirty="0" err="1"/>
              <a:t>umhverfisráð</a:t>
            </a:r>
            <a:r>
              <a:rPr dirty="0"/>
              <a:t> </a:t>
            </a:r>
            <a:r>
              <a:rPr dirty="0" err="1"/>
              <a:t>og</a:t>
            </a:r>
            <a:r>
              <a:rPr dirty="0"/>
              <a:t> </a:t>
            </a:r>
            <a:r>
              <a:rPr dirty="0" err="1"/>
              <a:t>umhverfisstjóri</a:t>
            </a:r>
            <a:endParaRPr dirty="0"/>
          </a:p>
        </p:txBody>
      </p:sp>
      <p:pic>
        <p:nvPicPr>
          <p:cNvPr id="485" name="Image" descr="Image"/>
          <p:cNvPicPr>
            <a:picLocks noChangeAspect="1"/>
          </p:cNvPicPr>
          <p:nvPr/>
        </p:nvPicPr>
        <p:blipFill>
          <a:blip r:embed="rId2"/>
          <a:stretch>
            <a:fillRect/>
          </a:stretch>
        </p:blipFill>
        <p:spPr>
          <a:xfrm>
            <a:off x="13110759" y="8118513"/>
            <a:ext cx="425164" cy="420746"/>
          </a:xfrm>
          <a:prstGeom prst="rect">
            <a:avLst/>
          </a:prstGeom>
          <a:ln w="12700">
            <a:miter lim="400000"/>
          </a:ln>
        </p:spPr>
      </p:pic>
      <p:pic>
        <p:nvPicPr>
          <p:cNvPr id="486" name="Image" descr="Image"/>
          <p:cNvPicPr>
            <a:picLocks noChangeAspect="1"/>
          </p:cNvPicPr>
          <p:nvPr/>
        </p:nvPicPr>
        <p:blipFill>
          <a:blip r:embed="rId3"/>
          <a:stretch>
            <a:fillRect/>
          </a:stretch>
        </p:blipFill>
        <p:spPr>
          <a:xfrm>
            <a:off x="10524675" y="8071786"/>
            <a:ext cx="434136" cy="463401"/>
          </a:xfrm>
          <a:prstGeom prst="rect">
            <a:avLst/>
          </a:prstGeom>
          <a:ln w="12700">
            <a:miter lim="400000"/>
          </a:ln>
        </p:spPr>
      </p:pic>
      <p:sp>
        <p:nvSpPr>
          <p:cNvPr id="487" name="Line"/>
          <p:cNvSpPr/>
          <p:nvPr/>
        </p:nvSpPr>
        <p:spPr>
          <a:xfrm>
            <a:off x="10496550" y="7852037"/>
            <a:ext cx="2182441" cy="1"/>
          </a:xfrm>
          <a:prstGeom prst="line">
            <a:avLst/>
          </a:prstGeom>
          <a:ln w="25400">
            <a:solidFill>
              <a:srgbClr val="EA9B56"/>
            </a:solidFill>
          </a:ln>
        </p:spPr>
        <p:txBody>
          <a:bodyPr lIns="45719" rIns="45719"/>
          <a:lstStyle/>
          <a:p>
            <a:endParaRPr/>
          </a:p>
        </p:txBody>
      </p:sp>
      <p:sp>
        <p:nvSpPr>
          <p:cNvPr id="488" name="Line"/>
          <p:cNvSpPr/>
          <p:nvPr/>
        </p:nvSpPr>
        <p:spPr>
          <a:xfrm>
            <a:off x="10496550" y="8798612"/>
            <a:ext cx="2182441" cy="1"/>
          </a:xfrm>
          <a:prstGeom prst="line">
            <a:avLst/>
          </a:prstGeom>
          <a:ln w="25400">
            <a:solidFill>
              <a:srgbClr val="EA9B56"/>
            </a:solidFill>
          </a:ln>
        </p:spPr>
        <p:txBody>
          <a:bodyPr lIns="45719" rIns="45719"/>
          <a:lstStyle/>
          <a:p>
            <a:endParaRPr/>
          </a:p>
        </p:txBody>
      </p:sp>
      <p:sp>
        <p:nvSpPr>
          <p:cNvPr id="489" name="Line"/>
          <p:cNvSpPr/>
          <p:nvPr/>
        </p:nvSpPr>
        <p:spPr>
          <a:xfrm>
            <a:off x="13094225" y="7852037"/>
            <a:ext cx="5156322" cy="1"/>
          </a:xfrm>
          <a:prstGeom prst="line">
            <a:avLst/>
          </a:prstGeom>
          <a:ln w="25400">
            <a:solidFill>
              <a:srgbClr val="EA9B56"/>
            </a:solidFill>
          </a:ln>
        </p:spPr>
        <p:txBody>
          <a:bodyPr lIns="45719" rIns="45719"/>
          <a:lstStyle/>
          <a:p>
            <a:endParaRPr/>
          </a:p>
        </p:txBody>
      </p:sp>
      <p:sp>
        <p:nvSpPr>
          <p:cNvPr id="490" name="Line"/>
          <p:cNvSpPr/>
          <p:nvPr/>
        </p:nvSpPr>
        <p:spPr>
          <a:xfrm>
            <a:off x="13094225" y="8798612"/>
            <a:ext cx="5156322" cy="1"/>
          </a:xfrm>
          <a:prstGeom prst="line">
            <a:avLst/>
          </a:prstGeom>
          <a:ln w="25400">
            <a:solidFill>
              <a:srgbClr val="EA9B56"/>
            </a:solidFill>
          </a:ln>
        </p:spPr>
        <p:txBody>
          <a:bodyPr lIns="45719" rIns="45719"/>
          <a:lstStyle/>
          <a:p>
            <a:endParaRPr/>
          </a:p>
        </p:txBody>
      </p:sp>
      <p:sp>
        <p:nvSpPr>
          <p:cNvPr id="491"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Viðhald líffræðilegrar fjölbreytni</a:t>
            </a:r>
          </a:p>
        </p:txBody>
      </p:sp>
      <p:sp>
        <p:nvSpPr>
          <p:cNvPr id="492" name="object 5"/>
          <p:cNvSpPr txBox="1"/>
          <p:nvPr/>
        </p:nvSpPr>
        <p:spPr>
          <a:xfrm>
            <a:off x="10501814" y="5530040"/>
            <a:ext cx="7524751" cy="1824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dirty="0" err="1"/>
              <a:t>Blautós</a:t>
            </a:r>
            <a:r>
              <a:rPr dirty="0"/>
              <a:t> </a:t>
            </a:r>
            <a:r>
              <a:rPr dirty="0" err="1"/>
              <a:t>og</a:t>
            </a:r>
            <a:r>
              <a:rPr dirty="0"/>
              <a:t> </a:t>
            </a:r>
            <a:r>
              <a:rPr dirty="0" err="1"/>
              <a:t>Innstavogsnes</a:t>
            </a:r>
            <a:r>
              <a:rPr dirty="0"/>
              <a:t> var </a:t>
            </a:r>
            <a:r>
              <a:rPr dirty="0" err="1"/>
              <a:t>friðlýst</a:t>
            </a:r>
            <a:r>
              <a:rPr dirty="0"/>
              <a:t> </a:t>
            </a:r>
            <a:r>
              <a:rPr dirty="0" err="1"/>
              <a:t>árið</a:t>
            </a:r>
            <a:r>
              <a:rPr dirty="0"/>
              <a:t> 1999 </a:t>
            </a:r>
            <a:r>
              <a:rPr dirty="0" err="1"/>
              <a:t>og</a:t>
            </a:r>
            <a:r>
              <a:rPr dirty="0"/>
              <a:t> var </a:t>
            </a:r>
            <a:r>
              <a:rPr dirty="0" err="1"/>
              <a:t>tilgangur</a:t>
            </a:r>
            <a:r>
              <a:rPr dirty="0"/>
              <a:t> </a:t>
            </a:r>
            <a:r>
              <a:rPr dirty="0" err="1"/>
              <a:t>friðlýsingarinnar</a:t>
            </a:r>
            <a:r>
              <a:rPr dirty="0"/>
              <a:t> </a:t>
            </a:r>
            <a:r>
              <a:rPr dirty="0" err="1"/>
              <a:t>að</a:t>
            </a:r>
            <a:r>
              <a:rPr dirty="0"/>
              <a:t> </a:t>
            </a:r>
            <a:r>
              <a:rPr dirty="0" err="1"/>
              <a:t>vernda</a:t>
            </a:r>
            <a:r>
              <a:rPr dirty="0"/>
              <a:t> </a:t>
            </a:r>
            <a:r>
              <a:rPr dirty="0" err="1"/>
              <a:t>landslag</a:t>
            </a:r>
            <a:r>
              <a:rPr dirty="0"/>
              <a:t> </a:t>
            </a:r>
            <a:r>
              <a:rPr dirty="0" err="1"/>
              <a:t>og</a:t>
            </a:r>
            <a:r>
              <a:rPr dirty="0"/>
              <a:t> </a:t>
            </a:r>
            <a:r>
              <a:rPr dirty="0" err="1"/>
              <a:t>lífríki</a:t>
            </a:r>
            <a:r>
              <a:rPr dirty="0"/>
              <a:t> </a:t>
            </a:r>
            <a:r>
              <a:rPr dirty="0" err="1"/>
              <a:t>svæðisins</a:t>
            </a:r>
            <a:r>
              <a:rPr dirty="0"/>
              <a:t>, </a:t>
            </a:r>
            <a:r>
              <a:rPr dirty="0" err="1"/>
              <a:t>en</a:t>
            </a:r>
            <a:r>
              <a:rPr dirty="0"/>
              <a:t> </a:t>
            </a:r>
            <a:r>
              <a:rPr dirty="0" err="1"/>
              <a:t>þar</a:t>
            </a:r>
            <a:r>
              <a:rPr dirty="0"/>
              <a:t> er </a:t>
            </a:r>
            <a:r>
              <a:rPr dirty="0" err="1"/>
              <a:t>m.a.</a:t>
            </a:r>
            <a:r>
              <a:rPr dirty="0"/>
              <a:t> </a:t>
            </a:r>
            <a:r>
              <a:rPr dirty="0" err="1"/>
              <a:t>að</a:t>
            </a:r>
            <a:r>
              <a:rPr dirty="0"/>
              <a:t> </a:t>
            </a:r>
            <a:r>
              <a:rPr dirty="0" err="1"/>
              <a:t>finna</a:t>
            </a:r>
            <a:r>
              <a:rPr dirty="0"/>
              <a:t> </a:t>
            </a:r>
            <a:r>
              <a:rPr dirty="0" err="1"/>
              <a:t>auðugt</a:t>
            </a:r>
            <a:r>
              <a:rPr dirty="0"/>
              <a:t> </a:t>
            </a:r>
            <a:r>
              <a:rPr dirty="0" err="1"/>
              <a:t>fuglalíf</a:t>
            </a:r>
            <a:r>
              <a:rPr dirty="0"/>
              <a:t> </a:t>
            </a:r>
            <a:r>
              <a:rPr dirty="0" err="1"/>
              <a:t>og</a:t>
            </a:r>
            <a:r>
              <a:rPr dirty="0"/>
              <a:t> </a:t>
            </a:r>
            <a:r>
              <a:rPr dirty="0" err="1"/>
              <a:t>athyglisverðar</a:t>
            </a:r>
            <a:r>
              <a:rPr dirty="0"/>
              <a:t> </a:t>
            </a:r>
            <a:r>
              <a:rPr dirty="0" err="1"/>
              <a:t>jarðmyndanir</a:t>
            </a:r>
            <a:r>
              <a:rPr dirty="0"/>
              <a:t>. </a:t>
            </a:r>
            <a:r>
              <a:rPr dirty="0" err="1"/>
              <a:t>Bæjarstjórn</a:t>
            </a:r>
            <a:r>
              <a:rPr dirty="0"/>
              <a:t> </a:t>
            </a:r>
            <a:r>
              <a:rPr dirty="0" err="1"/>
              <a:t>Akraness</a:t>
            </a:r>
            <a:r>
              <a:rPr dirty="0"/>
              <a:t> er </a:t>
            </a:r>
            <a:r>
              <a:rPr dirty="0" err="1"/>
              <a:t>heimilt</a:t>
            </a:r>
            <a:r>
              <a:rPr dirty="0"/>
              <a:t>, </a:t>
            </a:r>
            <a:r>
              <a:rPr dirty="0" err="1"/>
              <a:t>að</a:t>
            </a:r>
            <a:r>
              <a:rPr dirty="0"/>
              <a:t> </a:t>
            </a:r>
            <a:r>
              <a:rPr dirty="0" err="1"/>
              <a:t>höfðu</a:t>
            </a:r>
            <a:r>
              <a:rPr dirty="0"/>
              <a:t> </a:t>
            </a:r>
            <a:r>
              <a:rPr dirty="0" err="1"/>
              <a:t>samráði</a:t>
            </a:r>
            <a:r>
              <a:rPr dirty="0"/>
              <a:t> </a:t>
            </a:r>
            <a:r>
              <a:rPr dirty="0" err="1"/>
              <a:t>við</a:t>
            </a:r>
            <a:r>
              <a:rPr dirty="0"/>
              <a:t> </a:t>
            </a:r>
            <a:r>
              <a:rPr dirty="0" err="1"/>
              <a:t>Umhverfisstofnun</a:t>
            </a:r>
            <a:r>
              <a:rPr dirty="0"/>
              <a:t>, </a:t>
            </a:r>
            <a:r>
              <a:rPr dirty="0" err="1"/>
              <a:t>að</a:t>
            </a:r>
            <a:r>
              <a:rPr dirty="0"/>
              <a:t> </a:t>
            </a:r>
            <a:r>
              <a:rPr dirty="0" err="1"/>
              <a:t>setja</a:t>
            </a:r>
            <a:r>
              <a:rPr dirty="0"/>
              <a:t> </a:t>
            </a:r>
            <a:r>
              <a:rPr dirty="0" err="1"/>
              <a:t>reglur</a:t>
            </a:r>
            <a:r>
              <a:rPr dirty="0"/>
              <a:t> </a:t>
            </a:r>
            <a:r>
              <a:rPr dirty="0" err="1"/>
              <a:t>varðandi</a:t>
            </a:r>
            <a:r>
              <a:rPr dirty="0"/>
              <a:t> </a:t>
            </a:r>
            <a:r>
              <a:rPr dirty="0" err="1"/>
              <a:t>nýtingu</a:t>
            </a:r>
            <a:r>
              <a:rPr dirty="0"/>
              <a:t> </a:t>
            </a:r>
            <a:r>
              <a:rPr dirty="0" err="1"/>
              <a:t>og</a:t>
            </a:r>
            <a:r>
              <a:rPr dirty="0"/>
              <a:t> </a:t>
            </a:r>
            <a:r>
              <a:rPr dirty="0" err="1"/>
              <a:t>umferð</a:t>
            </a:r>
            <a:r>
              <a:rPr dirty="0"/>
              <a:t> um </a:t>
            </a:r>
            <a:r>
              <a:rPr dirty="0" err="1"/>
              <a:t>svæðið</a:t>
            </a:r>
            <a:r>
              <a:rPr dirty="0"/>
              <a:t>. </a:t>
            </a:r>
            <a:r>
              <a:rPr dirty="0" err="1"/>
              <a:t>Lagt</a:t>
            </a:r>
            <a:r>
              <a:rPr dirty="0"/>
              <a:t> </a:t>
            </a:r>
            <a:r>
              <a:rPr dirty="0" err="1"/>
              <a:t>verði</a:t>
            </a:r>
            <a:r>
              <a:rPr dirty="0"/>
              <a:t> mat á </a:t>
            </a:r>
            <a:r>
              <a:rPr dirty="0" err="1"/>
              <a:t>hvort</a:t>
            </a:r>
            <a:r>
              <a:rPr dirty="0"/>
              <a:t> </a:t>
            </a:r>
            <a:r>
              <a:rPr dirty="0" err="1"/>
              <a:t>aðgerða</a:t>
            </a:r>
            <a:r>
              <a:rPr dirty="0"/>
              <a:t> </a:t>
            </a:r>
            <a:r>
              <a:rPr dirty="0" err="1"/>
              <a:t>sé</a:t>
            </a:r>
            <a:r>
              <a:rPr dirty="0"/>
              <a:t> </a:t>
            </a:r>
            <a:r>
              <a:rPr dirty="0" err="1"/>
              <a:t>þörf</a:t>
            </a:r>
            <a:r>
              <a:rPr dirty="0"/>
              <a:t> á </a:t>
            </a:r>
            <a:r>
              <a:rPr dirty="0" err="1"/>
              <a:t>skipulagi</a:t>
            </a:r>
            <a:r>
              <a:rPr dirty="0"/>
              <a:t> </a:t>
            </a:r>
            <a:r>
              <a:rPr dirty="0" err="1"/>
              <a:t>svæðisins</a:t>
            </a:r>
            <a:r>
              <a:rPr dirty="0"/>
              <a:t> m.t.t. </a:t>
            </a:r>
            <a:r>
              <a:rPr dirty="0" err="1"/>
              <a:t>umgengni</a:t>
            </a:r>
            <a:r>
              <a:rPr dirty="0"/>
              <a:t> </a:t>
            </a:r>
            <a:r>
              <a:rPr dirty="0" err="1"/>
              <a:t>og</a:t>
            </a:r>
            <a:r>
              <a:rPr dirty="0"/>
              <a:t> </a:t>
            </a:r>
            <a:r>
              <a:rPr dirty="0" err="1"/>
              <a:t>náttúruverndar</a:t>
            </a:r>
            <a:r>
              <a:rPr dirty="0"/>
              <a:t>.</a:t>
            </a:r>
          </a:p>
        </p:txBody>
      </p:sp>
      <p:sp>
        <p:nvSpPr>
          <p:cNvPr id="493"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a:t>Mat á </a:t>
            </a:r>
            <a:r>
              <a:rPr dirty="0" err="1"/>
              <a:t>friðlandinu</a:t>
            </a:r>
            <a:r>
              <a:rPr dirty="0"/>
              <a:t> </a:t>
            </a:r>
            <a:r>
              <a:rPr dirty="0" err="1"/>
              <a:t>við</a:t>
            </a:r>
            <a:r>
              <a:rPr dirty="0"/>
              <a:t> </a:t>
            </a:r>
            <a:r>
              <a:rPr dirty="0" err="1"/>
              <a:t>Blautós</a:t>
            </a:r>
            <a:r>
              <a:rPr dirty="0"/>
              <a:t> </a:t>
            </a:r>
            <a:r>
              <a:rPr dirty="0" err="1"/>
              <a:t>og</a:t>
            </a:r>
            <a:r>
              <a:rPr dirty="0"/>
              <a:t> </a:t>
            </a:r>
            <a:r>
              <a:rPr dirty="0" err="1"/>
              <a:t>Innstavogsnes</a:t>
            </a:r>
            <a:endParaRPr dirty="0"/>
          </a:p>
        </p:txBody>
      </p:sp>
      <p:sp>
        <p:nvSpPr>
          <p:cNvPr id="496" name="VERND NÁTTÚRU OG MENNINGARMINJA"/>
          <p:cNvSpPr txBox="1"/>
          <p:nvPr/>
        </p:nvSpPr>
        <p:spPr>
          <a:xfrm>
            <a:off x="11574679" y="403404"/>
            <a:ext cx="384335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4. </a:t>
            </a:r>
            <a:r>
              <a:rPr dirty="0"/>
              <a:t>VERND NÁTTÚRU OG MENNINGARMINJA</a:t>
            </a:r>
          </a:p>
        </p:txBody>
      </p:sp>
      <p:pic>
        <p:nvPicPr>
          <p:cNvPr id="497" name="Image" descr="Image"/>
          <p:cNvPicPr>
            <a:picLocks noChangeAspect="1"/>
          </p:cNvPicPr>
          <p:nvPr/>
        </p:nvPicPr>
        <p:blipFill>
          <a:blip r:embed="rId4"/>
          <a:stretch>
            <a:fillRect/>
          </a:stretch>
        </p:blipFill>
        <p:spPr>
          <a:xfrm>
            <a:off x="10928963" y="334774"/>
            <a:ext cx="313255" cy="462805"/>
          </a:xfrm>
          <a:prstGeom prst="rect">
            <a:avLst/>
          </a:prstGeom>
          <a:ln w="12700">
            <a:miter lim="400000"/>
          </a:ln>
        </p:spPr>
      </p:pic>
      <p:sp>
        <p:nvSpPr>
          <p:cNvPr id="498"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A9B56"/>
                </a:solidFill>
                <a:latin typeface="Arial"/>
                <a:ea typeface="Arial"/>
                <a:cs typeface="Arial"/>
                <a:sym typeface="Arial"/>
              </a:defRPr>
            </a:pPr>
            <a:r>
              <a:rPr dirty="0"/>
              <a:t>MARKMIÐ</a:t>
            </a:r>
            <a:r>
              <a:rPr lang="en-GB" dirty="0"/>
              <a:t> 4.1</a:t>
            </a:r>
            <a:endParaRPr dirty="0"/>
          </a:p>
          <a:p>
            <a:pPr marR="5080" indent="12700">
              <a:spcBef>
                <a:spcPts val="1400"/>
              </a:spcBef>
              <a:defRPr sz="4000" spc="-4">
                <a:solidFill>
                  <a:srgbClr val="EA9B56"/>
                </a:solidFill>
                <a:latin typeface="Arial"/>
                <a:ea typeface="Arial"/>
                <a:cs typeface="Arial"/>
                <a:sym typeface="Arial"/>
              </a:defRPr>
            </a:pPr>
            <a:r>
              <a:rPr dirty="0" err="1"/>
              <a:t>Náttúruvernd</a:t>
            </a:r>
            <a:r>
              <a:rPr dirty="0"/>
              <a:t> í </a:t>
            </a:r>
            <a:r>
              <a:rPr dirty="0" err="1"/>
              <a:t>verki</a:t>
            </a:r>
            <a:r>
              <a:rPr dirty="0"/>
              <a:t> </a:t>
            </a:r>
          </a:p>
        </p:txBody>
      </p:sp>
      <p:pic>
        <p:nvPicPr>
          <p:cNvPr id="499" name="Image" descr="Image"/>
          <p:cNvPicPr>
            <a:picLocks noChangeAspect="1"/>
          </p:cNvPicPr>
          <p:nvPr/>
        </p:nvPicPr>
        <p:blipFill>
          <a:blip r:embed="rId5"/>
          <a:stretch>
            <a:fillRect/>
          </a:stretch>
        </p:blipFill>
        <p:spPr>
          <a:xfrm>
            <a:off x="847204" y="3027701"/>
            <a:ext cx="982271" cy="984007"/>
          </a:xfrm>
          <a:prstGeom prst="rect">
            <a:avLst/>
          </a:prstGeom>
          <a:ln w="12700">
            <a:miter lim="400000"/>
          </a:ln>
        </p:spPr>
      </p:pic>
      <p:sp>
        <p:nvSpPr>
          <p:cNvPr id="500" name="Umhverfisstefna Akraneskaupstaðar"/>
          <p:cNvSpPr txBox="1"/>
          <p:nvPr/>
        </p:nvSpPr>
        <p:spPr>
          <a:xfrm>
            <a:off x="2078175" y="403404"/>
            <a:ext cx="2960227"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dirty="0" err="1"/>
              <a:t>Umhverfisstefna</a:t>
            </a:r>
            <a:r>
              <a:rPr dirty="0"/>
              <a:t> </a:t>
            </a:r>
            <a:r>
              <a:rPr dirty="0" err="1"/>
              <a:t>Akraneskaupstaðar</a:t>
            </a:r>
            <a:endParaRPr dirty="0"/>
          </a:p>
        </p:txBody>
      </p:sp>
      <p:pic>
        <p:nvPicPr>
          <p:cNvPr id="35" name="Image" descr="Image">
            <a:extLst>
              <a:ext uri="{FF2B5EF4-FFF2-40B4-BE49-F238E27FC236}">
                <a16:creationId xmlns:a16="http://schemas.microsoft.com/office/drawing/2014/main" id="{685F7614-C6F6-4B31-9497-416747ECAC54}"/>
              </a:ext>
            </a:extLst>
          </p:cNvPr>
          <p:cNvPicPr>
            <a:picLocks noChangeAspect="1"/>
          </p:cNvPicPr>
          <p:nvPr/>
        </p:nvPicPr>
        <p:blipFill>
          <a:blip r:embed="rId6"/>
          <a:stretch>
            <a:fillRect/>
          </a:stretch>
        </p:blipFill>
        <p:spPr>
          <a:xfrm>
            <a:off x="10502946" y="3170871"/>
            <a:ext cx="1165289" cy="1166551"/>
          </a:xfrm>
          <a:prstGeom prst="rect">
            <a:avLst/>
          </a:prstGeom>
          <a:ln w="12700">
            <a:miter lim="400000"/>
          </a:ln>
        </p:spPr>
      </p:pic>
      <p:pic>
        <p:nvPicPr>
          <p:cNvPr id="36" name="Picture 35" descr="Image result for 13. Aðgerðir í loftslagsmálum">
            <a:extLst>
              <a:ext uri="{FF2B5EF4-FFF2-40B4-BE49-F238E27FC236}">
                <a16:creationId xmlns:a16="http://schemas.microsoft.com/office/drawing/2014/main" id="{FB6AE3D3-0D1C-4B4D-904D-0D29BC74C9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05646" y="3154349"/>
            <a:ext cx="1167815" cy="11665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4: Líf í vatni">
            <a:extLst>
              <a:ext uri="{FF2B5EF4-FFF2-40B4-BE49-F238E27FC236}">
                <a16:creationId xmlns:a16="http://schemas.microsoft.com/office/drawing/2014/main" id="{07D708E5-1DA0-4150-ACF8-EBBC2688B2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0759" y="3170871"/>
            <a:ext cx="1166551" cy="1166551"/>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 descr="Image">
            <a:extLst>
              <a:ext uri="{FF2B5EF4-FFF2-40B4-BE49-F238E27FC236}">
                <a16:creationId xmlns:a16="http://schemas.microsoft.com/office/drawing/2014/main" id="{05D005B7-121D-43B0-A839-38192D85448F}"/>
              </a:ext>
            </a:extLst>
          </p:cNvPr>
          <p:cNvPicPr>
            <a:picLocks noChangeAspect="1"/>
          </p:cNvPicPr>
          <p:nvPr/>
        </p:nvPicPr>
        <p:blipFill>
          <a:blip r:embed="rId9"/>
          <a:stretch>
            <a:fillRect/>
          </a:stretch>
        </p:blipFill>
        <p:spPr>
          <a:xfrm>
            <a:off x="14414608" y="3154348"/>
            <a:ext cx="1166551" cy="116655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p:cNvSpPr/>
          <p:nvPr/>
        </p:nvSpPr>
        <p:spPr>
          <a:xfrm>
            <a:off x="10487959" y="-51942"/>
            <a:ext cx="6950561" cy="1195264"/>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03" name="object 5"/>
          <p:cNvSpPr txBox="1"/>
          <p:nvPr/>
        </p:nvSpPr>
        <p:spPr>
          <a:xfrm>
            <a:off x="2066470" y="5530040"/>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dirty="0" err="1"/>
              <a:t>Sérstakt</a:t>
            </a:r>
            <a:r>
              <a:rPr dirty="0"/>
              <a:t> mat </a:t>
            </a:r>
            <a:r>
              <a:rPr dirty="0" err="1"/>
              <a:t>verði</a:t>
            </a:r>
            <a:r>
              <a:rPr dirty="0"/>
              <a:t> </a:t>
            </a:r>
            <a:r>
              <a:rPr dirty="0" err="1"/>
              <a:t>lagt</a:t>
            </a:r>
            <a:r>
              <a:rPr dirty="0"/>
              <a:t> á </a:t>
            </a:r>
            <a:r>
              <a:rPr dirty="0" err="1"/>
              <a:t>hvort</a:t>
            </a:r>
            <a:r>
              <a:rPr dirty="0"/>
              <a:t> </a:t>
            </a:r>
            <a:r>
              <a:rPr dirty="0" err="1"/>
              <a:t>þörf</a:t>
            </a:r>
            <a:r>
              <a:rPr dirty="0"/>
              <a:t> </a:t>
            </a:r>
            <a:r>
              <a:rPr dirty="0" err="1"/>
              <a:t>sé</a:t>
            </a:r>
            <a:r>
              <a:rPr dirty="0"/>
              <a:t> á </a:t>
            </a:r>
            <a:r>
              <a:rPr dirty="0" err="1"/>
              <a:t>að</a:t>
            </a:r>
            <a:r>
              <a:rPr dirty="0"/>
              <a:t> </a:t>
            </a:r>
            <a:r>
              <a:rPr dirty="0" err="1"/>
              <a:t>vernda</a:t>
            </a:r>
            <a:r>
              <a:rPr dirty="0"/>
              <a:t> </a:t>
            </a:r>
            <a:r>
              <a:rPr dirty="0" err="1"/>
              <a:t>sérkenni</a:t>
            </a:r>
            <a:r>
              <a:rPr dirty="0"/>
              <a:t> </a:t>
            </a:r>
            <a:r>
              <a:rPr dirty="0" err="1"/>
              <a:t>eldri</a:t>
            </a:r>
            <a:r>
              <a:rPr dirty="0"/>
              <a:t> </a:t>
            </a:r>
            <a:r>
              <a:rPr dirty="0" err="1"/>
              <a:t>byggðar</a:t>
            </a:r>
            <a:r>
              <a:rPr dirty="0"/>
              <a:t> </a:t>
            </a:r>
            <a:r>
              <a:rPr dirty="0" err="1"/>
              <a:t>eða</a:t>
            </a:r>
            <a:r>
              <a:rPr dirty="0"/>
              <a:t> </a:t>
            </a:r>
            <a:r>
              <a:rPr dirty="0" err="1"/>
              <a:t>annarra</a:t>
            </a:r>
            <a:r>
              <a:rPr dirty="0"/>
              <a:t> </a:t>
            </a:r>
            <a:r>
              <a:rPr dirty="0" err="1"/>
              <a:t>menningarsögulegra</a:t>
            </a:r>
            <a:r>
              <a:rPr dirty="0"/>
              <a:t> </a:t>
            </a:r>
            <a:r>
              <a:rPr dirty="0" err="1"/>
              <a:t>minja</a:t>
            </a:r>
            <a:r>
              <a:rPr dirty="0"/>
              <a:t>, </a:t>
            </a:r>
            <a:r>
              <a:rPr dirty="0" err="1"/>
              <a:t>náttúruminjar</a:t>
            </a:r>
            <a:r>
              <a:rPr dirty="0"/>
              <a:t>, </a:t>
            </a:r>
            <a:r>
              <a:rPr dirty="0" err="1"/>
              <a:t>náttúrufar</a:t>
            </a:r>
            <a:r>
              <a:rPr dirty="0"/>
              <a:t> </a:t>
            </a:r>
            <a:r>
              <a:rPr dirty="0" err="1"/>
              <a:t>eða</a:t>
            </a:r>
            <a:r>
              <a:rPr dirty="0"/>
              <a:t> </a:t>
            </a:r>
            <a:r>
              <a:rPr dirty="0" err="1"/>
              <a:t>gróður</a:t>
            </a:r>
            <a:r>
              <a:rPr dirty="0"/>
              <a:t> </a:t>
            </a:r>
            <a:r>
              <a:rPr dirty="0" err="1"/>
              <a:t>vegna</a:t>
            </a:r>
            <a:r>
              <a:rPr dirty="0"/>
              <a:t> </a:t>
            </a:r>
            <a:r>
              <a:rPr dirty="0" err="1"/>
              <a:t>sögulegs</a:t>
            </a:r>
            <a:r>
              <a:rPr dirty="0"/>
              <a:t>, </a:t>
            </a:r>
            <a:r>
              <a:rPr dirty="0" err="1"/>
              <a:t>náttúrulegs</a:t>
            </a:r>
            <a:r>
              <a:rPr dirty="0"/>
              <a:t> </a:t>
            </a:r>
            <a:r>
              <a:rPr dirty="0" err="1"/>
              <a:t>eða</a:t>
            </a:r>
            <a:r>
              <a:rPr dirty="0"/>
              <a:t> </a:t>
            </a:r>
            <a:r>
              <a:rPr dirty="0" err="1"/>
              <a:t>menningarlegs</a:t>
            </a:r>
            <a:r>
              <a:rPr dirty="0"/>
              <a:t> </a:t>
            </a:r>
            <a:r>
              <a:rPr dirty="0" err="1"/>
              <a:t>gildis</a:t>
            </a:r>
            <a:r>
              <a:rPr dirty="0"/>
              <a:t>. </a:t>
            </a:r>
            <a:r>
              <a:rPr dirty="0" err="1"/>
              <a:t>Niðurstöður</a:t>
            </a:r>
            <a:r>
              <a:rPr dirty="0"/>
              <a:t> </a:t>
            </a:r>
            <a:r>
              <a:rPr dirty="0" err="1"/>
              <a:t>matsins</a:t>
            </a:r>
            <a:r>
              <a:rPr dirty="0"/>
              <a:t> </a:t>
            </a:r>
            <a:r>
              <a:rPr dirty="0" err="1"/>
              <a:t>verði</a:t>
            </a:r>
            <a:r>
              <a:rPr dirty="0"/>
              <a:t> </a:t>
            </a:r>
            <a:r>
              <a:rPr dirty="0" err="1"/>
              <a:t>nýttar</a:t>
            </a:r>
            <a:r>
              <a:rPr dirty="0"/>
              <a:t> </a:t>
            </a:r>
            <a:r>
              <a:rPr dirty="0" err="1"/>
              <a:t>við</a:t>
            </a:r>
            <a:r>
              <a:rPr dirty="0"/>
              <a:t> </a:t>
            </a:r>
            <a:r>
              <a:rPr dirty="0" err="1"/>
              <a:t>gerð</a:t>
            </a:r>
            <a:r>
              <a:rPr dirty="0"/>
              <a:t> </a:t>
            </a:r>
            <a:r>
              <a:rPr dirty="0" err="1"/>
              <a:t>skipulagsáætlana</a:t>
            </a:r>
            <a:r>
              <a:rPr dirty="0"/>
              <a:t> </a:t>
            </a:r>
            <a:r>
              <a:rPr dirty="0" err="1"/>
              <a:t>og</a:t>
            </a:r>
            <a:r>
              <a:rPr dirty="0"/>
              <a:t> sett </a:t>
            </a:r>
            <a:r>
              <a:rPr dirty="0" err="1"/>
              <a:t>ákvæði</a:t>
            </a:r>
            <a:r>
              <a:rPr dirty="0"/>
              <a:t> um </a:t>
            </a:r>
            <a:r>
              <a:rPr dirty="0" err="1"/>
              <a:t>hverfisvernd</a:t>
            </a:r>
            <a:r>
              <a:rPr dirty="0"/>
              <a:t> </a:t>
            </a:r>
            <a:r>
              <a:rPr dirty="0" err="1"/>
              <a:t>þar</a:t>
            </a:r>
            <a:r>
              <a:rPr dirty="0"/>
              <a:t> </a:t>
            </a:r>
            <a:r>
              <a:rPr dirty="0" err="1"/>
              <a:t>sem</a:t>
            </a:r>
            <a:r>
              <a:rPr dirty="0"/>
              <a:t> </a:t>
            </a:r>
            <a:r>
              <a:rPr dirty="0" err="1"/>
              <a:t>það</a:t>
            </a:r>
            <a:r>
              <a:rPr dirty="0"/>
              <a:t> á </a:t>
            </a:r>
            <a:r>
              <a:rPr dirty="0" err="1"/>
              <a:t>við</a:t>
            </a:r>
            <a:r>
              <a:rPr dirty="0"/>
              <a:t>.</a:t>
            </a:r>
          </a:p>
        </p:txBody>
      </p:sp>
      <p:sp>
        <p:nvSpPr>
          <p:cNvPr id="504" name="object 11"/>
          <p:cNvSpPr txBox="1"/>
          <p:nvPr/>
        </p:nvSpPr>
        <p:spPr>
          <a:xfrm>
            <a:off x="5428443" y="82047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lang="en-GB" spc="0" dirty="0" err="1"/>
              <a:t>árslok</a:t>
            </a:r>
            <a:r>
              <a:rPr lang="en-GB" spc="0" dirty="0"/>
              <a:t> 2025</a:t>
            </a:r>
            <a:endParaRPr spc="0" dirty="0"/>
          </a:p>
        </p:txBody>
      </p:sp>
      <p:sp>
        <p:nvSpPr>
          <p:cNvPr id="505" name="object 12"/>
          <p:cNvSpPr txBox="1"/>
          <p:nvPr/>
        </p:nvSpPr>
        <p:spPr>
          <a:xfrm>
            <a:off x="2854604" y="8131553"/>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a:t>
            </a:r>
          </a:p>
        </p:txBody>
      </p:sp>
      <p:sp>
        <p:nvSpPr>
          <p:cNvPr id="506"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07"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508" name="Rectangle"/>
          <p:cNvSpPr/>
          <p:nvPr/>
        </p:nvSpPr>
        <p:spPr>
          <a:xfrm>
            <a:off x="10487959" y="10991870"/>
            <a:ext cx="6950561" cy="305662"/>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09"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510"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511" name="Image" descr="Image"/>
          <p:cNvPicPr>
            <a:picLocks noChangeAspect="1"/>
          </p:cNvPicPr>
          <p:nvPr/>
        </p:nvPicPr>
        <p:blipFill>
          <a:blip r:embed="rId2"/>
          <a:stretch>
            <a:fillRect/>
          </a:stretch>
        </p:blipFill>
        <p:spPr>
          <a:xfrm>
            <a:off x="4703358" y="8118513"/>
            <a:ext cx="425164" cy="420746"/>
          </a:xfrm>
          <a:prstGeom prst="rect">
            <a:avLst/>
          </a:prstGeom>
          <a:ln w="12700">
            <a:miter lim="400000"/>
          </a:ln>
        </p:spPr>
      </p:pic>
      <p:pic>
        <p:nvPicPr>
          <p:cNvPr id="512" name="Image" descr="Image"/>
          <p:cNvPicPr>
            <a:picLocks noChangeAspect="1"/>
          </p:cNvPicPr>
          <p:nvPr/>
        </p:nvPicPr>
        <p:blipFill>
          <a:blip r:embed="rId3"/>
          <a:stretch>
            <a:fillRect/>
          </a:stretch>
        </p:blipFill>
        <p:spPr>
          <a:xfrm>
            <a:off x="2117275" y="8071786"/>
            <a:ext cx="434137" cy="463401"/>
          </a:xfrm>
          <a:prstGeom prst="rect">
            <a:avLst/>
          </a:prstGeom>
          <a:ln w="12700">
            <a:miter lim="400000"/>
          </a:ln>
        </p:spPr>
      </p:pic>
      <p:sp>
        <p:nvSpPr>
          <p:cNvPr id="513" name="Line"/>
          <p:cNvSpPr/>
          <p:nvPr/>
        </p:nvSpPr>
        <p:spPr>
          <a:xfrm>
            <a:off x="2089150" y="7852037"/>
            <a:ext cx="2182441" cy="1"/>
          </a:xfrm>
          <a:prstGeom prst="line">
            <a:avLst/>
          </a:prstGeom>
          <a:ln w="25400">
            <a:solidFill>
              <a:srgbClr val="EA9B56"/>
            </a:solidFill>
          </a:ln>
        </p:spPr>
        <p:txBody>
          <a:bodyPr lIns="45719" rIns="45719"/>
          <a:lstStyle/>
          <a:p>
            <a:endParaRPr/>
          </a:p>
        </p:txBody>
      </p:sp>
      <p:sp>
        <p:nvSpPr>
          <p:cNvPr id="514" name="Line"/>
          <p:cNvSpPr/>
          <p:nvPr/>
        </p:nvSpPr>
        <p:spPr>
          <a:xfrm>
            <a:off x="2089150" y="8798612"/>
            <a:ext cx="2182441" cy="1"/>
          </a:xfrm>
          <a:prstGeom prst="line">
            <a:avLst/>
          </a:prstGeom>
          <a:ln w="25400">
            <a:solidFill>
              <a:srgbClr val="EA9B56"/>
            </a:solidFill>
          </a:ln>
        </p:spPr>
        <p:txBody>
          <a:bodyPr lIns="45719" rIns="45719"/>
          <a:lstStyle/>
          <a:p>
            <a:endParaRPr/>
          </a:p>
        </p:txBody>
      </p:sp>
      <p:sp>
        <p:nvSpPr>
          <p:cNvPr id="515" name="Line"/>
          <p:cNvSpPr/>
          <p:nvPr/>
        </p:nvSpPr>
        <p:spPr>
          <a:xfrm>
            <a:off x="4686825" y="7852037"/>
            <a:ext cx="5156322" cy="1"/>
          </a:xfrm>
          <a:prstGeom prst="line">
            <a:avLst/>
          </a:prstGeom>
          <a:ln w="25400">
            <a:solidFill>
              <a:srgbClr val="EA9B56"/>
            </a:solidFill>
          </a:ln>
        </p:spPr>
        <p:txBody>
          <a:bodyPr lIns="45719" rIns="45719"/>
          <a:lstStyle/>
          <a:p>
            <a:endParaRPr/>
          </a:p>
        </p:txBody>
      </p:sp>
      <p:sp>
        <p:nvSpPr>
          <p:cNvPr id="516" name="Line"/>
          <p:cNvSpPr/>
          <p:nvPr/>
        </p:nvSpPr>
        <p:spPr>
          <a:xfrm>
            <a:off x="4686825" y="8798612"/>
            <a:ext cx="5156322" cy="1"/>
          </a:xfrm>
          <a:prstGeom prst="line">
            <a:avLst/>
          </a:prstGeom>
          <a:ln w="25400">
            <a:solidFill>
              <a:srgbClr val="EA9B56"/>
            </a:solidFill>
          </a:ln>
        </p:spPr>
        <p:txBody>
          <a:bodyPr lIns="45719" rIns="45719"/>
          <a:lstStyle/>
          <a:p>
            <a:endParaRPr/>
          </a:p>
        </p:txBody>
      </p:sp>
      <p:sp>
        <p:nvSpPr>
          <p:cNvPr id="517"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Hverfisverndarsvæði</a:t>
            </a:r>
          </a:p>
        </p:txBody>
      </p:sp>
      <p:sp>
        <p:nvSpPr>
          <p:cNvPr id="520" name="VERND NÁTTÚRU OG MENNINGARMINJA"/>
          <p:cNvSpPr txBox="1"/>
          <p:nvPr/>
        </p:nvSpPr>
        <p:spPr>
          <a:xfrm>
            <a:off x="11574679" y="403404"/>
            <a:ext cx="384335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4. </a:t>
            </a:r>
            <a:r>
              <a:rPr dirty="0"/>
              <a:t>VERND NÁTTÚRU OG MENNINGARMINJA</a:t>
            </a:r>
          </a:p>
        </p:txBody>
      </p:sp>
      <p:pic>
        <p:nvPicPr>
          <p:cNvPr id="521" name="Image" descr="Image"/>
          <p:cNvPicPr>
            <a:picLocks noChangeAspect="1"/>
          </p:cNvPicPr>
          <p:nvPr/>
        </p:nvPicPr>
        <p:blipFill>
          <a:blip r:embed="rId4"/>
          <a:stretch>
            <a:fillRect/>
          </a:stretch>
        </p:blipFill>
        <p:spPr>
          <a:xfrm>
            <a:off x="10928963" y="334774"/>
            <a:ext cx="313255" cy="462805"/>
          </a:xfrm>
          <a:prstGeom prst="rect">
            <a:avLst/>
          </a:prstGeom>
          <a:ln w="12700">
            <a:miter lim="400000"/>
          </a:ln>
        </p:spPr>
      </p:pic>
      <p:sp>
        <p:nvSpPr>
          <p:cNvPr id="522"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A9B56"/>
                </a:solidFill>
                <a:latin typeface="Arial"/>
                <a:ea typeface="Arial"/>
                <a:cs typeface="Arial"/>
                <a:sym typeface="Arial"/>
              </a:defRPr>
            </a:pPr>
            <a:r>
              <a:rPr dirty="0"/>
              <a:t>MARKMIÐ</a:t>
            </a:r>
            <a:r>
              <a:rPr lang="en-GB" dirty="0"/>
              <a:t> 4.1</a:t>
            </a:r>
            <a:endParaRPr dirty="0"/>
          </a:p>
          <a:p>
            <a:pPr marR="5080" indent="12700">
              <a:spcBef>
                <a:spcPts val="1400"/>
              </a:spcBef>
              <a:defRPr sz="4000" spc="-4">
                <a:solidFill>
                  <a:srgbClr val="EA9B56"/>
                </a:solidFill>
                <a:latin typeface="Arial"/>
                <a:ea typeface="Arial"/>
                <a:cs typeface="Arial"/>
                <a:sym typeface="Arial"/>
              </a:defRPr>
            </a:pPr>
            <a:r>
              <a:rPr dirty="0" err="1"/>
              <a:t>Náttúruvernd</a:t>
            </a:r>
            <a:r>
              <a:rPr dirty="0"/>
              <a:t> í </a:t>
            </a:r>
            <a:r>
              <a:rPr dirty="0" err="1"/>
              <a:t>verki</a:t>
            </a:r>
            <a:r>
              <a:rPr dirty="0"/>
              <a:t> </a:t>
            </a:r>
          </a:p>
        </p:txBody>
      </p:sp>
      <p:pic>
        <p:nvPicPr>
          <p:cNvPr id="523" name="Image" descr="Image"/>
          <p:cNvPicPr>
            <a:picLocks noChangeAspect="1"/>
          </p:cNvPicPr>
          <p:nvPr/>
        </p:nvPicPr>
        <p:blipFill>
          <a:blip r:embed="rId5"/>
          <a:stretch>
            <a:fillRect/>
          </a:stretch>
        </p:blipFill>
        <p:spPr>
          <a:xfrm>
            <a:off x="847204" y="3027701"/>
            <a:ext cx="982271" cy="984007"/>
          </a:xfrm>
          <a:prstGeom prst="rect">
            <a:avLst/>
          </a:prstGeom>
          <a:ln w="12700">
            <a:miter lim="400000"/>
          </a:ln>
        </p:spPr>
      </p:pic>
      <p:sp>
        <p:nvSpPr>
          <p:cNvPr id="524" name="Umhverfisstefna Akraneskaupstaðar"/>
          <p:cNvSpPr txBox="1"/>
          <p:nvPr/>
        </p:nvSpPr>
        <p:spPr>
          <a:xfrm>
            <a:off x="2078175" y="403404"/>
            <a:ext cx="2960227"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t>Umhverfisstefna Akraneskaupstaðar</a:t>
            </a:r>
          </a:p>
        </p:txBody>
      </p:sp>
      <p:pic>
        <p:nvPicPr>
          <p:cNvPr id="25" name="Image" descr="Image">
            <a:extLst>
              <a:ext uri="{FF2B5EF4-FFF2-40B4-BE49-F238E27FC236}">
                <a16:creationId xmlns:a16="http://schemas.microsoft.com/office/drawing/2014/main" id="{E8394FFD-6A30-46CA-A2E7-946326A7E486}"/>
              </a:ext>
            </a:extLst>
          </p:cNvPr>
          <p:cNvPicPr>
            <a:picLocks noChangeAspect="1"/>
          </p:cNvPicPr>
          <p:nvPr/>
        </p:nvPicPr>
        <p:blipFill>
          <a:blip r:embed="rId6"/>
          <a:stretch>
            <a:fillRect/>
          </a:stretch>
        </p:blipFill>
        <p:spPr>
          <a:xfrm>
            <a:off x="10502946" y="3170871"/>
            <a:ext cx="1165289" cy="1166551"/>
          </a:xfrm>
          <a:prstGeom prst="rect">
            <a:avLst/>
          </a:prstGeom>
          <a:ln w="12700">
            <a:miter lim="400000"/>
          </a:ln>
        </p:spPr>
      </p:pic>
      <p:pic>
        <p:nvPicPr>
          <p:cNvPr id="26" name="Picture 25" descr="Image result for 13. Aðgerðir í loftslagsmálum">
            <a:extLst>
              <a:ext uri="{FF2B5EF4-FFF2-40B4-BE49-F238E27FC236}">
                <a16:creationId xmlns:a16="http://schemas.microsoft.com/office/drawing/2014/main" id="{21A64396-06C5-4027-8AEB-514BC409FB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05646" y="3154349"/>
            <a:ext cx="1167815"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14: Líf í vatni">
            <a:extLst>
              <a:ext uri="{FF2B5EF4-FFF2-40B4-BE49-F238E27FC236}">
                <a16:creationId xmlns:a16="http://schemas.microsoft.com/office/drawing/2014/main" id="{9537822F-581B-4C8A-814A-3958E96902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0759" y="3170871"/>
            <a:ext cx="1166551"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descr="Image">
            <a:extLst>
              <a:ext uri="{FF2B5EF4-FFF2-40B4-BE49-F238E27FC236}">
                <a16:creationId xmlns:a16="http://schemas.microsoft.com/office/drawing/2014/main" id="{BEB4B669-8EC7-4E75-BBCB-C83D5DA97037}"/>
              </a:ext>
            </a:extLst>
          </p:cNvPr>
          <p:cNvPicPr>
            <a:picLocks noChangeAspect="1"/>
          </p:cNvPicPr>
          <p:nvPr/>
        </p:nvPicPr>
        <p:blipFill>
          <a:blip r:embed="rId9"/>
          <a:stretch>
            <a:fillRect/>
          </a:stretch>
        </p:blipFill>
        <p:spPr>
          <a:xfrm>
            <a:off x="14414608" y="3154348"/>
            <a:ext cx="1166551" cy="1166551"/>
          </a:xfrm>
          <a:prstGeom prst="rect">
            <a:avLst/>
          </a:prstGeom>
          <a:ln w="12700">
            <a:miter lim="400000"/>
          </a:ln>
        </p:spPr>
      </p:pic>
      <p:sp>
        <p:nvSpPr>
          <p:cNvPr id="29" name="object 5">
            <a:extLst>
              <a:ext uri="{FF2B5EF4-FFF2-40B4-BE49-F238E27FC236}">
                <a16:creationId xmlns:a16="http://schemas.microsoft.com/office/drawing/2014/main" id="{C59A8EE0-D791-4F7A-A4D3-4EFBCACA191C}"/>
              </a:ext>
            </a:extLst>
          </p:cNvPr>
          <p:cNvSpPr txBox="1"/>
          <p:nvPr/>
        </p:nvSpPr>
        <p:spPr>
          <a:xfrm>
            <a:off x="10501814"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Verndun strandlengju</a:t>
            </a:r>
            <a:endParaRPr dirty="0"/>
          </a:p>
        </p:txBody>
      </p:sp>
      <p:sp>
        <p:nvSpPr>
          <p:cNvPr id="30" name="object 5">
            <a:extLst>
              <a:ext uri="{FF2B5EF4-FFF2-40B4-BE49-F238E27FC236}">
                <a16:creationId xmlns:a16="http://schemas.microsoft.com/office/drawing/2014/main" id="{CB4AF05C-ADAB-4F85-B23C-024E16C1747C}"/>
              </a:ext>
            </a:extLst>
          </p:cNvPr>
          <p:cNvSpPr txBox="1"/>
          <p:nvPr/>
        </p:nvSpPr>
        <p:spPr>
          <a:xfrm>
            <a:off x="10501814" y="5530040"/>
            <a:ext cx="7524751" cy="2133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lang="is-IS" dirty="0"/>
              <a:t>Gert verði átak í verndun strandlengju innan sveitarfélagsins með sérstöku tilliti til Heimsmarkmiðs 14 um líf í vatni, en samkvæmt því skal eigi síðar en árið 2020 vera „búið að vernda a.m.k. 10% af strandlengjum og hafsvæðum heimsins í samræmi við landslög og alþjóðalög, að teknu tilliti til bestu tiltæku, vísindalegu upplýsinga“. Tekið verði mið af afrakstri þessa átaks við framkvæmd annarra aðgerða undir markmiði 4.1 (Náttúruvernd í verki).</a:t>
            </a:r>
            <a:endParaRPr dirty="0"/>
          </a:p>
        </p:txBody>
      </p:sp>
      <p:sp>
        <p:nvSpPr>
          <p:cNvPr id="31" name="Line">
            <a:extLst>
              <a:ext uri="{FF2B5EF4-FFF2-40B4-BE49-F238E27FC236}">
                <a16:creationId xmlns:a16="http://schemas.microsoft.com/office/drawing/2014/main" id="{6E327E71-AA97-4628-B601-FA6A9B938A89}"/>
              </a:ext>
            </a:extLst>
          </p:cNvPr>
          <p:cNvSpPr/>
          <p:nvPr/>
        </p:nvSpPr>
        <p:spPr>
          <a:xfrm>
            <a:off x="10496550" y="7852037"/>
            <a:ext cx="2182441" cy="1"/>
          </a:xfrm>
          <a:prstGeom prst="line">
            <a:avLst/>
          </a:prstGeom>
          <a:ln w="25400">
            <a:solidFill>
              <a:srgbClr val="EA9B56"/>
            </a:solidFill>
          </a:ln>
        </p:spPr>
        <p:txBody>
          <a:bodyPr lIns="45719" rIns="45719"/>
          <a:lstStyle/>
          <a:p>
            <a:endParaRPr/>
          </a:p>
        </p:txBody>
      </p:sp>
      <p:pic>
        <p:nvPicPr>
          <p:cNvPr id="32" name="Image" descr="Image">
            <a:extLst>
              <a:ext uri="{FF2B5EF4-FFF2-40B4-BE49-F238E27FC236}">
                <a16:creationId xmlns:a16="http://schemas.microsoft.com/office/drawing/2014/main" id="{5DD7248C-B07A-430D-BF6B-30BE8AAF7A8A}"/>
              </a:ext>
            </a:extLst>
          </p:cNvPr>
          <p:cNvPicPr>
            <a:picLocks noChangeAspect="1"/>
          </p:cNvPicPr>
          <p:nvPr/>
        </p:nvPicPr>
        <p:blipFill>
          <a:blip r:embed="rId3"/>
          <a:stretch>
            <a:fillRect/>
          </a:stretch>
        </p:blipFill>
        <p:spPr>
          <a:xfrm>
            <a:off x="10524675" y="8071786"/>
            <a:ext cx="434136" cy="463401"/>
          </a:xfrm>
          <a:prstGeom prst="rect">
            <a:avLst/>
          </a:prstGeom>
          <a:ln w="12700">
            <a:miter lim="400000"/>
          </a:ln>
        </p:spPr>
      </p:pic>
      <p:sp>
        <p:nvSpPr>
          <p:cNvPr id="33" name="object 12">
            <a:extLst>
              <a:ext uri="{FF2B5EF4-FFF2-40B4-BE49-F238E27FC236}">
                <a16:creationId xmlns:a16="http://schemas.microsoft.com/office/drawing/2014/main" id="{E860248B-E915-4D84-B80C-35A979154746}"/>
              </a:ext>
            </a:extLst>
          </p:cNvPr>
          <p:cNvSpPr txBox="1"/>
          <p:nvPr/>
        </p:nvSpPr>
        <p:spPr>
          <a:xfrm>
            <a:off x="11262004" y="8026994"/>
            <a:ext cx="1545563"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Skipulags</a:t>
            </a:r>
            <a:r>
              <a:rPr dirty="0"/>
              <a:t>- </a:t>
            </a:r>
            <a:r>
              <a:rPr dirty="0" err="1"/>
              <a:t>og</a:t>
            </a:r>
            <a:r>
              <a:rPr dirty="0"/>
              <a:t> </a:t>
            </a:r>
            <a:r>
              <a:rPr dirty="0" err="1"/>
              <a:t>umhverfisráð</a:t>
            </a:r>
            <a:r>
              <a:rPr dirty="0"/>
              <a:t> </a:t>
            </a:r>
            <a:r>
              <a:rPr dirty="0" err="1"/>
              <a:t>og</a:t>
            </a:r>
            <a:r>
              <a:rPr dirty="0"/>
              <a:t> </a:t>
            </a:r>
            <a:r>
              <a:rPr dirty="0" err="1"/>
              <a:t>umhverfisstjóri</a:t>
            </a:r>
            <a:endParaRPr dirty="0"/>
          </a:p>
        </p:txBody>
      </p:sp>
      <p:sp>
        <p:nvSpPr>
          <p:cNvPr id="34" name="Line">
            <a:extLst>
              <a:ext uri="{FF2B5EF4-FFF2-40B4-BE49-F238E27FC236}">
                <a16:creationId xmlns:a16="http://schemas.microsoft.com/office/drawing/2014/main" id="{957E5A89-158E-4E3C-BC2F-87D2F726C5A1}"/>
              </a:ext>
            </a:extLst>
          </p:cNvPr>
          <p:cNvSpPr/>
          <p:nvPr/>
        </p:nvSpPr>
        <p:spPr>
          <a:xfrm>
            <a:off x="10496550" y="8798612"/>
            <a:ext cx="2182441" cy="1"/>
          </a:xfrm>
          <a:prstGeom prst="line">
            <a:avLst/>
          </a:prstGeom>
          <a:ln w="25400">
            <a:solidFill>
              <a:srgbClr val="EA9B56"/>
            </a:solidFill>
          </a:ln>
        </p:spPr>
        <p:txBody>
          <a:bodyPr lIns="45719" rIns="45719"/>
          <a:lstStyle/>
          <a:p>
            <a:endParaRPr/>
          </a:p>
        </p:txBody>
      </p:sp>
      <p:sp>
        <p:nvSpPr>
          <p:cNvPr id="35" name="Line">
            <a:extLst>
              <a:ext uri="{FF2B5EF4-FFF2-40B4-BE49-F238E27FC236}">
                <a16:creationId xmlns:a16="http://schemas.microsoft.com/office/drawing/2014/main" id="{8C541EDF-D2CA-48E0-93E9-279EB147952D}"/>
              </a:ext>
            </a:extLst>
          </p:cNvPr>
          <p:cNvSpPr/>
          <p:nvPr/>
        </p:nvSpPr>
        <p:spPr>
          <a:xfrm>
            <a:off x="13094225" y="7852037"/>
            <a:ext cx="5156322" cy="1"/>
          </a:xfrm>
          <a:prstGeom prst="line">
            <a:avLst/>
          </a:prstGeom>
          <a:ln w="25400">
            <a:solidFill>
              <a:srgbClr val="EA9B56"/>
            </a:solidFill>
          </a:ln>
        </p:spPr>
        <p:txBody>
          <a:bodyPr lIns="45719" rIns="45719"/>
          <a:lstStyle/>
          <a:p>
            <a:endParaRPr/>
          </a:p>
        </p:txBody>
      </p:sp>
      <p:pic>
        <p:nvPicPr>
          <p:cNvPr id="36" name="Image" descr="Image">
            <a:extLst>
              <a:ext uri="{FF2B5EF4-FFF2-40B4-BE49-F238E27FC236}">
                <a16:creationId xmlns:a16="http://schemas.microsoft.com/office/drawing/2014/main" id="{C3132EA7-4F1C-44B2-AA6C-D03DB6D16D66}"/>
              </a:ext>
            </a:extLst>
          </p:cNvPr>
          <p:cNvPicPr>
            <a:picLocks noChangeAspect="1"/>
          </p:cNvPicPr>
          <p:nvPr/>
        </p:nvPicPr>
        <p:blipFill>
          <a:blip r:embed="rId2"/>
          <a:stretch>
            <a:fillRect/>
          </a:stretch>
        </p:blipFill>
        <p:spPr>
          <a:xfrm>
            <a:off x="13110759" y="8118513"/>
            <a:ext cx="425164" cy="420746"/>
          </a:xfrm>
          <a:prstGeom prst="rect">
            <a:avLst/>
          </a:prstGeom>
          <a:ln w="12700">
            <a:miter lim="400000"/>
          </a:ln>
        </p:spPr>
      </p:pic>
      <p:sp>
        <p:nvSpPr>
          <p:cNvPr id="37" name="object 11">
            <a:extLst>
              <a:ext uri="{FF2B5EF4-FFF2-40B4-BE49-F238E27FC236}">
                <a16:creationId xmlns:a16="http://schemas.microsoft.com/office/drawing/2014/main" id="{C304E4C6-7FAA-49E7-8741-E377CEEDAC2A}"/>
              </a:ext>
            </a:extLst>
          </p:cNvPr>
          <p:cNvSpPr txBox="1"/>
          <p:nvPr/>
        </p:nvSpPr>
        <p:spPr>
          <a:xfrm>
            <a:off x="13835843" y="82047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lang="en-GB" dirty="0" err="1"/>
              <a:t>árslok</a:t>
            </a:r>
            <a:r>
              <a:rPr lang="en-GB" dirty="0"/>
              <a:t> </a:t>
            </a:r>
            <a:r>
              <a:rPr spc="0" dirty="0"/>
              <a:t>202</a:t>
            </a:r>
            <a:r>
              <a:rPr lang="en-GB" spc="0" dirty="0"/>
              <a:t>4</a:t>
            </a:r>
            <a:endParaRPr spc="0" dirty="0"/>
          </a:p>
        </p:txBody>
      </p:sp>
      <p:sp>
        <p:nvSpPr>
          <p:cNvPr id="38" name="Line">
            <a:extLst>
              <a:ext uri="{FF2B5EF4-FFF2-40B4-BE49-F238E27FC236}">
                <a16:creationId xmlns:a16="http://schemas.microsoft.com/office/drawing/2014/main" id="{EECCC12E-654A-4B9D-918E-F7D8208E6D2F}"/>
              </a:ext>
            </a:extLst>
          </p:cNvPr>
          <p:cNvSpPr/>
          <p:nvPr/>
        </p:nvSpPr>
        <p:spPr>
          <a:xfrm>
            <a:off x="13094225" y="8798612"/>
            <a:ext cx="5156322" cy="1"/>
          </a:xfrm>
          <a:prstGeom prst="line">
            <a:avLst/>
          </a:prstGeom>
          <a:ln w="25400">
            <a:solidFill>
              <a:srgbClr val="EA9B56"/>
            </a:solidFill>
          </a:ln>
        </p:spPr>
        <p:txBody>
          <a:bodyPr lIns="45719" rIns="45719"/>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p:cNvSpPr/>
          <p:nvPr/>
        </p:nvSpPr>
        <p:spPr>
          <a:xfrm>
            <a:off x="10487959" y="-51942"/>
            <a:ext cx="6950561" cy="1195264"/>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03" name="object 5"/>
          <p:cNvSpPr txBox="1"/>
          <p:nvPr/>
        </p:nvSpPr>
        <p:spPr>
          <a:xfrm>
            <a:off x="2066470" y="5530040"/>
            <a:ext cx="7524751" cy="2133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lang="en-GB" dirty="0"/>
              <a:t>Sveitarfélagið </a:t>
            </a:r>
            <a:r>
              <a:rPr lang="en-GB" dirty="0" err="1"/>
              <a:t>styðji</a:t>
            </a:r>
            <a:r>
              <a:rPr lang="en-GB" dirty="0"/>
              <a:t> </a:t>
            </a:r>
            <a:r>
              <a:rPr lang="en-GB" dirty="0" err="1"/>
              <a:t>markvisst</a:t>
            </a:r>
            <a:r>
              <a:rPr lang="en-GB" dirty="0"/>
              <a:t> </a:t>
            </a:r>
            <a:r>
              <a:rPr lang="en-GB" dirty="0" err="1"/>
              <a:t>við</a:t>
            </a:r>
            <a:r>
              <a:rPr lang="en-GB" dirty="0"/>
              <a:t> </a:t>
            </a:r>
            <a:r>
              <a:rPr lang="en-GB" dirty="0" err="1"/>
              <a:t>rannsóknir</a:t>
            </a:r>
            <a:r>
              <a:rPr lang="en-GB" dirty="0"/>
              <a:t> á </a:t>
            </a:r>
            <a:r>
              <a:rPr lang="en-GB" dirty="0" err="1"/>
              <a:t>lífríkinu</a:t>
            </a:r>
            <a:r>
              <a:rPr lang="en-GB" dirty="0"/>
              <a:t> </a:t>
            </a:r>
            <a:r>
              <a:rPr lang="en-GB" dirty="0" err="1"/>
              <a:t>innan</a:t>
            </a:r>
            <a:r>
              <a:rPr lang="en-GB" dirty="0"/>
              <a:t> </a:t>
            </a:r>
            <a:r>
              <a:rPr lang="en-GB" dirty="0" err="1"/>
              <a:t>sveitarfélagsins</a:t>
            </a:r>
            <a:r>
              <a:rPr lang="en-GB" dirty="0"/>
              <a:t> </a:t>
            </a:r>
            <a:r>
              <a:rPr lang="en-GB" dirty="0" err="1"/>
              <a:t>til</a:t>
            </a:r>
            <a:r>
              <a:rPr lang="en-GB" dirty="0"/>
              <a:t> </a:t>
            </a:r>
            <a:r>
              <a:rPr lang="en-GB" dirty="0" err="1"/>
              <a:t>að</a:t>
            </a:r>
            <a:r>
              <a:rPr lang="en-GB" dirty="0"/>
              <a:t> </a:t>
            </a:r>
            <a:r>
              <a:rPr lang="en-GB" dirty="0" err="1"/>
              <a:t>renna</a:t>
            </a:r>
            <a:r>
              <a:rPr lang="en-GB" dirty="0"/>
              <a:t> </a:t>
            </a:r>
            <a:r>
              <a:rPr lang="en-GB" dirty="0" err="1"/>
              <a:t>stoðum</a:t>
            </a:r>
            <a:r>
              <a:rPr lang="en-GB" dirty="0"/>
              <a:t> </a:t>
            </a:r>
            <a:r>
              <a:rPr lang="en-GB" dirty="0" err="1"/>
              <a:t>undir</a:t>
            </a:r>
            <a:r>
              <a:rPr lang="en-GB" dirty="0"/>
              <a:t> </a:t>
            </a:r>
            <a:r>
              <a:rPr lang="en-GB" dirty="0" err="1"/>
              <a:t>verndun</a:t>
            </a:r>
            <a:r>
              <a:rPr lang="en-GB" dirty="0"/>
              <a:t> </a:t>
            </a:r>
            <a:r>
              <a:rPr lang="en-GB" dirty="0" err="1"/>
              <a:t>þess</a:t>
            </a:r>
            <a:r>
              <a:rPr lang="en-GB" dirty="0"/>
              <a:t>. Í </a:t>
            </a:r>
            <a:r>
              <a:rPr lang="en-GB" dirty="0" err="1"/>
              <a:t>þessu</a:t>
            </a:r>
            <a:r>
              <a:rPr lang="en-GB" dirty="0"/>
              <a:t> </a:t>
            </a:r>
            <a:r>
              <a:rPr lang="en-GB" dirty="0" err="1"/>
              <a:t>sambandi</a:t>
            </a:r>
            <a:r>
              <a:rPr lang="en-GB" dirty="0"/>
              <a:t> </a:t>
            </a:r>
            <a:r>
              <a:rPr lang="en-GB" dirty="0" err="1"/>
              <a:t>hafi</a:t>
            </a:r>
            <a:r>
              <a:rPr lang="en-GB" dirty="0"/>
              <a:t> </a:t>
            </a:r>
            <a:r>
              <a:rPr lang="en-GB" dirty="0" err="1"/>
              <a:t>þær</a:t>
            </a:r>
            <a:r>
              <a:rPr lang="en-GB" dirty="0"/>
              <a:t> </a:t>
            </a:r>
            <a:r>
              <a:rPr lang="en-GB" dirty="0" err="1"/>
              <a:t>rannsóknir</a:t>
            </a:r>
            <a:r>
              <a:rPr lang="en-GB" dirty="0"/>
              <a:t> </a:t>
            </a:r>
            <a:r>
              <a:rPr lang="en-GB" dirty="0" err="1"/>
              <a:t>forgang</a:t>
            </a:r>
            <a:r>
              <a:rPr lang="en-GB" dirty="0"/>
              <a:t> </a:t>
            </a:r>
            <a:r>
              <a:rPr lang="en-GB" dirty="0" err="1"/>
              <a:t>sem</a:t>
            </a:r>
            <a:r>
              <a:rPr lang="en-GB" dirty="0"/>
              <a:t> </a:t>
            </a:r>
            <a:r>
              <a:rPr lang="en-GB" dirty="0" err="1"/>
              <a:t>fást</a:t>
            </a:r>
            <a:r>
              <a:rPr lang="en-GB" dirty="0"/>
              <a:t> </a:t>
            </a:r>
            <a:r>
              <a:rPr lang="en-GB" dirty="0" err="1"/>
              <a:t>við</a:t>
            </a:r>
            <a:r>
              <a:rPr lang="en-GB" dirty="0"/>
              <a:t> </a:t>
            </a:r>
            <a:r>
              <a:rPr lang="en-GB" dirty="0" err="1"/>
              <a:t>líffræðilega</a:t>
            </a:r>
            <a:r>
              <a:rPr lang="en-GB" dirty="0"/>
              <a:t> </a:t>
            </a:r>
            <a:r>
              <a:rPr lang="en-GB" dirty="0" err="1"/>
              <a:t>fjölbreytni</a:t>
            </a:r>
            <a:r>
              <a:rPr lang="en-GB" dirty="0"/>
              <a:t>, </a:t>
            </a:r>
            <a:r>
              <a:rPr lang="en-GB" dirty="0" err="1"/>
              <a:t>svo</a:t>
            </a:r>
            <a:r>
              <a:rPr lang="en-GB" dirty="0"/>
              <a:t> </a:t>
            </a:r>
            <a:r>
              <a:rPr lang="en-GB" dirty="0" err="1"/>
              <a:t>sem</a:t>
            </a:r>
            <a:r>
              <a:rPr lang="en-GB" dirty="0"/>
              <a:t> </a:t>
            </a:r>
            <a:r>
              <a:rPr lang="en-GB" dirty="0" err="1"/>
              <a:t>rannsóknir</a:t>
            </a:r>
            <a:r>
              <a:rPr lang="en-GB" dirty="0"/>
              <a:t> á </a:t>
            </a:r>
            <a:r>
              <a:rPr lang="en-GB" dirty="0" err="1"/>
              <a:t>útbreiðslu</a:t>
            </a:r>
            <a:r>
              <a:rPr lang="en-GB" dirty="0"/>
              <a:t> </a:t>
            </a:r>
            <a:r>
              <a:rPr lang="en-GB" dirty="0" err="1"/>
              <a:t>ágengra</a:t>
            </a:r>
            <a:r>
              <a:rPr lang="en-GB" dirty="0"/>
              <a:t> </a:t>
            </a:r>
            <a:r>
              <a:rPr lang="en-GB" dirty="0" err="1"/>
              <a:t>tegunda</a:t>
            </a:r>
            <a:r>
              <a:rPr lang="en-GB" dirty="0"/>
              <a:t> </a:t>
            </a:r>
            <a:r>
              <a:rPr lang="en-GB" dirty="0" err="1"/>
              <a:t>og</a:t>
            </a:r>
            <a:r>
              <a:rPr lang="en-GB" dirty="0"/>
              <a:t> </a:t>
            </a:r>
            <a:r>
              <a:rPr lang="en-GB" dirty="0" err="1"/>
              <a:t>rannsóknir</a:t>
            </a:r>
            <a:r>
              <a:rPr lang="en-GB" dirty="0"/>
              <a:t> á </a:t>
            </a:r>
            <a:r>
              <a:rPr lang="en-GB" dirty="0" err="1"/>
              <a:t>búsvæðum</a:t>
            </a:r>
            <a:r>
              <a:rPr lang="en-GB" dirty="0"/>
              <a:t> </a:t>
            </a:r>
            <a:r>
              <a:rPr lang="en-GB" dirty="0" err="1"/>
              <a:t>tegunda</a:t>
            </a:r>
            <a:r>
              <a:rPr lang="en-GB" dirty="0"/>
              <a:t> </a:t>
            </a:r>
            <a:r>
              <a:rPr lang="en-GB" dirty="0" err="1"/>
              <a:t>sem</a:t>
            </a:r>
            <a:r>
              <a:rPr lang="en-GB" dirty="0"/>
              <a:t> </a:t>
            </a:r>
            <a:r>
              <a:rPr lang="en-GB" dirty="0" err="1"/>
              <a:t>eiga</a:t>
            </a:r>
            <a:r>
              <a:rPr lang="en-GB" dirty="0"/>
              <a:t> </a:t>
            </a:r>
            <a:r>
              <a:rPr lang="en-GB" dirty="0" err="1"/>
              <a:t>undir</a:t>
            </a:r>
            <a:r>
              <a:rPr lang="en-GB" dirty="0"/>
              <a:t> </a:t>
            </a:r>
            <a:r>
              <a:rPr lang="en-GB" dirty="0" err="1"/>
              <a:t>högg</a:t>
            </a:r>
            <a:r>
              <a:rPr lang="en-GB" dirty="0"/>
              <a:t> </a:t>
            </a:r>
            <a:r>
              <a:rPr lang="en-GB" dirty="0" err="1"/>
              <a:t>að</a:t>
            </a:r>
            <a:r>
              <a:rPr lang="en-GB" dirty="0"/>
              <a:t> </a:t>
            </a:r>
            <a:r>
              <a:rPr lang="en-GB" dirty="0" err="1"/>
              <a:t>sækja</a:t>
            </a:r>
            <a:r>
              <a:rPr lang="en-GB" dirty="0"/>
              <a:t>. </a:t>
            </a:r>
            <a:r>
              <a:rPr lang="en-GB" dirty="0" err="1"/>
              <a:t>Stuðningur</a:t>
            </a:r>
            <a:r>
              <a:rPr lang="en-GB" dirty="0"/>
              <a:t> </a:t>
            </a:r>
            <a:r>
              <a:rPr lang="en-GB" dirty="0" err="1"/>
              <a:t>sveitarfélagsins</a:t>
            </a:r>
            <a:r>
              <a:rPr lang="en-GB" dirty="0"/>
              <a:t> </a:t>
            </a:r>
            <a:r>
              <a:rPr lang="en-GB" dirty="0" err="1"/>
              <a:t>við</a:t>
            </a:r>
            <a:r>
              <a:rPr lang="en-GB" dirty="0"/>
              <a:t> </a:t>
            </a:r>
            <a:r>
              <a:rPr lang="en-GB" dirty="0" err="1"/>
              <a:t>rannsóknir</a:t>
            </a:r>
            <a:r>
              <a:rPr lang="en-GB" dirty="0"/>
              <a:t> </a:t>
            </a:r>
            <a:r>
              <a:rPr lang="en-GB" dirty="0" err="1"/>
              <a:t>af</a:t>
            </a:r>
            <a:r>
              <a:rPr lang="en-GB" dirty="0"/>
              <a:t> </a:t>
            </a:r>
            <a:r>
              <a:rPr lang="en-GB" dirty="0" err="1"/>
              <a:t>þessu</a:t>
            </a:r>
            <a:r>
              <a:rPr lang="en-GB" dirty="0"/>
              <a:t> </a:t>
            </a:r>
            <a:r>
              <a:rPr lang="en-GB" dirty="0" err="1"/>
              <a:t>tagi</a:t>
            </a:r>
            <a:r>
              <a:rPr lang="en-GB" dirty="0"/>
              <a:t> </a:t>
            </a:r>
            <a:r>
              <a:rPr lang="en-GB" dirty="0" err="1"/>
              <a:t>felist</a:t>
            </a:r>
            <a:r>
              <a:rPr lang="en-GB" dirty="0"/>
              <a:t> </a:t>
            </a:r>
            <a:r>
              <a:rPr lang="en-GB" dirty="0" err="1"/>
              <a:t>m.a.</a:t>
            </a:r>
            <a:r>
              <a:rPr lang="en-GB" dirty="0"/>
              <a:t> í </a:t>
            </a:r>
            <a:r>
              <a:rPr lang="en-GB" dirty="0" err="1"/>
              <a:t>sköpun</a:t>
            </a:r>
            <a:r>
              <a:rPr lang="en-GB" dirty="0"/>
              <a:t> </a:t>
            </a:r>
            <a:r>
              <a:rPr lang="en-GB" dirty="0" err="1"/>
              <a:t>aðstöðu</a:t>
            </a:r>
            <a:r>
              <a:rPr lang="en-GB" dirty="0"/>
              <a:t> </a:t>
            </a:r>
            <a:r>
              <a:rPr lang="en-GB" dirty="0" err="1"/>
              <a:t>og</a:t>
            </a:r>
            <a:r>
              <a:rPr lang="en-GB" dirty="0"/>
              <a:t> </a:t>
            </a:r>
            <a:r>
              <a:rPr lang="en-GB" dirty="0" err="1"/>
              <a:t>ráðstöfun</a:t>
            </a:r>
            <a:r>
              <a:rPr lang="en-GB" dirty="0"/>
              <a:t> </a:t>
            </a:r>
            <a:r>
              <a:rPr lang="en-GB" dirty="0" err="1"/>
              <a:t>tiltekinna</a:t>
            </a:r>
            <a:r>
              <a:rPr lang="en-GB" dirty="0"/>
              <a:t> </a:t>
            </a:r>
            <a:r>
              <a:rPr lang="en-GB" dirty="0" err="1"/>
              <a:t>fjármuna</a:t>
            </a:r>
            <a:r>
              <a:rPr lang="en-GB" dirty="0"/>
              <a:t> á </a:t>
            </a:r>
            <a:r>
              <a:rPr lang="en-GB" dirty="0" err="1"/>
              <a:t>fjárhagsáætlun</a:t>
            </a:r>
            <a:r>
              <a:rPr lang="en-GB" dirty="0"/>
              <a:t> </a:t>
            </a:r>
            <a:r>
              <a:rPr lang="en-GB" dirty="0" err="1"/>
              <a:t>sveitarfélagsins</a:t>
            </a:r>
            <a:r>
              <a:rPr lang="en-GB" dirty="0"/>
              <a:t>.</a:t>
            </a:r>
          </a:p>
        </p:txBody>
      </p:sp>
      <p:sp>
        <p:nvSpPr>
          <p:cNvPr id="504" name="object 11"/>
          <p:cNvSpPr txBox="1"/>
          <p:nvPr/>
        </p:nvSpPr>
        <p:spPr>
          <a:xfrm>
            <a:off x="5428443" y="82047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lang="en-GB" spc="0" dirty="0" err="1"/>
              <a:t>árslok</a:t>
            </a:r>
            <a:r>
              <a:rPr lang="en-GB" spc="0" dirty="0"/>
              <a:t> 2025</a:t>
            </a:r>
            <a:endParaRPr spc="0" dirty="0"/>
          </a:p>
        </p:txBody>
      </p:sp>
      <p:sp>
        <p:nvSpPr>
          <p:cNvPr id="505" name="object 12"/>
          <p:cNvSpPr txBox="1"/>
          <p:nvPr/>
        </p:nvSpPr>
        <p:spPr>
          <a:xfrm>
            <a:off x="2854604" y="8040822"/>
            <a:ext cx="134155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dirty="0"/>
              <a:t>Skipulags- og umhverfisráð og umhverfisstjóri</a:t>
            </a:r>
          </a:p>
        </p:txBody>
      </p:sp>
      <p:sp>
        <p:nvSpPr>
          <p:cNvPr id="506"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07"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508" name="Rectangle"/>
          <p:cNvSpPr/>
          <p:nvPr/>
        </p:nvSpPr>
        <p:spPr>
          <a:xfrm>
            <a:off x="10487959" y="10991870"/>
            <a:ext cx="6950561" cy="305662"/>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09"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510"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511" name="Image" descr="Image"/>
          <p:cNvPicPr>
            <a:picLocks noChangeAspect="1"/>
          </p:cNvPicPr>
          <p:nvPr/>
        </p:nvPicPr>
        <p:blipFill>
          <a:blip r:embed="rId2"/>
          <a:stretch>
            <a:fillRect/>
          </a:stretch>
        </p:blipFill>
        <p:spPr>
          <a:xfrm>
            <a:off x="4703358" y="8118513"/>
            <a:ext cx="425164" cy="420746"/>
          </a:xfrm>
          <a:prstGeom prst="rect">
            <a:avLst/>
          </a:prstGeom>
          <a:ln w="12700">
            <a:miter lim="400000"/>
          </a:ln>
        </p:spPr>
      </p:pic>
      <p:pic>
        <p:nvPicPr>
          <p:cNvPr id="512" name="Image" descr="Image"/>
          <p:cNvPicPr>
            <a:picLocks noChangeAspect="1"/>
          </p:cNvPicPr>
          <p:nvPr/>
        </p:nvPicPr>
        <p:blipFill>
          <a:blip r:embed="rId3"/>
          <a:stretch>
            <a:fillRect/>
          </a:stretch>
        </p:blipFill>
        <p:spPr>
          <a:xfrm>
            <a:off x="2117275" y="8071786"/>
            <a:ext cx="434137" cy="463401"/>
          </a:xfrm>
          <a:prstGeom prst="rect">
            <a:avLst/>
          </a:prstGeom>
          <a:ln w="12700">
            <a:miter lim="400000"/>
          </a:ln>
        </p:spPr>
      </p:pic>
      <p:sp>
        <p:nvSpPr>
          <p:cNvPr id="513" name="Line"/>
          <p:cNvSpPr/>
          <p:nvPr/>
        </p:nvSpPr>
        <p:spPr>
          <a:xfrm>
            <a:off x="2089150" y="7852037"/>
            <a:ext cx="2182441" cy="1"/>
          </a:xfrm>
          <a:prstGeom prst="line">
            <a:avLst/>
          </a:prstGeom>
          <a:ln w="25400">
            <a:solidFill>
              <a:srgbClr val="EA9B56"/>
            </a:solidFill>
          </a:ln>
        </p:spPr>
        <p:txBody>
          <a:bodyPr lIns="45719" rIns="45719"/>
          <a:lstStyle/>
          <a:p>
            <a:endParaRPr/>
          </a:p>
        </p:txBody>
      </p:sp>
      <p:sp>
        <p:nvSpPr>
          <p:cNvPr id="514" name="Line"/>
          <p:cNvSpPr/>
          <p:nvPr/>
        </p:nvSpPr>
        <p:spPr>
          <a:xfrm>
            <a:off x="2089150" y="8798612"/>
            <a:ext cx="2182441" cy="1"/>
          </a:xfrm>
          <a:prstGeom prst="line">
            <a:avLst/>
          </a:prstGeom>
          <a:ln w="25400">
            <a:solidFill>
              <a:srgbClr val="EA9B56"/>
            </a:solidFill>
          </a:ln>
        </p:spPr>
        <p:txBody>
          <a:bodyPr lIns="45719" rIns="45719"/>
          <a:lstStyle/>
          <a:p>
            <a:endParaRPr/>
          </a:p>
        </p:txBody>
      </p:sp>
      <p:sp>
        <p:nvSpPr>
          <p:cNvPr id="515" name="Line"/>
          <p:cNvSpPr/>
          <p:nvPr/>
        </p:nvSpPr>
        <p:spPr>
          <a:xfrm>
            <a:off x="4686825" y="7852037"/>
            <a:ext cx="5156322" cy="1"/>
          </a:xfrm>
          <a:prstGeom prst="line">
            <a:avLst/>
          </a:prstGeom>
          <a:ln w="25400">
            <a:solidFill>
              <a:srgbClr val="EA9B56"/>
            </a:solidFill>
          </a:ln>
        </p:spPr>
        <p:txBody>
          <a:bodyPr lIns="45719" rIns="45719"/>
          <a:lstStyle/>
          <a:p>
            <a:endParaRPr/>
          </a:p>
        </p:txBody>
      </p:sp>
      <p:sp>
        <p:nvSpPr>
          <p:cNvPr id="516" name="Line"/>
          <p:cNvSpPr/>
          <p:nvPr/>
        </p:nvSpPr>
        <p:spPr>
          <a:xfrm>
            <a:off x="4686825" y="8798612"/>
            <a:ext cx="5156322" cy="1"/>
          </a:xfrm>
          <a:prstGeom prst="line">
            <a:avLst/>
          </a:prstGeom>
          <a:ln w="25400">
            <a:solidFill>
              <a:srgbClr val="EA9B56"/>
            </a:solidFill>
          </a:ln>
        </p:spPr>
        <p:txBody>
          <a:bodyPr lIns="45719" rIns="45719"/>
          <a:lstStyle/>
          <a:p>
            <a:endParaRPr/>
          </a:p>
        </p:txBody>
      </p:sp>
      <p:sp>
        <p:nvSpPr>
          <p:cNvPr id="517"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Stuðningur við rannsóknir á lífríki og vistkerfum</a:t>
            </a:r>
            <a:endParaRPr dirty="0"/>
          </a:p>
        </p:txBody>
      </p:sp>
      <p:sp>
        <p:nvSpPr>
          <p:cNvPr id="520" name="VERND NÁTTÚRU OG MENNINGARMINJA"/>
          <p:cNvSpPr txBox="1"/>
          <p:nvPr/>
        </p:nvSpPr>
        <p:spPr>
          <a:xfrm>
            <a:off x="11574679" y="403404"/>
            <a:ext cx="384335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4. </a:t>
            </a:r>
            <a:r>
              <a:rPr dirty="0"/>
              <a:t>VERND NÁTTÚRU OG MENNINGARMINJA</a:t>
            </a:r>
          </a:p>
        </p:txBody>
      </p:sp>
      <p:pic>
        <p:nvPicPr>
          <p:cNvPr id="521" name="Image" descr="Image"/>
          <p:cNvPicPr>
            <a:picLocks noChangeAspect="1"/>
          </p:cNvPicPr>
          <p:nvPr/>
        </p:nvPicPr>
        <p:blipFill>
          <a:blip r:embed="rId4"/>
          <a:stretch>
            <a:fillRect/>
          </a:stretch>
        </p:blipFill>
        <p:spPr>
          <a:xfrm>
            <a:off x="10928963" y="334774"/>
            <a:ext cx="313255" cy="462805"/>
          </a:xfrm>
          <a:prstGeom prst="rect">
            <a:avLst/>
          </a:prstGeom>
          <a:ln w="12700">
            <a:miter lim="400000"/>
          </a:ln>
        </p:spPr>
      </p:pic>
      <p:sp>
        <p:nvSpPr>
          <p:cNvPr id="522"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A9B56"/>
                </a:solidFill>
                <a:latin typeface="Arial"/>
                <a:ea typeface="Arial"/>
                <a:cs typeface="Arial"/>
                <a:sym typeface="Arial"/>
              </a:defRPr>
            </a:pPr>
            <a:r>
              <a:rPr dirty="0"/>
              <a:t>MARKMIÐ</a:t>
            </a:r>
            <a:r>
              <a:rPr lang="en-GB" dirty="0"/>
              <a:t> 4.1</a:t>
            </a:r>
            <a:endParaRPr dirty="0"/>
          </a:p>
          <a:p>
            <a:pPr marR="5080" indent="12700">
              <a:spcBef>
                <a:spcPts val="1400"/>
              </a:spcBef>
              <a:defRPr sz="4000" spc="-4">
                <a:solidFill>
                  <a:srgbClr val="EA9B56"/>
                </a:solidFill>
                <a:latin typeface="Arial"/>
                <a:ea typeface="Arial"/>
                <a:cs typeface="Arial"/>
                <a:sym typeface="Arial"/>
              </a:defRPr>
            </a:pPr>
            <a:r>
              <a:rPr dirty="0" err="1"/>
              <a:t>Náttúruvernd</a:t>
            </a:r>
            <a:r>
              <a:rPr dirty="0"/>
              <a:t> í </a:t>
            </a:r>
            <a:r>
              <a:rPr dirty="0" err="1"/>
              <a:t>verki</a:t>
            </a:r>
            <a:r>
              <a:rPr dirty="0"/>
              <a:t> </a:t>
            </a:r>
          </a:p>
        </p:txBody>
      </p:sp>
      <p:pic>
        <p:nvPicPr>
          <p:cNvPr id="523" name="Image" descr="Image"/>
          <p:cNvPicPr>
            <a:picLocks noChangeAspect="1"/>
          </p:cNvPicPr>
          <p:nvPr/>
        </p:nvPicPr>
        <p:blipFill>
          <a:blip r:embed="rId5"/>
          <a:stretch>
            <a:fillRect/>
          </a:stretch>
        </p:blipFill>
        <p:spPr>
          <a:xfrm>
            <a:off x="847204" y="3027701"/>
            <a:ext cx="982271" cy="984007"/>
          </a:xfrm>
          <a:prstGeom prst="rect">
            <a:avLst/>
          </a:prstGeom>
          <a:ln w="12700">
            <a:miter lim="400000"/>
          </a:ln>
        </p:spPr>
      </p:pic>
      <p:sp>
        <p:nvSpPr>
          <p:cNvPr id="524" name="Umhverfisstefna Akraneskaupstaðar"/>
          <p:cNvSpPr txBox="1"/>
          <p:nvPr/>
        </p:nvSpPr>
        <p:spPr>
          <a:xfrm>
            <a:off x="2078175" y="403404"/>
            <a:ext cx="2960227"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dirty="0" err="1"/>
              <a:t>Umhverfisstefna</a:t>
            </a:r>
            <a:r>
              <a:rPr dirty="0"/>
              <a:t> </a:t>
            </a:r>
            <a:r>
              <a:rPr dirty="0" err="1"/>
              <a:t>Akraneskaupstaðar</a:t>
            </a:r>
            <a:endParaRPr dirty="0"/>
          </a:p>
        </p:txBody>
      </p:sp>
      <p:pic>
        <p:nvPicPr>
          <p:cNvPr id="25" name="Image" descr="Image">
            <a:extLst>
              <a:ext uri="{FF2B5EF4-FFF2-40B4-BE49-F238E27FC236}">
                <a16:creationId xmlns:a16="http://schemas.microsoft.com/office/drawing/2014/main" id="{E8394FFD-6A30-46CA-A2E7-946326A7E486}"/>
              </a:ext>
            </a:extLst>
          </p:cNvPr>
          <p:cNvPicPr>
            <a:picLocks noChangeAspect="1"/>
          </p:cNvPicPr>
          <p:nvPr/>
        </p:nvPicPr>
        <p:blipFill>
          <a:blip r:embed="rId6"/>
          <a:stretch>
            <a:fillRect/>
          </a:stretch>
        </p:blipFill>
        <p:spPr>
          <a:xfrm>
            <a:off x="10502946" y="3170871"/>
            <a:ext cx="1165289" cy="1166551"/>
          </a:xfrm>
          <a:prstGeom prst="rect">
            <a:avLst/>
          </a:prstGeom>
          <a:ln w="12700">
            <a:miter lim="400000"/>
          </a:ln>
        </p:spPr>
      </p:pic>
      <p:pic>
        <p:nvPicPr>
          <p:cNvPr id="26" name="Picture 25" descr="Image result for 13. Aðgerðir í loftslagsmálum">
            <a:extLst>
              <a:ext uri="{FF2B5EF4-FFF2-40B4-BE49-F238E27FC236}">
                <a16:creationId xmlns:a16="http://schemas.microsoft.com/office/drawing/2014/main" id="{21A64396-06C5-4027-8AEB-514BC409FB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05646" y="3154349"/>
            <a:ext cx="1167815"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14: Líf í vatni">
            <a:extLst>
              <a:ext uri="{FF2B5EF4-FFF2-40B4-BE49-F238E27FC236}">
                <a16:creationId xmlns:a16="http://schemas.microsoft.com/office/drawing/2014/main" id="{9537822F-581B-4C8A-814A-3958E96902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0759" y="3170871"/>
            <a:ext cx="1166551"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descr="Image">
            <a:extLst>
              <a:ext uri="{FF2B5EF4-FFF2-40B4-BE49-F238E27FC236}">
                <a16:creationId xmlns:a16="http://schemas.microsoft.com/office/drawing/2014/main" id="{BEB4B669-8EC7-4E75-BBCB-C83D5DA97037}"/>
              </a:ext>
            </a:extLst>
          </p:cNvPr>
          <p:cNvPicPr>
            <a:picLocks noChangeAspect="1"/>
          </p:cNvPicPr>
          <p:nvPr/>
        </p:nvPicPr>
        <p:blipFill>
          <a:blip r:embed="rId9"/>
          <a:stretch>
            <a:fillRect/>
          </a:stretch>
        </p:blipFill>
        <p:spPr>
          <a:xfrm>
            <a:off x="14414608" y="3154348"/>
            <a:ext cx="1166551" cy="1166551"/>
          </a:xfrm>
          <a:prstGeom prst="rect">
            <a:avLst/>
          </a:prstGeom>
          <a:ln w="12700">
            <a:miter lim="400000"/>
          </a:ln>
        </p:spPr>
      </p:pic>
    </p:spTree>
    <p:extLst>
      <p:ext uri="{BB962C8B-B14F-4D97-AF65-F5344CB8AC3E}">
        <p14:creationId xmlns:p14="http://schemas.microsoft.com/office/powerpoint/2010/main" val="23315615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Rectangle"/>
          <p:cNvSpPr/>
          <p:nvPr/>
        </p:nvSpPr>
        <p:spPr>
          <a:xfrm>
            <a:off x="10487959" y="-51942"/>
            <a:ext cx="6950561" cy="1195264"/>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27" name="object 5"/>
          <p:cNvSpPr txBox="1"/>
          <p:nvPr/>
        </p:nvSpPr>
        <p:spPr>
          <a:xfrm>
            <a:off x="2066470" y="5530040"/>
            <a:ext cx="7524751" cy="2441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A9B56"/>
                </a:solidFill>
              </a:rPr>
              <a:t>FRAMKVÆMD: </a:t>
            </a:r>
            <a:r>
              <a:rPr dirty="0" err="1"/>
              <a:t>Unnin</a:t>
            </a:r>
            <a:r>
              <a:rPr dirty="0"/>
              <a:t> </a:t>
            </a:r>
            <a:r>
              <a:rPr dirty="0" err="1"/>
              <a:t>verði</a:t>
            </a:r>
            <a:r>
              <a:rPr dirty="0"/>
              <a:t> </a:t>
            </a:r>
            <a:r>
              <a:rPr dirty="0" err="1"/>
              <a:t>sérstök</a:t>
            </a:r>
            <a:r>
              <a:rPr dirty="0"/>
              <a:t> </a:t>
            </a:r>
            <a:r>
              <a:rPr dirty="0" err="1"/>
              <a:t>áætlun</a:t>
            </a:r>
            <a:r>
              <a:rPr dirty="0"/>
              <a:t> um </a:t>
            </a:r>
            <a:r>
              <a:rPr dirty="0" err="1"/>
              <a:t>verndun</a:t>
            </a:r>
            <a:r>
              <a:rPr dirty="0"/>
              <a:t> </a:t>
            </a:r>
            <a:r>
              <a:rPr dirty="0" err="1"/>
              <a:t>menningarminja</a:t>
            </a:r>
            <a:r>
              <a:rPr dirty="0"/>
              <a:t> í </a:t>
            </a:r>
            <a:r>
              <a:rPr dirty="0" err="1"/>
              <a:t>Akraneskaupstað</a:t>
            </a:r>
            <a:r>
              <a:rPr dirty="0"/>
              <a:t>. </a:t>
            </a:r>
            <a:r>
              <a:rPr dirty="0" err="1"/>
              <a:t>Fornleifaskráning</a:t>
            </a:r>
            <a:r>
              <a:rPr dirty="0"/>
              <a:t> </a:t>
            </a:r>
            <a:r>
              <a:rPr dirty="0" err="1"/>
              <a:t>liggi</a:t>
            </a:r>
            <a:r>
              <a:rPr dirty="0"/>
              <a:t> </a:t>
            </a:r>
            <a:r>
              <a:rPr dirty="0" err="1"/>
              <a:t>til</a:t>
            </a:r>
            <a:r>
              <a:rPr dirty="0"/>
              <a:t> </a:t>
            </a:r>
            <a:r>
              <a:rPr dirty="0" err="1"/>
              <a:t>grundvallar</a:t>
            </a:r>
            <a:r>
              <a:rPr dirty="0"/>
              <a:t> </a:t>
            </a:r>
            <a:r>
              <a:rPr dirty="0" err="1"/>
              <a:t>áætluninni</a:t>
            </a:r>
            <a:r>
              <a:rPr dirty="0"/>
              <a:t>. Í </a:t>
            </a:r>
            <a:r>
              <a:rPr dirty="0" err="1"/>
              <a:t>áætluninni</a:t>
            </a:r>
            <a:r>
              <a:rPr dirty="0"/>
              <a:t> </a:t>
            </a:r>
            <a:r>
              <a:rPr dirty="0" err="1"/>
              <a:t>verði</a:t>
            </a:r>
            <a:r>
              <a:rPr dirty="0"/>
              <a:t> </a:t>
            </a:r>
            <a:r>
              <a:rPr dirty="0" err="1"/>
              <a:t>m.a.</a:t>
            </a:r>
            <a:r>
              <a:rPr dirty="0"/>
              <a:t> </a:t>
            </a:r>
            <a:r>
              <a:rPr dirty="0" err="1"/>
              <a:t>skilgreind</a:t>
            </a:r>
            <a:r>
              <a:rPr dirty="0"/>
              <a:t> </a:t>
            </a:r>
            <a:r>
              <a:rPr dirty="0" err="1"/>
              <a:t>þau</a:t>
            </a:r>
            <a:r>
              <a:rPr dirty="0"/>
              <a:t> </a:t>
            </a:r>
            <a:r>
              <a:rPr dirty="0" err="1"/>
              <a:t>svæði</a:t>
            </a:r>
            <a:r>
              <a:rPr dirty="0"/>
              <a:t> </a:t>
            </a:r>
            <a:r>
              <a:rPr dirty="0" err="1"/>
              <a:t>sem</a:t>
            </a:r>
            <a:r>
              <a:rPr dirty="0"/>
              <a:t> </a:t>
            </a:r>
            <a:r>
              <a:rPr dirty="0" err="1"/>
              <a:t>njóta</a:t>
            </a:r>
            <a:r>
              <a:rPr dirty="0"/>
              <a:t> </a:t>
            </a:r>
            <a:r>
              <a:rPr dirty="0" err="1"/>
              <a:t>sérstakrar</a:t>
            </a:r>
            <a:r>
              <a:rPr dirty="0"/>
              <a:t> </a:t>
            </a:r>
            <a:r>
              <a:rPr dirty="0" err="1"/>
              <a:t>verndar</a:t>
            </a:r>
            <a:r>
              <a:rPr dirty="0"/>
              <a:t>, auk </a:t>
            </a:r>
            <a:r>
              <a:rPr dirty="0" err="1"/>
              <a:t>annarra</a:t>
            </a:r>
            <a:r>
              <a:rPr dirty="0"/>
              <a:t> </a:t>
            </a:r>
            <a:r>
              <a:rPr dirty="0" err="1"/>
              <a:t>minja</a:t>
            </a:r>
            <a:r>
              <a:rPr dirty="0"/>
              <a:t> </a:t>
            </a:r>
            <a:r>
              <a:rPr dirty="0" err="1"/>
              <a:t>sem</a:t>
            </a:r>
            <a:r>
              <a:rPr dirty="0"/>
              <a:t> </a:t>
            </a:r>
            <a:r>
              <a:rPr dirty="0" err="1"/>
              <a:t>heimamönnum</a:t>
            </a:r>
            <a:r>
              <a:rPr dirty="0"/>
              <a:t> </a:t>
            </a:r>
            <a:r>
              <a:rPr dirty="0" err="1"/>
              <a:t>þykir</a:t>
            </a:r>
            <a:r>
              <a:rPr dirty="0"/>
              <a:t> </a:t>
            </a:r>
            <a:r>
              <a:rPr dirty="0" err="1"/>
              <a:t>ástæða</a:t>
            </a:r>
            <a:r>
              <a:rPr dirty="0"/>
              <a:t> </a:t>
            </a:r>
            <a:r>
              <a:rPr dirty="0" err="1"/>
              <a:t>til</a:t>
            </a:r>
            <a:r>
              <a:rPr dirty="0"/>
              <a:t> </a:t>
            </a:r>
            <a:r>
              <a:rPr dirty="0" err="1"/>
              <a:t>að</a:t>
            </a:r>
            <a:r>
              <a:rPr dirty="0"/>
              <a:t> </a:t>
            </a:r>
            <a:r>
              <a:rPr dirty="0" err="1"/>
              <a:t>njóti</a:t>
            </a:r>
            <a:r>
              <a:rPr dirty="0"/>
              <a:t> </a:t>
            </a:r>
            <a:r>
              <a:rPr dirty="0" err="1"/>
              <a:t>verndar</a:t>
            </a:r>
            <a:r>
              <a:rPr dirty="0"/>
              <a:t>. </a:t>
            </a:r>
            <a:r>
              <a:rPr dirty="0" err="1"/>
              <a:t>Jafnframt</a:t>
            </a:r>
            <a:r>
              <a:rPr dirty="0"/>
              <a:t> </a:t>
            </a:r>
            <a:r>
              <a:rPr dirty="0" err="1"/>
              <a:t>taki</a:t>
            </a:r>
            <a:r>
              <a:rPr dirty="0"/>
              <a:t> </a:t>
            </a:r>
            <a:r>
              <a:rPr dirty="0" err="1"/>
              <a:t>áætlunin</a:t>
            </a:r>
            <a:r>
              <a:rPr dirty="0"/>
              <a:t> </a:t>
            </a:r>
            <a:r>
              <a:rPr dirty="0" err="1"/>
              <a:t>til</a:t>
            </a:r>
            <a:r>
              <a:rPr dirty="0"/>
              <a:t> </a:t>
            </a:r>
            <a:r>
              <a:rPr dirty="0" err="1"/>
              <a:t>bættrar</a:t>
            </a:r>
            <a:r>
              <a:rPr dirty="0"/>
              <a:t> </a:t>
            </a:r>
            <a:r>
              <a:rPr dirty="0" err="1"/>
              <a:t>merkingar</a:t>
            </a:r>
            <a:r>
              <a:rPr dirty="0"/>
              <a:t> </a:t>
            </a:r>
            <a:r>
              <a:rPr dirty="0" err="1"/>
              <a:t>menningarminja</a:t>
            </a:r>
            <a:r>
              <a:rPr dirty="0"/>
              <a:t>. Haft </a:t>
            </a:r>
            <a:r>
              <a:rPr dirty="0" err="1"/>
              <a:t>verði</a:t>
            </a:r>
            <a:r>
              <a:rPr dirty="0"/>
              <a:t> </a:t>
            </a:r>
            <a:r>
              <a:rPr dirty="0" err="1"/>
              <a:t>samráð</a:t>
            </a:r>
            <a:r>
              <a:rPr dirty="0"/>
              <a:t> </a:t>
            </a:r>
            <a:r>
              <a:rPr dirty="0" err="1"/>
              <a:t>við</a:t>
            </a:r>
            <a:r>
              <a:rPr dirty="0"/>
              <a:t> </a:t>
            </a:r>
            <a:r>
              <a:rPr dirty="0" err="1"/>
              <a:t>Minjastofnun</a:t>
            </a:r>
            <a:r>
              <a:rPr dirty="0"/>
              <a:t> </a:t>
            </a:r>
            <a:r>
              <a:rPr dirty="0" err="1"/>
              <a:t>Íslands</a:t>
            </a:r>
            <a:r>
              <a:rPr dirty="0"/>
              <a:t> um </a:t>
            </a:r>
            <a:r>
              <a:rPr dirty="0" err="1"/>
              <a:t>merkingar</a:t>
            </a:r>
            <a:r>
              <a:rPr dirty="0"/>
              <a:t>. </a:t>
            </a:r>
            <a:r>
              <a:rPr dirty="0" err="1"/>
              <a:t>Áætlunin</a:t>
            </a:r>
            <a:r>
              <a:rPr dirty="0"/>
              <a:t> </a:t>
            </a:r>
            <a:r>
              <a:rPr dirty="0" err="1"/>
              <a:t>verði</a:t>
            </a:r>
            <a:r>
              <a:rPr dirty="0"/>
              <a:t> </a:t>
            </a:r>
            <a:r>
              <a:rPr dirty="0" err="1"/>
              <a:t>síðan</a:t>
            </a:r>
            <a:r>
              <a:rPr dirty="0"/>
              <a:t> </a:t>
            </a:r>
            <a:r>
              <a:rPr dirty="0" err="1"/>
              <a:t>nýtt</a:t>
            </a:r>
            <a:r>
              <a:rPr dirty="0"/>
              <a:t> </a:t>
            </a:r>
            <a:r>
              <a:rPr dirty="0" err="1"/>
              <a:t>við</a:t>
            </a:r>
            <a:r>
              <a:rPr dirty="0"/>
              <a:t> </a:t>
            </a:r>
            <a:r>
              <a:rPr dirty="0" err="1"/>
              <a:t>skipulag</a:t>
            </a:r>
            <a:r>
              <a:rPr dirty="0"/>
              <a:t> </a:t>
            </a:r>
            <a:r>
              <a:rPr dirty="0" err="1"/>
              <a:t>byggðahverfa</a:t>
            </a:r>
            <a:r>
              <a:rPr dirty="0"/>
              <a:t>, </a:t>
            </a:r>
            <a:r>
              <a:rPr dirty="0" err="1"/>
              <a:t>útivistarsvæða</a:t>
            </a:r>
            <a:r>
              <a:rPr dirty="0"/>
              <a:t>, </a:t>
            </a:r>
            <a:r>
              <a:rPr dirty="0" err="1"/>
              <a:t>skógræktar</a:t>
            </a:r>
            <a:r>
              <a:rPr dirty="0"/>
              <a:t> </a:t>
            </a:r>
            <a:r>
              <a:rPr dirty="0" err="1"/>
              <a:t>o.s.frv</a:t>
            </a:r>
            <a:r>
              <a:rPr dirty="0"/>
              <a:t>. </a:t>
            </a:r>
            <a:r>
              <a:rPr dirty="0" err="1"/>
              <a:t>til</a:t>
            </a:r>
            <a:r>
              <a:rPr dirty="0"/>
              <a:t> </a:t>
            </a:r>
            <a:r>
              <a:rPr dirty="0" err="1"/>
              <a:t>að</a:t>
            </a:r>
            <a:r>
              <a:rPr dirty="0"/>
              <a:t> </a:t>
            </a:r>
            <a:r>
              <a:rPr dirty="0" err="1"/>
              <a:t>tryggja</a:t>
            </a:r>
            <a:r>
              <a:rPr dirty="0"/>
              <a:t> </a:t>
            </a:r>
            <a:r>
              <a:rPr dirty="0" err="1"/>
              <a:t>að</a:t>
            </a:r>
            <a:r>
              <a:rPr dirty="0"/>
              <a:t> </a:t>
            </a:r>
            <a:r>
              <a:rPr dirty="0" err="1"/>
              <a:t>minjum</a:t>
            </a:r>
            <a:r>
              <a:rPr dirty="0"/>
              <a:t> </a:t>
            </a:r>
            <a:r>
              <a:rPr dirty="0" err="1"/>
              <a:t>sé</a:t>
            </a:r>
            <a:r>
              <a:rPr dirty="0"/>
              <a:t> ekki </a:t>
            </a:r>
            <a:r>
              <a:rPr dirty="0" err="1"/>
              <a:t>raskað</a:t>
            </a:r>
            <a:r>
              <a:rPr dirty="0"/>
              <a:t>.</a:t>
            </a:r>
          </a:p>
        </p:txBody>
      </p:sp>
      <p:sp>
        <p:nvSpPr>
          <p:cNvPr id="528"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A9B56"/>
                </a:solidFill>
                <a:latin typeface="Arial"/>
                <a:ea typeface="Arial"/>
                <a:cs typeface="Arial"/>
                <a:sym typeface="Arial"/>
              </a:defRPr>
            </a:pPr>
            <a:r>
              <a:rPr dirty="0"/>
              <a:t>MARKMIÐ</a:t>
            </a:r>
            <a:r>
              <a:rPr lang="en-GB" dirty="0"/>
              <a:t> 4.2</a:t>
            </a:r>
            <a:endParaRPr dirty="0"/>
          </a:p>
          <a:p>
            <a:pPr marR="5080" indent="12700">
              <a:spcBef>
                <a:spcPts val="1400"/>
              </a:spcBef>
              <a:defRPr sz="4000" spc="-4">
                <a:solidFill>
                  <a:srgbClr val="EA9B56"/>
                </a:solidFill>
                <a:latin typeface="Arial"/>
                <a:ea typeface="Arial"/>
                <a:cs typeface="Arial"/>
                <a:sym typeface="Arial"/>
              </a:defRPr>
            </a:pPr>
            <a:r>
              <a:rPr dirty="0" err="1"/>
              <a:t>Verndun</a:t>
            </a:r>
            <a:r>
              <a:rPr dirty="0"/>
              <a:t> </a:t>
            </a:r>
            <a:r>
              <a:rPr dirty="0" err="1"/>
              <a:t>menningarminja</a:t>
            </a:r>
            <a:r>
              <a:rPr dirty="0"/>
              <a:t> </a:t>
            </a:r>
          </a:p>
        </p:txBody>
      </p:sp>
      <p:sp>
        <p:nvSpPr>
          <p:cNvPr id="529" name="object 11"/>
          <p:cNvSpPr txBox="1"/>
          <p:nvPr/>
        </p:nvSpPr>
        <p:spPr>
          <a:xfrm>
            <a:off x="5428443" y="8827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5</a:t>
            </a:r>
            <a:endParaRPr spc="0" dirty="0"/>
          </a:p>
        </p:txBody>
      </p:sp>
      <p:sp>
        <p:nvSpPr>
          <p:cNvPr id="530" name="object 12"/>
          <p:cNvSpPr txBox="1"/>
          <p:nvPr/>
        </p:nvSpPr>
        <p:spPr>
          <a:xfrm>
            <a:off x="2854604" y="8649294"/>
            <a:ext cx="1341557"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menningar- og safnanefnd</a:t>
            </a:r>
          </a:p>
        </p:txBody>
      </p:sp>
      <p:sp>
        <p:nvSpPr>
          <p:cNvPr id="53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3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533" name="Rectangle"/>
          <p:cNvSpPr/>
          <p:nvPr/>
        </p:nvSpPr>
        <p:spPr>
          <a:xfrm>
            <a:off x="10487959" y="10991870"/>
            <a:ext cx="6950561" cy="305662"/>
          </a:xfrm>
          <a:prstGeom prst="rect">
            <a:avLst/>
          </a:prstGeom>
          <a:solidFill>
            <a:srgbClr val="EA9B56"/>
          </a:solidFill>
          <a:ln w="12700">
            <a:miter lim="400000"/>
          </a:ln>
        </p:spPr>
        <p:txBody>
          <a:bodyPr lIns="45719" rIns="45719" anchor="ctr"/>
          <a:lstStyle/>
          <a:p>
            <a:pPr>
              <a:defRPr>
                <a:solidFill>
                  <a:srgbClr val="3FA288"/>
                </a:solidFill>
              </a:defRPr>
            </a:pPr>
            <a:endParaRPr/>
          </a:p>
        </p:txBody>
      </p:sp>
      <p:sp>
        <p:nvSpPr>
          <p:cNvPr id="53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53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536" name="Image" descr="Image"/>
          <p:cNvPicPr>
            <a:picLocks noChangeAspect="1"/>
          </p:cNvPicPr>
          <p:nvPr/>
        </p:nvPicPr>
        <p:blipFill>
          <a:blip r:embed="rId2"/>
          <a:stretch>
            <a:fillRect/>
          </a:stretch>
        </p:blipFill>
        <p:spPr>
          <a:xfrm>
            <a:off x="4703358" y="8740813"/>
            <a:ext cx="425164" cy="420746"/>
          </a:xfrm>
          <a:prstGeom prst="rect">
            <a:avLst/>
          </a:prstGeom>
          <a:ln w="12700">
            <a:miter lim="400000"/>
          </a:ln>
        </p:spPr>
      </p:pic>
      <p:pic>
        <p:nvPicPr>
          <p:cNvPr id="537" name="Image" descr="Image"/>
          <p:cNvPicPr>
            <a:picLocks noChangeAspect="1"/>
          </p:cNvPicPr>
          <p:nvPr/>
        </p:nvPicPr>
        <p:blipFill>
          <a:blip r:embed="rId3"/>
          <a:stretch>
            <a:fillRect/>
          </a:stretch>
        </p:blipFill>
        <p:spPr>
          <a:xfrm>
            <a:off x="2117275" y="8694086"/>
            <a:ext cx="434137" cy="463401"/>
          </a:xfrm>
          <a:prstGeom prst="rect">
            <a:avLst/>
          </a:prstGeom>
          <a:ln w="12700">
            <a:miter lim="400000"/>
          </a:ln>
        </p:spPr>
      </p:pic>
      <p:sp>
        <p:nvSpPr>
          <p:cNvPr id="538" name="Line"/>
          <p:cNvSpPr/>
          <p:nvPr/>
        </p:nvSpPr>
        <p:spPr>
          <a:xfrm>
            <a:off x="2089150" y="8474337"/>
            <a:ext cx="2182441" cy="1"/>
          </a:xfrm>
          <a:prstGeom prst="line">
            <a:avLst/>
          </a:prstGeom>
          <a:ln w="25400">
            <a:solidFill>
              <a:srgbClr val="EA9B56"/>
            </a:solidFill>
          </a:ln>
        </p:spPr>
        <p:txBody>
          <a:bodyPr lIns="45719" rIns="45719"/>
          <a:lstStyle/>
          <a:p>
            <a:endParaRPr/>
          </a:p>
        </p:txBody>
      </p:sp>
      <p:sp>
        <p:nvSpPr>
          <p:cNvPr id="539" name="Line"/>
          <p:cNvSpPr/>
          <p:nvPr/>
        </p:nvSpPr>
        <p:spPr>
          <a:xfrm>
            <a:off x="2089150" y="9420912"/>
            <a:ext cx="2182441" cy="1"/>
          </a:xfrm>
          <a:prstGeom prst="line">
            <a:avLst/>
          </a:prstGeom>
          <a:ln w="25400">
            <a:solidFill>
              <a:srgbClr val="EA9B56"/>
            </a:solidFill>
          </a:ln>
        </p:spPr>
        <p:txBody>
          <a:bodyPr lIns="45719" rIns="45719"/>
          <a:lstStyle/>
          <a:p>
            <a:endParaRPr/>
          </a:p>
        </p:txBody>
      </p:sp>
      <p:sp>
        <p:nvSpPr>
          <p:cNvPr id="540" name="Line"/>
          <p:cNvSpPr/>
          <p:nvPr/>
        </p:nvSpPr>
        <p:spPr>
          <a:xfrm>
            <a:off x="4686825" y="8474337"/>
            <a:ext cx="5156322" cy="1"/>
          </a:xfrm>
          <a:prstGeom prst="line">
            <a:avLst/>
          </a:prstGeom>
          <a:ln w="25400">
            <a:solidFill>
              <a:srgbClr val="EA9B56"/>
            </a:solidFill>
          </a:ln>
        </p:spPr>
        <p:txBody>
          <a:bodyPr lIns="45719" rIns="45719"/>
          <a:lstStyle/>
          <a:p>
            <a:endParaRPr/>
          </a:p>
        </p:txBody>
      </p:sp>
      <p:sp>
        <p:nvSpPr>
          <p:cNvPr id="541" name="Line"/>
          <p:cNvSpPr/>
          <p:nvPr/>
        </p:nvSpPr>
        <p:spPr>
          <a:xfrm>
            <a:off x="4686825" y="9420912"/>
            <a:ext cx="5156322" cy="1"/>
          </a:xfrm>
          <a:prstGeom prst="line">
            <a:avLst/>
          </a:prstGeom>
          <a:ln w="25400">
            <a:solidFill>
              <a:srgbClr val="EA9B56"/>
            </a:solidFill>
          </a:ln>
        </p:spPr>
        <p:txBody>
          <a:bodyPr lIns="45719" rIns="45719"/>
          <a:lstStyle/>
          <a:p>
            <a:endParaRPr/>
          </a:p>
        </p:txBody>
      </p:sp>
      <p:sp>
        <p:nvSpPr>
          <p:cNvPr id="542"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Áætlun um verndun menningarminja og bæjarumhverfis</a:t>
            </a:r>
          </a:p>
        </p:txBody>
      </p:sp>
      <p:pic>
        <p:nvPicPr>
          <p:cNvPr id="545" name="Image" descr="Image"/>
          <p:cNvPicPr>
            <a:picLocks noChangeAspect="1"/>
          </p:cNvPicPr>
          <p:nvPr/>
        </p:nvPicPr>
        <p:blipFill>
          <a:blip r:embed="rId4"/>
          <a:stretch>
            <a:fillRect/>
          </a:stretch>
        </p:blipFill>
        <p:spPr>
          <a:xfrm>
            <a:off x="847204" y="3027701"/>
            <a:ext cx="982271" cy="984007"/>
          </a:xfrm>
          <a:prstGeom prst="rect">
            <a:avLst/>
          </a:prstGeom>
          <a:ln w="12700">
            <a:miter lim="400000"/>
          </a:ln>
        </p:spPr>
      </p:pic>
      <p:sp>
        <p:nvSpPr>
          <p:cNvPr id="546" name="VERND NÁTTÚRU OG MENNINGARMINJA"/>
          <p:cNvSpPr txBox="1"/>
          <p:nvPr/>
        </p:nvSpPr>
        <p:spPr>
          <a:xfrm>
            <a:off x="11574679" y="403404"/>
            <a:ext cx="384335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4. </a:t>
            </a:r>
            <a:r>
              <a:rPr dirty="0"/>
              <a:t>VERND NÁTTÚRU OG MENNINGARMINJA</a:t>
            </a:r>
          </a:p>
        </p:txBody>
      </p:sp>
      <p:pic>
        <p:nvPicPr>
          <p:cNvPr id="547" name="Image" descr="Image"/>
          <p:cNvPicPr>
            <a:picLocks noChangeAspect="1"/>
          </p:cNvPicPr>
          <p:nvPr/>
        </p:nvPicPr>
        <p:blipFill>
          <a:blip r:embed="rId5"/>
          <a:stretch>
            <a:fillRect/>
          </a:stretch>
        </p:blipFill>
        <p:spPr>
          <a:xfrm>
            <a:off x="10928963" y="334774"/>
            <a:ext cx="313255" cy="462805"/>
          </a:xfrm>
          <a:prstGeom prst="rect">
            <a:avLst/>
          </a:prstGeom>
          <a:ln w="12700">
            <a:miter lim="400000"/>
          </a:ln>
        </p:spPr>
      </p:pic>
      <p:sp>
        <p:nvSpPr>
          <p:cNvPr id="548"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25" name="Image" descr="Image">
            <a:extLst>
              <a:ext uri="{FF2B5EF4-FFF2-40B4-BE49-F238E27FC236}">
                <a16:creationId xmlns:a16="http://schemas.microsoft.com/office/drawing/2014/main" id="{04C74FC8-58BD-45F4-A355-8DECE072C2C7}"/>
              </a:ext>
            </a:extLst>
          </p:cNvPr>
          <p:cNvPicPr>
            <a:picLocks noChangeAspect="1"/>
          </p:cNvPicPr>
          <p:nvPr/>
        </p:nvPicPr>
        <p:blipFill>
          <a:blip r:embed="rId6"/>
          <a:stretch>
            <a:fillRect/>
          </a:stretch>
        </p:blipFill>
        <p:spPr>
          <a:xfrm>
            <a:off x="10502946" y="3170871"/>
            <a:ext cx="1165289" cy="1166551"/>
          </a:xfrm>
          <a:prstGeom prst="rect">
            <a:avLst/>
          </a:prstGeom>
          <a:ln w="12700">
            <a:miter lim="400000"/>
          </a:ln>
        </p:spPr>
      </p:pic>
      <p:pic>
        <p:nvPicPr>
          <p:cNvPr id="26" name="Image" descr="Image">
            <a:extLst>
              <a:ext uri="{FF2B5EF4-FFF2-40B4-BE49-F238E27FC236}">
                <a16:creationId xmlns:a16="http://schemas.microsoft.com/office/drawing/2014/main" id="{C8203EDC-B403-40A5-B2EF-C948D75EF578}"/>
              </a:ext>
            </a:extLst>
          </p:cNvPr>
          <p:cNvPicPr>
            <a:picLocks noChangeAspect="1"/>
          </p:cNvPicPr>
          <p:nvPr/>
        </p:nvPicPr>
        <p:blipFill>
          <a:blip r:embed="rId7"/>
          <a:stretch>
            <a:fillRect/>
          </a:stretch>
        </p:blipFill>
        <p:spPr>
          <a:xfrm>
            <a:off x="13006952" y="3170870"/>
            <a:ext cx="1166551" cy="1166551"/>
          </a:xfrm>
          <a:prstGeom prst="rect">
            <a:avLst/>
          </a:prstGeom>
          <a:ln w="12700">
            <a:miter lim="400000"/>
          </a:ln>
        </p:spPr>
      </p:pic>
      <p:pic>
        <p:nvPicPr>
          <p:cNvPr id="27" name="Picture 26" descr="14: Líf í vatni">
            <a:extLst>
              <a:ext uri="{FF2B5EF4-FFF2-40B4-BE49-F238E27FC236}">
                <a16:creationId xmlns:a16="http://schemas.microsoft.com/office/drawing/2014/main" id="{3F9FCE87-6F39-4A61-A8F2-93AFC39F26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54318" y="3170871"/>
            <a:ext cx="1166551" cy="1166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Akratorg.jpg" descr="Akratorg.jpg"/>
          <p:cNvPicPr>
            <a:picLocks noChangeAspect="1"/>
          </p:cNvPicPr>
          <p:nvPr/>
        </p:nvPicPr>
        <p:blipFill>
          <a:blip r:embed="rId3"/>
          <a:srcRect l="10793" t="21469" r="3945" b="6730"/>
          <a:stretch>
            <a:fillRect/>
          </a:stretch>
        </p:blipFill>
        <p:spPr>
          <a:xfrm>
            <a:off x="-33417" y="0"/>
            <a:ext cx="20145534" cy="11303000"/>
          </a:xfrm>
          <a:prstGeom prst="rect">
            <a:avLst/>
          </a:prstGeom>
          <a:ln w="12700">
            <a:miter lim="400000"/>
          </a:ln>
        </p:spPr>
      </p:pic>
      <p:sp>
        <p:nvSpPr>
          <p:cNvPr id="551" name="Rectangle"/>
          <p:cNvSpPr/>
          <p:nvPr/>
        </p:nvSpPr>
        <p:spPr>
          <a:xfrm>
            <a:off x="10496550" y="2781300"/>
            <a:ext cx="6937177" cy="4615409"/>
          </a:xfrm>
          <a:prstGeom prst="rect">
            <a:avLst/>
          </a:prstGeom>
          <a:solidFill>
            <a:srgbClr val="D3593F"/>
          </a:solidFill>
          <a:ln w="12700">
            <a:miter lim="400000"/>
          </a:ln>
        </p:spPr>
        <p:txBody>
          <a:bodyPr lIns="45719" rIns="45719" anchor="ctr"/>
          <a:lstStyle/>
          <a:p>
            <a:endParaRPr/>
          </a:p>
        </p:txBody>
      </p:sp>
      <p:sp>
        <p:nvSpPr>
          <p:cNvPr id="552" name="UMHVERFISFRÆÐSLA OG MENNTUN"/>
          <p:cNvSpPr txBox="1"/>
          <p:nvPr/>
        </p:nvSpPr>
        <p:spPr>
          <a:xfrm>
            <a:off x="11041622" y="3903510"/>
            <a:ext cx="6331322"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b="1">
                <a:solidFill>
                  <a:srgbClr val="FFFFFF"/>
                </a:solidFill>
                <a:latin typeface="Arial"/>
                <a:ea typeface="Arial"/>
                <a:cs typeface="Arial"/>
                <a:sym typeface="Arial"/>
              </a:defRPr>
            </a:lvl1pPr>
          </a:lstStyle>
          <a:p>
            <a:r>
              <a:rPr lang="en-GB" dirty="0"/>
              <a:t>5. </a:t>
            </a:r>
            <a:r>
              <a:rPr dirty="0"/>
              <a:t>UMHVERFISFRÆÐSLA OG MENNTUN</a:t>
            </a:r>
          </a:p>
        </p:txBody>
      </p:sp>
      <p:sp>
        <p:nvSpPr>
          <p:cNvPr id="553" name="Íbúar í Akraneskaupstað, ungir sem aldnir, hafi aðgang að upplýsingum og fræðslu um umhverfismál og sjálfbæra þróun"/>
          <p:cNvSpPr txBox="1"/>
          <p:nvPr/>
        </p:nvSpPr>
        <p:spPr>
          <a:xfrm>
            <a:off x="11074460" y="5153371"/>
            <a:ext cx="6045670" cy="1004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Íbúar í Akraneskaupstað, ungir sem aldnir, hafi aðgang að upplýsingum og fræðslu um umhverfismál og sjálfbæra þróun</a:t>
            </a:r>
          </a:p>
        </p:txBody>
      </p:sp>
      <p:sp>
        <p:nvSpPr>
          <p:cNvPr id="554"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555" name="Image" descr="Image"/>
          <p:cNvPicPr>
            <a:picLocks noChangeAspect="1"/>
          </p:cNvPicPr>
          <p:nvPr/>
        </p:nvPicPr>
        <p:blipFill>
          <a:blip r:embed="rId4"/>
          <a:stretch>
            <a:fillRect/>
          </a:stretch>
        </p:blipFill>
        <p:spPr>
          <a:xfrm>
            <a:off x="18264024" y="4545915"/>
            <a:ext cx="1072625" cy="108617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ctangle"/>
          <p:cNvSpPr/>
          <p:nvPr/>
        </p:nvSpPr>
        <p:spPr>
          <a:xfrm>
            <a:off x="10487959" y="-51942"/>
            <a:ext cx="6950561" cy="1195264"/>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558" name="object 5"/>
          <p:cNvSpPr txBox="1"/>
          <p:nvPr/>
        </p:nvSpPr>
        <p:spPr>
          <a:xfrm>
            <a:off x="2066470" y="5913409"/>
            <a:ext cx="7524751" cy="2133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3593F"/>
                </a:solidFill>
              </a:rPr>
              <a:t>FRAMKVÆMD:</a:t>
            </a:r>
            <a:r>
              <a:rPr lang="en-GB" b="1" dirty="0">
                <a:solidFill>
                  <a:srgbClr val="EA9B56"/>
                </a:solidFill>
              </a:rPr>
              <a:t> </a:t>
            </a:r>
            <a:r>
              <a:rPr dirty="0" err="1"/>
              <a:t>Íbúum</a:t>
            </a:r>
            <a:r>
              <a:rPr dirty="0"/>
              <a:t> </a:t>
            </a:r>
            <a:r>
              <a:rPr dirty="0" err="1"/>
              <a:t>Akraneskaupstaðar</a:t>
            </a:r>
            <a:r>
              <a:rPr dirty="0"/>
              <a:t> </a:t>
            </a:r>
            <a:r>
              <a:rPr dirty="0" err="1"/>
              <a:t>verði</a:t>
            </a:r>
            <a:r>
              <a:rPr dirty="0"/>
              <a:t> </a:t>
            </a:r>
            <a:r>
              <a:rPr dirty="0" err="1"/>
              <a:t>reglulega</a:t>
            </a:r>
            <a:r>
              <a:rPr dirty="0"/>
              <a:t> </a:t>
            </a:r>
            <a:r>
              <a:rPr dirty="0" err="1"/>
              <a:t>boðið</a:t>
            </a:r>
            <a:r>
              <a:rPr dirty="0"/>
              <a:t> </a:t>
            </a:r>
            <a:r>
              <a:rPr dirty="0" err="1"/>
              <a:t>upp</a:t>
            </a:r>
            <a:r>
              <a:rPr dirty="0"/>
              <a:t> á </a:t>
            </a:r>
            <a:r>
              <a:rPr dirty="0" err="1"/>
              <a:t>fræðslu</a:t>
            </a:r>
            <a:r>
              <a:rPr dirty="0"/>
              <a:t> um </a:t>
            </a:r>
            <a:r>
              <a:rPr dirty="0" err="1"/>
              <a:t>umhverfismál</a:t>
            </a:r>
            <a:r>
              <a:rPr dirty="0"/>
              <a:t>, </a:t>
            </a:r>
            <a:r>
              <a:rPr dirty="0" err="1"/>
              <a:t>svo</a:t>
            </a:r>
            <a:r>
              <a:rPr dirty="0"/>
              <a:t> </a:t>
            </a:r>
            <a:r>
              <a:rPr dirty="0" err="1"/>
              <a:t>sem</a:t>
            </a:r>
            <a:r>
              <a:rPr dirty="0"/>
              <a:t> um </a:t>
            </a:r>
            <a:r>
              <a:rPr dirty="0" err="1"/>
              <a:t>flokkun</a:t>
            </a:r>
            <a:r>
              <a:rPr dirty="0"/>
              <a:t> </a:t>
            </a:r>
            <a:r>
              <a:rPr dirty="0" err="1"/>
              <a:t>úrgangs</a:t>
            </a:r>
            <a:r>
              <a:rPr dirty="0"/>
              <a:t>, </a:t>
            </a:r>
            <a:r>
              <a:rPr dirty="0" err="1"/>
              <a:t>jarðgerð</a:t>
            </a:r>
            <a:r>
              <a:rPr dirty="0"/>
              <a:t>, </a:t>
            </a:r>
            <a:r>
              <a:rPr dirty="0" err="1"/>
              <a:t>aðra</a:t>
            </a:r>
            <a:r>
              <a:rPr dirty="0"/>
              <a:t> </a:t>
            </a:r>
            <a:r>
              <a:rPr dirty="0" err="1"/>
              <a:t>endurvinnslu</a:t>
            </a:r>
            <a:r>
              <a:rPr dirty="0"/>
              <a:t>, </a:t>
            </a:r>
            <a:r>
              <a:rPr dirty="0" err="1"/>
              <a:t>matjurtarækt</a:t>
            </a:r>
            <a:r>
              <a:rPr dirty="0"/>
              <a:t>, </a:t>
            </a:r>
            <a:r>
              <a:rPr dirty="0" err="1"/>
              <a:t>endurheimt</a:t>
            </a:r>
            <a:r>
              <a:rPr dirty="0"/>
              <a:t> </a:t>
            </a:r>
            <a:r>
              <a:rPr dirty="0" err="1"/>
              <a:t>votlendis</a:t>
            </a:r>
            <a:r>
              <a:rPr dirty="0"/>
              <a:t>, </a:t>
            </a:r>
            <a:r>
              <a:rPr dirty="0" err="1"/>
              <a:t>náttúruvernd</a:t>
            </a:r>
            <a:r>
              <a:rPr dirty="0"/>
              <a:t>, </a:t>
            </a:r>
            <a:r>
              <a:rPr dirty="0" err="1"/>
              <a:t>lífríki</a:t>
            </a:r>
            <a:r>
              <a:rPr dirty="0"/>
              <a:t> </a:t>
            </a:r>
            <a:r>
              <a:rPr dirty="0" err="1"/>
              <a:t>og</a:t>
            </a:r>
            <a:r>
              <a:rPr dirty="0"/>
              <a:t> </a:t>
            </a:r>
            <a:r>
              <a:rPr dirty="0" err="1"/>
              <a:t>loftslagsmál</a:t>
            </a:r>
            <a:r>
              <a:rPr dirty="0"/>
              <a:t>. </a:t>
            </a:r>
            <a:r>
              <a:rPr dirty="0" err="1"/>
              <a:t>Fræðslan</a:t>
            </a:r>
            <a:r>
              <a:rPr dirty="0"/>
              <a:t> </a:t>
            </a:r>
            <a:r>
              <a:rPr dirty="0" err="1"/>
              <a:t>verði</a:t>
            </a:r>
            <a:r>
              <a:rPr dirty="0"/>
              <a:t> </a:t>
            </a:r>
            <a:r>
              <a:rPr dirty="0" err="1"/>
              <a:t>t.d.</a:t>
            </a:r>
            <a:r>
              <a:rPr dirty="0"/>
              <a:t> </a:t>
            </a:r>
            <a:r>
              <a:rPr dirty="0" err="1"/>
              <a:t>veitt</a:t>
            </a:r>
            <a:r>
              <a:rPr dirty="0"/>
              <a:t> </a:t>
            </a:r>
            <a:r>
              <a:rPr dirty="0" err="1"/>
              <a:t>með</a:t>
            </a:r>
            <a:r>
              <a:rPr dirty="0"/>
              <a:t> </a:t>
            </a:r>
            <a:r>
              <a:rPr dirty="0" err="1"/>
              <a:t>hefðbundnum</a:t>
            </a:r>
            <a:r>
              <a:rPr dirty="0"/>
              <a:t> </a:t>
            </a:r>
            <a:r>
              <a:rPr dirty="0" err="1"/>
              <a:t>námskeiðum</a:t>
            </a:r>
            <a:r>
              <a:rPr dirty="0"/>
              <a:t> í </a:t>
            </a:r>
            <a:r>
              <a:rPr dirty="0" err="1"/>
              <a:t>samvinnu</a:t>
            </a:r>
            <a:r>
              <a:rPr dirty="0"/>
              <a:t> </a:t>
            </a:r>
            <a:r>
              <a:rPr dirty="0" err="1"/>
              <a:t>við</a:t>
            </a:r>
            <a:r>
              <a:rPr dirty="0"/>
              <a:t> </a:t>
            </a:r>
            <a:r>
              <a:rPr dirty="0" err="1"/>
              <a:t>Símenntunarmiðstöð</a:t>
            </a:r>
            <a:r>
              <a:rPr dirty="0"/>
              <a:t> </a:t>
            </a:r>
            <a:r>
              <a:rPr dirty="0" err="1"/>
              <a:t>Vesturlands</a:t>
            </a:r>
            <a:r>
              <a:rPr dirty="0"/>
              <a:t>, </a:t>
            </a:r>
            <a:r>
              <a:rPr dirty="0" err="1"/>
              <a:t>með</a:t>
            </a:r>
            <a:r>
              <a:rPr dirty="0"/>
              <a:t> </a:t>
            </a:r>
            <a:r>
              <a:rPr dirty="0" err="1"/>
              <a:t>dreifingu</a:t>
            </a:r>
            <a:r>
              <a:rPr dirty="0"/>
              <a:t> </a:t>
            </a:r>
            <a:r>
              <a:rPr dirty="0" err="1"/>
              <a:t>prentaðs</a:t>
            </a:r>
            <a:r>
              <a:rPr dirty="0"/>
              <a:t> </a:t>
            </a:r>
            <a:r>
              <a:rPr dirty="0" err="1"/>
              <a:t>upplýsingaefnis</a:t>
            </a:r>
            <a:r>
              <a:rPr dirty="0"/>
              <a:t> </a:t>
            </a:r>
            <a:r>
              <a:rPr dirty="0" err="1"/>
              <a:t>og</a:t>
            </a:r>
            <a:r>
              <a:rPr dirty="0"/>
              <a:t> </a:t>
            </a:r>
            <a:r>
              <a:rPr dirty="0" err="1"/>
              <a:t>með</a:t>
            </a:r>
            <a:r>
              <a:rPr dirty="0"/>
              <a:t> </a:t>
            </a:r>
            <a:r>
              <a:rPr dirty="0" err="1"/>
              <a:t>lifandi</a:t>
            </a:r>
            <a:r>
              <a:rPr dirty="0"/>
              <a:t> </a:t>
            </a:r>
            <a:r>
              <a:rPr dirty="0" err="1"/>
              <a:t>upplýsingum</a:t>
            </a:r>
            <a:r>
              <a:rPr dirty="0"/>
              <a:t> um </a:t>
            </a:r>
            <a:r>
              <a:rPr dirty="0" err="1"/>
              <a:t>umhverfismál</a:t>
            </a:r>
            <a:r>
              <a:rPr dirty="0"/>
              <a:t> á </a:t>
            </a:r>
            <a:r>
              <a:rPr dirty="0" err="1"/>
              <a:t>heimasíðu</a:t>
            </a:r>
            <a:r>
              <a:rPr dirty="0"/>
              <a:t> </a:t>
            </a:r>
            <a:r>
              <a:rPr dirty="0" err="1"/>
              <a:t>sveitarfélagsins</a:t>
            </a:r>
            <a:r>
              <a:rPr dirty="0"/>
              <a:t>.</a:t>
            </a:r>
          </a:p>
        </p:txBody>
      </p:sp>
      <p:sp>
        <p:nvSpPr>
          <p:cNvPr id="559"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D3593F"/>
                </a:solidFill>
                <a:latin typeface="Arial"/>
                <a:ea typeface="Arial"/>
                <a:cs typeface="Arial"/>
                <a:sym typeface="Arial"/>
              </a:defRPr>
            </a:pPr>
            <a:r>
              <a:rPr dirty="0"/>
              <a:t>MARKMIÐ</a:t>
            </a:r>
            <a:r>
              <a:rPr lang="en-GB" dirty="0"/>
              <a:t> 5.1</a:t>
            </a:r>
            <a:endParaRPr dirty="0"/>
          </a:p>
          <a:p>
            <a:pPr marR="5080" indent="12700">
              <a:spcBef>
                <a:spcPts val="1400"/>
              </a:spcBef>
              <a:defRPr sz="4000" spc="-4">
                <a:solidFill>
                  <a:srgbClr val="D3593F"/>
                </a:solidFill>
                <a:latin typeface="Arial"/>
                <a:ea typeface="Arial"/>
                <a:cs typeface="Arial"/>
                <a:sym typeface="Arial"/>
              </a:defRPr>
            </a:pPr>
            <a:r>
              <a:rPr dirty="0" err="1"/>
              <a:t>Umhverfisfræðsla</a:t>
            </a:r>
            <a:r>
              <a:rPr dirty="0"/>
              <a:t> </a:t>
            </a:r>
            <a:r>
              <a:rPr dirty="0" err="1"/>
              <a:t>fyrir</a:t>
            </a:r>
            <a:r>
              <a:rPr dirty="0"/>
              <a:t> </a:t>
            </a:r>
            <a:r>
              <a:rPr dirty="0" err="1"/>
              <a:t>íbúa</a:t>
            </a:r>
            <a:endParaRPr dirty="0"/>
          </a:p>
        </p:txBody>
      </p:sp>
      <p:sp>
        <p:nvSpPr>
          <p:cNvPr id="560" name="object 11"/>
          <p:cNvSpPr txBox="1"/>
          <p:nvPr/>
        </p:nvSpPr>
        <p:spPr>
          <a:xfrm>
            <a:off x="5428443" y="8446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Alltaf</a:t>
            </a:r>
            <a:r>
              <a:rPr lang="en-GB" dirty="0"/>
              <a:t> í </a:t>
            </a:r>
            <a:r>
              <a:rPr lang="en-GB" dirty="0" err="1"/>
              <a:t>gangi</a:t>
            </a:r>
            <a:endParaRPr spc="0" dirty="0"/>
          </a:p>
        </p:txBody>
      </p:sp>
      <p:sp>
        <p:nvSpPr>
          <p:cNvPr id="561" name="object 12"/>
          <p:cNvSpPr txBox="1"/>
          <p:nvPr/>
        </p:nvSpPr>
        <p:spPr>
          <a:xfrm>
            <a:off x="2854604" y="8446094"/>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Umhverfisstjóri</a:t>
            </a:r>
          </a:p>
        </p:txBody>
      </p:sp>
      <p:sp>
        <p:nvSpPr>
          <p:cNvPr id="562" name="UMHVERFISFRÆÐSLA OG MENNTUN"/>
          <p:cNvSpPr txBox="1"/>
          <p:nvPr/>
        </p:nvSpPr>
        <p:spPr>
          <a:xfrm>
            <a:off x="11692075" y="403404"/>
            <a:ext cx="351313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5. </a:t>
            </a:r>
            <a:r>
              <a:rPr dirty="0"/>
              <a:t>UMHVERFISFRÆÐSLA OG MENNTUN</a:t>
            </a:r>
          </a:p>
        </p:txBody>
      </p:sp>
      <p:sp>
        <p:nvSpPr>
          <p:cNvPr id="56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6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565" name="Rectangle"/>
          <p:cNvSpPr/>
          <p:nvPr/>
        </p:nvSpPr>
        <p:spPr>
          <a:xfrm>
            <a:off x="10487959" y="10991870"/>
            <a:ext cx="6950561" cy="305662"/>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56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56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568" name="Image" descr="Image"/>
          <p:cNvPicPr>
            <a:picLocks noChangeAspect="1"/>
          </p:cNvPicPr>
          <p:nvPr/>
        </p:nvPicPr>
        <p:blipFill>
          <a:blip r:embed="rId2"/>
          <a:stretch>
            <a:fillRect/>
          </a:stretch>
        </p:blipFill>
        <p:spPr>
          <a:xfrm>
            <a:off x="4703358" y="8359813"/>
            <a:ext cx="425164" cy="420746"/>
          </a:xfrm>
          <a:prstGeom prst="rect">
            <a:avLst/>
          </a:prstGeom>
          <a:ln w="12700">
            <a:miter lim="400000"/>
          </a:ln>
        </p:spPr>
      </p:pic>
      <p:pic>
        <p:nvPicPr>
          <p:cNvPr id="569" name="Image" descr="Image"/>
          <p:cNvPicPr>
            <a:picLocks noChangeAspect="1"/>
          </p:cNvPicPr>
          <p:nvPr/>
        </p:nvPicPr>
        <p:blipFill>
          <a:blip r:embed="rId3"/>
          <a:stretch>
            <a:fillRect/>
          </a:stretch>
        </p:blipFill>
        <p:spPr>
          <a:xfrm>
            <a:off x="2117275" y="8313086"/>
            <a:ext cx="434137" cy="463401"/>
          </a:xfrm>
          <a:prstGeom prst="rect">
            <a:avLst/>
          </a:prstGeom>
          <a:ln w="12700">
            <a:miter lim="400000"/>
          </a:ln>
        </p:spPr>
      </p:pic>
      <p:sp>
        <p:nvSpPr>
          <p:cNvPr id="570" name="Line"/>
          <p:cNvSpPr/>
          <p:nvPr/>
        </p:nvSpPr>
        <p:spPr>
          <a:xfrm>
            <a:off x="2089150" y="8093337"/>
            <a:ext cx="2182441" cy="1"/>
          </a:xfrm>
          <a:prstGeom prst="line">
            <a:avLst/>
          </a:prstGeom>
          <a:ln w="25400">
            <a:solidFill>
              <a:srgbClr val="D3593F"/>
            </a:solidFill>
          </a:ln>
        </p:spPr>
        <p:txBody>
          <a:bodyPr lIns="45719" rIns="45719"/>
          <a:lstStyle/>
          <a:p>
            <a:endParaRPr/>
          </a:p>
        </p:txBody>
      </p:sp>
      <p:sp>
        <p:nvSpPr>
          <p:cNvPr id="571" name="Line"/>
          <p:cNvSpPr/>
          <p:nvPr/>
        </p:nvSpPr>
        <p:spPr>
          <a:xfrm>
            <a:off x="2089150" y="9039912"/>
            <a:ext cx="2182441" cy="1"/>
          </a:xfrm>
          <a:prstGeom prst="line">
            <a:avLst/>
          </a:prstGeom>
          <a:ln w="25400">
            <a:solidFill>
              <a:srgbClr val="D3593F"/>
            </a:solidFill>
          </a:ln>
        </p:spPr>
        <p:txBody>
          <a:bodyPr lIns="45719" rIns="45719"/>
          <a:lstStyle/>
          <a:p>
            <a:endParaRPr/>
          </a:p>
        </p:txBody>
      </p:sp>
      <p:sp>
        <p:nvSpPr>
          <p:cNvPr id="572" name="Line"/>
          <p:cNvSpPr/>
          <p:nvPr/>
        </p:nvSpPr>
        <p:spPr>
          <a:xfrm>
            <a:off x="4686825" y="8093337"/>
            <a:ext cx="5156322" cy="1"/>
          </a:xfrm>
          <a:prstGeom prst="line">
            <a:avLst/>
          </a:prstGeom>
          <a:ln w="25400">
            <a:solidFill>
              <a:srgbClr val="D3593F"/>
            </a:solidFill>
          </a:ln>
        </p:spPr>
        <p:txBody>
          <a:bodyPr lIns="45719" rIns="45719"/>
          <a:lstStyle/>
          <a:p>
            <a:endParaRPr/>
          </a:p>
        </p:txBody>
      </p:sp>
      <p:sp>
        <p:nvSpPr>
          <p:cNvPr id="573" name="Line"/>
          <p:cNvSpPr/>
          <p:nvPr/>
        </p:nvSpPr>
        <p:spPr>
          <a:xfrm>
            <a:off x="4686825" y="9039912"/>
            <a:ext cx="5156322" cy="1"/>
          </a:xfrm>
          <a:prstGeom prst="line">
            <a:avLst/>
          </a:prstGeom>
          <a:ln w="25400">
            <a:solidFill>
              <a:srgbClr val="D3593F"/>
            </a:solidFill>
          </a:ln>
        </p:spPr>
        <p:txBody>
          <a:bodyPr lIns="45719" rIns="45719"/>
          <a:lstStyle/>
          <a:p>
            <a:endParaRPr/>
          </a:p>
        </p:txBody>
      </p:sp>
      <p:sp>
        <p:nvSpPr>
          <p:cNvPr id="574" name="object 11"/>
          <p:cNvSpPr txBox="1"/>
          <p:nvPr/>
        </p:nvSpPr>
        <p:spPr>
          <a:xfrm>
            <a:off x="13835843" y="8446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Alltaf</a:t>
            </a:r>
            <a:r>
              <a:rPr lang="en-GB" dirty="0"/>
              <a:t> í </a:t>
            </a:r>
            <a:r>
              <a:rPr lang="en-GB" dirty="0" err="1"/>
              <a:t>gangi</a:t>
            </a:r>
            <a:endParaRPr lang="en-GB" spc="0" dirty="0"/>
          </a:p>
        </p:txBody>
      </p:sp>
      <p:sp>
        <p:nvSpPr>
          <p:cNvPr id="575" name="object 12"/>
          <p:cNvSpPr txBox="1"/>
          <p:nvPr/>
        </p:nvSpPr>
        <p:spPr>
          <a:xfrm>
            <a:off x="11262004" y="8446094"/>
            <a:ext cx="1545563"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Umhverfisstjóri</a:t>
            </a:r>
          </a:p>
        </p:txBody>
      </p:sp>
      <p:pic>
        <p:nvPicPr>
          <p:cNvPr id="576" name="Image" descr="Image"/>
          <p:cNvPicPr>
            <a:picLocks noChangeAspect="1"/>
          </p:cNvPicPr>
          <p:nvPr/>
        </p:nvPicPr>
        <p:blipFill>
          <a:blip r:embed="rId2"/>
          <a:stretch>
            <a:fillRect/>
          </a:stretch>
        </p:blipFill>
        <p:spPr>
          <a:xfrm>
            <a:off x="13110759" y="8359813"/>
            <a:ext cx="425164" cy="420746"/>
          </a:xfrm>
          <a:prstGeom prst="rect">
            <a:avLst/>
          </a:prstGeom>
          <a:ln w="12700">
            <a:miter lim="400000"/>
          </a:ln>
        </p:spPr>
      </p:pic>
      <p:pic>
        <p:nvPicPr>
          <p:cNvPr id="577" name="Image" descr="Image"/>
          <p:cNvPicPr>
            <a:picLocks noChangeAspect="1"/>
          </p:cNvPicPr>
          <p:nvPr/>
        </p:nvPicPr>
        <p:blipFill>
          <a:blip r:embed="rId3"/>
          <a:stretch>
            <a:fillRect/>
          </a:stretch>
        </p:blipFill>
        <p:spPr>
          <a:xfrm>
            <a:off x="10524675" y="8313086"/>
            <a:ext cx="434136" cy="463401"/>
          </a:xfrm>
          <a:prstGeom prst="rect">
            <a:avLst/>
          </a:prstGeom>
          <a:ln w="12700">
            <a:miter lim="400000"/>
          </a:ln>
        </p:spPr>
      </p:pic>
      <p:sp>
        <p:nvSpPr>
          <p:cNvPr id="578" name="Line"/>
          <p:cNvSpPr/>
          <p:nvPr/>
        </p:nvSpPr>
        <p:spPr>
          <a:xfrm>
            <a:off x="10496550" y="8093337"/>
            <a:ext cx="2182441" cy="1"/>
          </a:xfrm>
          <a:prstGeom prst="line">
            <a:avLst/>
          </a:prstGeom>
          <a:ln w="25400">
            <a:solidFill>
              <a:srgbClr val="D3593F"/>
            </a:solidFill>
          </a:ln>
        </p:spPr>
        <p:txBody>
          <a:bodyPr lIns="45719" rIns="45719"/>
          <a:lstStyle/>
          <a:p>
            <a:endParaRPr/>
          </a:p>
        </p:txBody>
      </p:sp>
      <p:sp>
        <p:nvSpPr>
          <p:cNvPr id="579" name="Line"/>
          <p:cNvSpPr/>
          <p:nvPr/>
        </p:nvSpPr>
        <p:spPr>
          <a:xfrm>
            <a:off x="10496550" y="9039912"/>
            <a:ext cx="2182441" cy="1"/>
          </a:xfrm>
          <a:prstGeom prst="line">
            <a:avLst/>
          </a:prstGeom>
          <a:ln w="25400">
            <a:solidFill>
              <a:srgbClr val="D3593F"/>
            </a:solidFill>
          </a:ln>
        </p:spPr>
        <p:txBody>
          <a:bodyPr lIns="45719" rIns="45719"/>
          <a:lstStyle/>
          <a:p>
            <a:endParaRPr/>
          </a:p>
        </p:txBody>
      </p:sp>
      <p:sp>
        <p:nvSpPr>
          <p:cNvPr id="580" name="Line"/>
          <p:cNvSpPr/>
          <p:nvPr/>
        </p:nvSpPr>
        <p:spPr>
          <a:xfrm>
            <a:off x="13094225" y="8093337"/>
            <a:ext cx="5156322" cy="1"/>
          </a:xfrm>
          <a:prstGeom prst="line">
            <a:avLst/>
          </a:prstGeom>
          <a:ln w="25400">
            <a:solidFill>
              <a:srgbClr val="D3593F"/>
            </a:solidFill>
          </a:ln>
        </p:spPr>
        <p:txBody>
          <a:bodyPr lIns="45719" rIns="45719"/>
          <a:lstStyle/>
          <a:p>
            <a:endParaRPr/>
          </a:p>
        </p:txBody>
      </p:sp>
      <p:sp>
        <p:nvSpPr>
          <p:cNvPr id="581" name="Line"/>
          <p:cNvSpPr/>
          <p:nvPr/>
        </p:nvSpPr>
        <p:spPr>
          <a:xfrm>
            <a:off x="13094225" y="9039912"/>
            <a:ext cx="5156322" cy="1"/>
          </a:xfrm>
          <a:prstGeom prst="line">
            <a:avLst/>
          </a:prstGeom>
          <a:ln w="25400">
            <a:solidFill>
              <a:srgbClr val="D3593F"/>
            </a:solidFill>
          </a:ln>
        </p:spPr>
        <p:txBody>
          <a:bodyPr lIns="45719" rIns="45719"/>
          <a:lstStyle/>
          <a:p>
            <a:endParaRPr/>
          </a:p>
        </p:txBody>
      </p:sp>
      <p:sp>
        <p:nvSpPr>
          <p:cNvPr id="582"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Símenntun um umhverfismál og sérstök áhersla á loftslagsmál</a:t>
            </a:r>
          </a:p>
        </p:txBody>
      </p:sp>
      <p:sp>
        <p:nvSpPr>
          <p:cNvPr id="583" name="object 5"/>
          <p:cNvSpPr txBox="1"/>
          <p:nvPr/>
        </p:nvSpPr>
        <p:spPr>
          <a:xfrm>
            <a:off x="10501814" y="591340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3593F"/>
                </a:solidFill>
              </a:rPr>
              <a:t>FRAMKVÆMD: </a:t>
            </a:r>
            <a:r>
              <a:rPr dirty="0" err="1"/>
              <a:t>Ráðist</a:t>
            </a:r>
            <a:r>
              <a:rPr dirty="0"/>
              <a:t> </a:t>
            </a:r>
            <a:r>
              <a:rPr dirty="0" err="1"/>
              <a:t>verði</a:t>
            </a:r>
            <a:r>
              <a:rPr dirty="0"/>
              <a:t> í </a:t>
            </a:r>
            <a:r>
              <a:rPr dirty="0" err="1"/>
              <a:t>sérstök</a:t>
            </a:r>
            <a:r>
              <a:rPr dirty="0"/>
              <a:t> </a:t>
            </a:r>
            <a:r>
              <a:rPr dirty="0" err="1"/>
              <a:t>átaksverkefni</a:t>
            </a:r>
            <a:r>
              <a:rPr dirty="0"/>
              <a:t> í </a:t>
            </a:r>
            <a:r>
              <a:rPr dirty="0" err="1"/>
              <a:t>samstarfi</a:t>
            </a:r>
            <a:r>
              <a:rPr dirty="0"/>
              <a:t> </a:t>
            </a:r>
            <a:r>
              <a:rPr dirty="0" err="1"/>
              <a:t>við</a:t>
            </a:r>
            <a:r>
              <a:rPr dirty="0"/>
              <a:t> </a:t>
            </a:r>
            <a:r>
              <a:rPr dirty="0" err="1"/>
              <a:t>bæjarbúa</a:t>
            </a:r>
            <a:r>
              <a:rPr dirty="0"/>
              <a:t>, </a:t>
            </a:r>
            <a:r>
              <a:rPr dirty="0" err="1"/>
              <a:t>fyrirtæki</a:t>
            </a:r>
            <a:r>
              <a:rPr dirty="0"/>
              <a:t> </a:t>
            </a:r>
            <a:r>
              <a:rPr dirty="0" err="1"/>
              <a:t>og</a:t>
            </a:r>
            <a:r>
              <a:rPr dirty="0"/>
              <a:t> </a:t>
            </a:r>
            <a:r>
              <a:rPr dirty="0" err="1"/>
              <a:t>samtök</a:t>
            </a:r>
            <a:r>
              <a:rPr dirty="0"/>
              <a:t> </a:t>
            </a:r>
            <a:r>
              <a:rPr dirty="0" err="1"/>
              <a:t>til</a:t>
            </a:r>
            <a:r>
              <a:rPr dirty="0"/>
              <a:t> </a:t>
            </a:r>
            <a:r>
              <a:rPr dirty="0" err="1"/>
              <a:t>að</a:t>
            </a:r>
            <a:r>
              <a:rPr dirty="0"/>
              <a:t> </a:t>
            </a:r>
            <a:r>
              <a:rPr dirty="0" err="1"/>
              <a:t>stuðla</a:t>
            </a:r>
            <a:r>
              <a:rPr dirty="0"/>
              <a:t> </a:t>
            </a:r>
            <a:r>
              <a:rPr dirty="0" err="1"/>
              <a:t>að</a:t>
            </a:r>
            <a:r>
              <a:rPr dirty="0"/>
              <a:t> </a:t>
            </a:r>
            <a:r>
              <a:rPr dirty="0" err="1"/>
              <a:t>aukinni</a:t>
            </a:r>
            <a:r>
              <a:rPr dirty="0"/>
              <a:t> </a:t>
            </a:r>
            <a:r>
              <a:rPr dirty="0" err="1"/>
              <a:t>umhverfisvitund</a:t>
            </a:r>
            <a:r>
              <a:rPr dirty="0"/>
              <a:t> </a:t>
            </a:r>
            <a:r>
              <a:rPr dirty="0" err="1"/>
              <a:t>og</a:t>
            </a:r>
            <a:r>
              <a:rPr dirty="0"/>
              <a:t> </a:t>
            </a:r>
            <a:r>
              <a:rPr dirty="0" err="1"/>
              <a:t>þátttöku</a:t>
            </a:r>
            <a:r>
              <a:rPr dirty="0"/>
              <a:t> í </a:t>
            </a:r>
            <a:r>
              <a:rPr dirty="0" err="1"/>
              <a:t>vernd</a:t>
            </a:r>
            <a:r>
              <a:rPr dirty="0"/>
              <a:t> </a:t>
            </a:r>
            <a:r>
              <a:rPr dirty="0" err="1"/>
              <a:t>umhverfisins</a:t>
            </a:r>
            <a:r>
              <a:rPr dirty="0"/>
              <a:t>. </a:t>
            </a:r>
            <a:r>
              <a:rPr dirty="0" err="1"/>
              <a:t>Má</a:t>
            </a:r>
            <a:r>
              <a:rPr dirty="0"/>
              <a:t> </a:t>
            </a:r>
            <a:r>
              <a:rPr dirty="0" err="1"/>
              <a:t>þar</a:t>
            </a:r>
            <a:r>
              <a:rPr dirty="0"/>
              <a:t> </a:t>
            </a:r>
            <a:r>
              <a:rPr dirty="0" err="1"/>
              <a:t>nefna</a:t>
            </a:r>
            <a:r>
              <a:rPr dirty="0"/>
              <a:t> </a:t>
            </a:r>
            <a:r>
              <a:rPr dirty="0" err="1"/>
              <a:t>hreinsunarátak</a:t>
            </a:r>
            <a:r>
              <a:rPr dirty="0"/>
              <a:t>, </a:t>
            </a:r>
            <a:r>
              <a:rPr dirty="0" err="1"/>
              <a:t>plöntun</a:t>
            </a:r>
            <a:r>
              <a:rPr dirty="0"/>
              <a:t> </a:t>
            </a:r>
            <a:r>
              <a:rPr dirty="0" err="1"/>
              <a:t>birkiskóga</a:t>
            </a:r>
            <a:r>
              <a:rPr dirty="0"/>
              <a:t>, </a:t>
            </a:r>
            <a:r>
              <a:rPr dirty="0" err="1"/>
              <a:t>fegrun</a:t>
            </a:r>
            <a:r>
              <a:rPr dirty="0"/>
              <a:t> </a:t>
            </a:r>
            <a:r>
              <a:rPr dirty="0" err="1"/>
              <a:t>umhverfis</a:t>
            </a:r>
            <a:r>
              <a:rPr dirty="0"/>
              <a:t>, </a:t>
            </a:r>
            <a:r>
              <a:rPr dirty="0" err="1"/>
              <a:t>plöntuskiptimarkaði</a:t>
            </a:r>
            <a:r>
              <a:rPr dirty="0"/>
              <a:t>, </a:t>
            </a:r>
            <a:r>
              <a:rPr dirty="0" err="1"/>
              <a:t>skiptimarkaði</a:t>
            </a:r>
            <a:r>
              <a:rPr dirty="0"/>
              <a:t> </a:t>
            </a:r>
            <a:r>
              <a:rPr dirty="0" err="1"/>
              <a:t>fyrir</a:t>
            </a:r>
            <a:r>
              <a:rPr dirty="0"/>
              <a:t> </a:t>
            </a:r>
            <a:r>
              <a:rPr dirty="0" err="1"/>
              <a:t>fatnað</a:t>
            </a:r>
            <a:r>
              <a:rPr dirty="0"/>
              <a:t> </a:t>
            </a:r>
            <a:r>
              <a:rPr dirty="0" err="1"/>
              <a:t>o.fl</a:t>
            </a:r>
            <a:r>
              <a:rPr dirty="0"/>
              <a:t>.</a:t>
            </a:r>
          </a:p>
        </p:txBody>
      </p:sp>
      <p:sp>
        <p:nvSpPr>
          <p:cNvPr id="584" name="object 5"/>
          <p:cNvSpPr txBox="1"/>
          <p:nvPr/>
        </p:nvSpPr>
        <p:spPr>
          <a:xfrm>
            <a:off x="10501814" y="5053868"/>
            <a:ext cx="7524751" cy="571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Sérstök átaksverkefni sem hvetja til meðvitundar um umhverfismál og þátttöku bæjarbúa í vernd umhverfisins</a:t>
            </a:r>
          </a:p>
        </p:txBody>
      </p:sp>
      <p:pic>
        <p:nvPicPr>
          <p:cNvPr id="585" name="Image" descr="Image"/>
          <p:cNvPicPr>
            <a:picLocks noChangeAspect="1"/>
          </p:cNvPicPr>
          <p:nvPr/>
        </p:nvPicPr>
        <p:blipFill>
          <a:blip r:embed="rId4"/>
          <a:stretch>
            <a:fillRect/>
          </a:stretch>
        </p:blipFill>
        <p:spPr>
          <a:xfrm>
            <a:off x="11754480" y="3170871"/>
            <a:ext cx="1165290" cy="1166551"/>
          </a:xfrm>
          <a:prstGeom prst="rect">
            <a:avLst/>
          </a:prstGeom>
          <a:ln w="12700">
            <a:miter lim="400000"/>
          </a:ln>
        </p:spPr>
      </p:pic>
      <p:pic>
        <p:nvPicPr>
          <p:cNvPr id="586" name="Image" descr="Image"/>
          <p:cNvPicPr>
            <a:picLocks noChangeAspect="1"/>
          </p:cNvPicPr>
          <p:nvPr/>
        </p:nvPicPr>
        <p:blipFill>
          <a:blip r:embed="rId5"/>
          <a:stretch>
            <a:fillRect/>
          </a:stretch>
        </p:blipFill>
        <p:spPr>
          <a:xfrm>
            <a:off x="10496940" y="3162198"/>
            <a:ext cx="1165289" cy="1166552"/>
          </a:xfrm>
          <a:prstGeom prst="rect">
            <a:avLst/>
          </a:prstGeom>
          <a:ln w="12700">
            <a:miter lim="400000"/>
          </a:ln>
        </p:spPr>
      </p:pic>
      <p:pic>
        <p:nvPicPr>
          <p:cNvPr id="587" name="Image" descr="Image"/>
          <p:cNvPicPr>
            <a:picLocks noChangeAspect="1"/>
          </p:cNvPicPr>
          <p:nvPr/>
        </p:nvPicPr>
        <p:blipFill>
          <a:blip r:embed="rId6"/>
          <a:stretch>
            <a:fillRect/>
          </a:stretch>
        </p:blipFill>
        <p:spPr>
          <a:xfrm>
            <a:off x="13023609" y="3162198"/>
            <a:ext cx="1166552" cy="1166552"/>
          </a:xfrm>
          <a:prstGeom prst="rect">
            <a:avLst/>
          </a:prstGeom>
          <a:ln w="12700">
            <a:miter lim="400000"/>
          </a:ln>
        </p:spPr>
      </p:pic>
      <p:pic>
        <p:nvPicPr>
          <p:cNvPr id="588" name="Image" descr="Image"/>
          <p:cNvPicPr>
            <a:picLocks noChangeAspect="1"/>
          </p:cNvPicPr>
          <p:nvPr/>
        </p:nvPicPr>
        <p:blipFill>
          <a:blip r:embed="rId7"/>
          <a:stretch>
            <a:fillRect/>
          </a:stretch>
        </p:blipFill>
        <p:spPr>
          <a:xfrm>
            <a:off x="14294000" y="3162198"/>
            <a:ext cx="1167815" cy="1166552"/>
          </a:xfrm>
          <a:prstGeom prst="rect">
            <a:avLst/>
          </a:prstGeom>
          <a:ln w="12700">
            <a:miter lim="400000"/>
          </a:ln>
        </p:spPr>
      </p:pic>
      <p:pic>
        <p:nvPicPr>
          <p:cNvPr id="589"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590" name="Image" descr="Image"/>
          <p:cNvPicPr>
            <a:picLocks noChangeAspect="1"/>
          </p:cNvPicPr>
          <p:nvPr/>
        </p:nvPicPr>
        <p:blipFill>
          <a:blip r:embed="rId9"/>
          <a:stretch>
            <a:fillRect/>
          </a:stretch>
        </p:blipFill>
        <p:spPr>
          <a:xfrm>
            <a:off x="10953453" y="378233"/>
            <a:ext cx="432395" cy="437859"/>
          </a:xfrm>
          <a:prstGeom prst="rect">
            <a:avLst/>
          </a:prstGeom>
          <a:ln w="12700">
            <a:miter lim="400000"/>
          </a:ln>
        </p:spPr>
      </p:pic>
      <p:sp>
        <p:nvSpPr>
          <p:cNvPr id="59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UMHVERFISMÁL Í FARARBRODDI"/>
          <p:cNvSpPr txBox="1"/>
          <p:nvPr/>
        </p:nvSpPr>
        <p:spPr>
          <a:xfrm>
            <a:off x="1804488" y="1673004"/>
            <a:ext cx="8584396" cy="646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4000" b="1">
                <a:solidFill>
                  <a:srgbClr val="535353"/>
                </a:solidFill>
                <a:latin typeface="Arial"/>
                <a:ea typeface="Arial"/>
                <a:cs typeface="Arial"/>
                <a:sym typeface="Arial"/>
              </a:defRPr>
            </a:lvl1pPr>
          </a:lstStyle>
          <a:p>
            <a:r>
              <a:t>UMHVERFISMÁL Í FARARBRODDI</a:t>
            </a:r>
          </a:p>
        </p:txBody>
      </p:sp>
      <p:sp>
        <p:nvSpPr>
          <p:cNvPr id="82" name="Akraneskaupstaður er meðvitaður um mikilvægi umhverfismála og hefur að undanförnum árum unnið því að styrkja málaflokkinn.…"/>
          <p:cNvSpPr txBox="1"/>
          <p:nvPr/>
        </p:nvSpPr>
        <p:spPr>
          <a:xfrm>
            <a:off x="1804488" y="2612804"/>
            <a:ext cx="7904582" cy="7814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20000"/>
              </a:lnSpc>
              <a:defRPr sz="2000">
                <a:solidFill>
                  <a:srgbClr val="535353"/>
                </a:solidFill>
                <a:latin typeface="Arial"/>
                <a:ea typeface="Arial"/>
                <a:cs typeface="Arial"/>
                <a:sym typeface="Arial"/>
              </a:defRPr>
            </a:pPr>
            <a:r>
              <a:rPr lang="is-IS" dirty="0"/>
              <a:t>Akraneskaupstaður er meðvitaður um mikilvægi umhverfismála og hefur að undanförnum árum unnið að því að styrkja málaflokkinn.</a:t>
            </a:r>
          </a:p>
          <a:p>
            <a:pPr defTabSz="457200">
              <a:lnSpc>
                <a:spcPct val="120000"/>
              </a:lnSpc>
              <a:defRPr sz="2000">
                <a:solidFill>
                  <a:srgbClr val="535353"/>
                </a:solidFill>
                <a:latin typeface="Arial"/>
                <a:ea typeface="Arial"/>
                <a:cs typeface="Arial"/>
                <a:sym typeface="Arial"/>
              </a:defRPr>
            </a:pPr>
            <a:endParaRPr lang="is-IS" dirty="0"/>
          </a:p>
          <a:p>
            <a:pPr defTabSz="457200">
              <a:lnSpc>
                <a:spcPct val="120000"/>
              </a:lnSpc>
              <a:defRPr sz="2000">
                <a:solidFill>
                  <a:srgbClr val="535353"/>
                </a:solidFill>
                <a:latin typeface="Arial"/>
                <a:ea typeface="Arial"/>
                <a:cs typeface="Arial"/>
                <a:sym typeface="Arial"/>
              </a:defRPr>
            </a:pPr>
            <a:r>
              <a:rPr lang="is-IS" dirty="0"/>
              <a:t>Vinna við umhverfisstefnu hófst árið 2019 hjá skipulags- og umhverfisráði í samstarfi við Stefán Gíslason umhverfisfræðing. Af því tilefni var efnt til íbúafundar í maí 2019 þar sem íbúar tóku þátt í að móta hugmyndir að framtíðarsýn á sviði umhverfismála í sveitarfélaginu. Í kjölfarið voru valdir áhersluþættir og ákveðið að hafa markmið bæði mælanleg og tímasett.</a:t>
            </a:r>
          </a:p>
          <a:p>
            <a:pPr defTabSz="457200">
              <a:lnSpc>
                <a:spcPct val="120000"/>
              </a:lnSpc>
              <a:defRPr sz="2000">
                <a:solidFill>
                  <a:srgbClr val="535353"/>
                </a:solidFill>
                <a:latin typeface="Arial"/>
                <a:ea typeface="Arial"/>
                <a:cs typeface="Arial"/>
                <a:sym typeface="Arial"/>
              </a:defRPr>
            </a:pPr>
            <a:endParaRPr lang="is-IS" dirty="0"/>
          </a:p>
          <a:p>
            <a:pPr defTabSz="457200">
              <a:lnSpc>
                <a:spcPct val="120000"/>
              </a:lnSpc>
              <a:defRPr sz="2000">
                <a:solidFill>
                  <a:srgbClr val="535353"/>
                </a:solidFill>
                <a:latin typeface="Arial"/>
                <a:ea typeface="Arial"/>
                <a:cs typeface="Arial"/>
                <a:sym typeface="Arial"/>
              </a:defRPr>
            </a:pPr>
            <a:r>
              <a:rPr lang="is-IS" dirty="0"/>
              <a:t>Akraneskaupstaður hefur á undanförnum árum tekið þátt í innlendum og alþjóðlegum verkefnum um lífsgæði, sjálfbærni og bætta lýðheilsu. Nefna má Bláfánaviðurkenningu, hvatningarverðlaun, umhverfisviðurkenningar og grænfánaviðurkenningu leik- og grunnskóla. Þá var stofnaður starfshópur um sorpmál í sveitarfélaginu árið 2019 sem hefur það hlutverk að móta stefnu í sorpmálum. Akraneskaupstaður er einnig þátttakandi á samstarfs-vettvangi sveitarfélaga um loftslagsmál og heimsmarkmið Sameinuðu þjóðanna. Alþjóðlega má nefna þátttöku í Norrænu samstarfsverkefni um lífsgæði í litlum og meðalstórum bæjum (</a:t>
            </a:r>
            <a:r>
              <a:rPr lang="is-IS" dirty="0" err="1"/>
              <a:t>Attractive</a:t>
            </a:r>
            <a:r>
              <a:rPr lang="is-IS" dirty="0"/>
              <a:t> </a:t>
            </a:r>
            <a:r>
              <a:rPr lang="is-IS" dirty="0" err="1"/>
              <a:t>Nordic</a:t>
            </a:r>
            <a:r>
              <a:rPr lang="is-IS" dirty="0"/>
              <a:t> </a:t>
            </a:r>
            <a:r>
              <a:rPr lang="is-IS" dirty="0" err="1"/>
              <a:t>Towns</a:t>
            </a:r>
            <a:r>
              <a:rPr lang="is-IS" dirty="0"/>
              <a:t>) 2017 til 2019.</a:t>
            </a:r>
          </a:p>
        </p:txBody>
      </p:sp>
      <p:pic>
        <p:nvPicPr>
          <p:cNvPr id="83" name="Image" descr="Image"/>
          <p:cNvPicPr>
            <a:picLocks noChangeAspect="1"/>
          </p:cNvPicPr>
          <p:nvPr/>
        </p:nvPicPr>
        <p:blipFill>
          <a:blip r:embed="rId2"/>
          <a:stretch>
            <a:fillRect/>
          </a:stretch>
        </p:blipFill>
        <p:spPr>
          <a:xfrm>
            <a:off x="12602983" y="3107562"/>
            <a:ext cx="3972673" cy="470056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ctangle"/>
          <p:cNvSpPr/>
          <p:nvPr/>
        </p:nvSpPr>
        <p:spPr>
          <a:xfrm>
            <a:off x="10487959" y="-51942"/>
            <a:ext cx="6950561" cy="1195264"/>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558" name="object 5"/>
          <p:cNvSpPr txBox="1"/>
          <p:nvPr/>
        </p:nvSpPr>
        <p:spPr>
          <a:xfrm>
            <a:off x="2066470" y="591340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3593F"/>
                </a:solidFill>
              </a:rPr>
              <a:t>FRAMKVÆMD:</a:t>
            </a:r>
            <a:r>
              <a:rPr lang="en-GB" b="1" dirty="0">
                <a:solidFill>
                  <a:srgbClr val="EA9B56"/>
                </a:solidFill>
              </a:rPr>
              <a:t> </a:t>
            </a:r>
            <a:r>
              <a:rPr lang="is-IS" dirty="0"/>
              <a:t>Allir skólastjórnendur leik- og grunnskóla, tónlistarskóla og vinnuskóla verði hvattir til að taka þátt í verkefni Skólar á grænni grein (Grænfánanum), hafi það ekki þegar verið gert. Fræðslunefnd hafi frumkvæði að þessu.  </a:t>
            </a:r>
            <a:endParaRPr dirty="0"/>
          </a:p>
        </p:txBody>
      </p:sp>
      <p:sp>
        <p:nvSpPr>
          <p:cNvPr id="559"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D3593F"/>
                </a:solidFill>
                <a:latin typeface="Arial"/>
                <a:ea typeface="Arial"/>
                <a:cs typeface="Arial"/>
                <a:sym typeface="Arial"/>
              </a:defRPr>
            </a:pPr>
            <a:r>
              <a:rPr dirty="0"/>
              <a:t>MARKMIÐ</a:t>
            </a:r>
            <a:r>
              <a:rPr lang="en-GB" dirty="0"/>
              <a:t> 5.2</a:t>
            </a:r>
            <a:endParaRPr dirty="0"/>
          </a:p>
          <a:p>
            <a:pPr marR="5080" indent="12700">
              <a:spcBef>
                <a:spcPts val="1400"/>
              </a:spcBef>
              <a:defRPr sz="4000" spc="-4">
                <a:solidFill>
                  <a:srgbClr val="D3593F"/>
                </a:solidFill>
                <a:latin typeface="Arial"/>
                <a:ea typeface="Arial"/>
                <a:cs typeface="Arial"/>
                <a:sym typeface="Arial"/>
              </a:defRPr>
            </a:pPr>
            <a:r>
              <a:rPr lang="is-IS" dirty="0"/>
              <a:t>Áhersla á umhverfismál í skólum sveitarfélagsins</a:t>
            </a:r>
          </a:p>
        </p:txBody>
      </p:sp>
      <p:sp>
        <p:nvSpPr>
          <p:cNvPr id="560" name="object 11"/>
          <p:cNvSpPr txBox="1"/>
          <p:nvPr/>
        </p:nvSpPr>
        <p:spPr>
          <a:xfrm>
            <a:off x="5428443" y="8446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Fyrir</a:t>
            </a:r>
            <a:r>
              <a:rPr lang="en-GB" dirty="0"/>
              <a:t> </a:t>
            </a:r>
            <a:r>
              <a:rPr lang="en-GB" dirty="0" err="1"/>
              <a:t>árslok</a:t>
            </a:r>
            <a:r>
              <a:rPr lang="en-GB" dirty="0"/>
              <a:t> 2021</a:t>
            </a:r>
            <a:endParaRPr spc="0" dirty="0"/>
          </a:p>
        </p:txBody>
      </p:sp>
      <p:sp>
        <p:nvSpPr>
          <p:cNvPr id="561" name="object 12"/>
          <p:cNvSpPr txBox="1"/>
          <p:nvPr/>
        </p:nvSpPr>
        <p:spPr>
          <a:xfrm>
            <a:off x="2854604" y="8261868"/>
            <a:ext cx="134155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dirty="0"/>
              <a:t>Skóla- og frístundaráð og umhverfisstjóri</a:t>
            </a:r>
            <a:endParaRPr dirty="0"/>
          </a:p>
        </p:txBody>
      </p:sp>
      <p:sp>
        <p:nvSpPr>
          <p:cNvPr id="562" name="UMHVERFISFRÆÐSLA OG MENNTUN"/>
          <p:cNvSpPr txBox="1"/>
          <p:nvPr/>
        </p:nvSpPr>
        <p:spPr>
          <a:xfrm>
            <a:off x="11692075" y="403404"/>
            <a:ext cx="351313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5. </a:t>
            </a:r>
            <a:r>
              <a:rPr dirty="0"/>
              <a:t>UMHVERFISFRÆÐSLA OG MENNTUN</a:t>
            </a:r>
          </a:p>
        </p:txBody>
      </p:sp>
      <p:sp>
        <p:nvSpPr>
          <p:cNvPr id="56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6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565" name="Rectangle"/>
          <p:cNvSpPr/>
          <p:nvPr/>
        </p:nvSpPr>
        <p:spPr>
          <a:xfrm>
            <a:off x="10487959" y="10991870"/>
            <a:ext cx="6950561" cy="305662"/>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56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56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568" name="Image" descr="Image"/>
          <p:cNvPicPr>
            <a:picLocks noChangeAspect="1"/>
          </p:cNvPicPr>
          <p:nvPr/>
        </p:nvPicPr>
        <p:blipFill>
          <a:blip r:embed="rId2"/>
          <a:stretch>
            <a:fillRect/>
          </a:stretch>
        </p:blipFill>
        <p:spPr>
          <a:xfrm>
            <a:off x="4703358" y="8359813"/>
            <a:ext cx="425164" cy="420746"/>
          </a:xfrm>
          <a:prstGeom prst="rect">
            <a:avLst/>
          </a:prstGeom>
          <a:ln w="12700">
            <a:miter lim="400000"/>
          </a:ln>
        </p:spPr>
      </p:pic>
      <p:pic>
        <p:nvPicPr>
          <p:cNvPr id="569" name="Image" descr="Image"/>
          <p:cNvPicPr>
            <a:picLocks noChangeAspect="1"/>
          </p:cNvPicPr>
          <p:nvPr/>
        </p:nvPicPr>
        <p:blipFill>
          <a:blip r:embed="rId3"/>
          <a:stretch>
            <a:fillRect/>
          </a:stretch>
        </p:blipFill>
        <p:spPr>
          <a:xfrm>
            <a:off x="2117275" y="8313086"/>
            <a:ext cx="434137" cy="463401"/>
          </a:xfrm>
          <a:prstGeom prst="rect">
            <a:avLst/>
          </a:prstGeom>
          <a:ln w="12700">
            <a:miter lim="400000"/>
          </a:ln>
        </p:spPr>
      </p:pic>
      <p:sp>
        <p:nvSpPr>
          <p:cNvPr id="570" name="Line"/>
          <p:cNvSpPr/>
          <p:nvPr/>
        </p:nvSpPr>
        <p:spPr>
          <a:xfrm>
            <a:off x="2089150" y="8093337"/>
            <a:ext cx="2182441" cy="1"/>
          </a:xfrm>
          <a:prstGeom prst="line">
            <a:avLst/>
          </a:prstGeom>
          <a:ln w="25400">
            <a:solidFill>
              <a:srgbClr val="D3593F"/>
            </a:solidFill>
          </a:ln>
        </p:spPr>
        <p:txBody>
          <a:bodyPr lIns="45719" rIns="45719"/>
          <a:lstStyle/>
          <a:p>
            <a:endParaRPr/>
          </a:p>
        </p:txBody>
      </p:sp>
      <p:sp>
        <p:nvSpPr>
          <p:cNvPr id="571" name="Line"/>
          <p:cNvSpPr/>
          <p:nvPr/>
        </p:nvSpPr>
        <p:spPr>
          <a:xfrm>
            <a:off x="2089150" y="9039912"/>
            <a:ext cx="2182441" cy="1"/>
          </a:xfrm>
          <a:prstGeom prst="line">
            <a:avLst/>
          </a:prstGeom>
          <a:ln w="25400">
            <a:solidFill>
              <a:srgbClr val="D3593F"/>
            </a:solidFill>
          </a:ln>
        </p:spPr>
        <p:txBody>
          <a:bodyPr lIns="45719" rIns="45719"/>
          <a:lstStyle/>
          <a:p>
            <a:endParaRPr/>
          </a:p>
        </p:txBody>
      </p:sp>
      <p:sp>
        <p:nvSpPr>
          <p:cNvPr id="572" name="Line"/>
          <p:cNvSpPr/>
          <p:nvPr/>
        </p:nvSpPr>
        <p:spPr>
          <a:xfrm>
            <a:off x="4686825" y="8093337"/>
            <a:ext cx="5156322" cy="1"/>
          </a:xfrm>
          <a:prstGeom prst="line">
            <a:avLst/>
          </a:prstGeom>
          <a:ln w="25400">
            <a:solidFill>
              <a:srgbClr val="D3593F"/>
            </a:solidFill>
          </a:ln>
        </p:spPr>
        <p:txBody>
          <a:bodyPr lIns="45719" rIns="45719"/>
          <a:lstStyle/>
          <a:p>
            <a:endParaRPr/>
          </a:p>
        </p:txBody>
      </p:sp>
      <p:sp>
        <p:nvSpPr>
          <p:cNvPr id="573" name="Line"/>
          <p:cNvSpPr/>
          <p:nvPr/>
        </p:nvSpPr>
        <p:spPr>
          <a:xfrm>
            <a:off x="4686825" y="9039912"/>
            <a:ext cx="5156322" cy="1"/>
          </a:xfrm>
          <a:prstGeom prst="line">
            <a:avLst/>
          </a:prstGeom>
          <a:ln w="25400">
            <a:solidFill>
              <a:srgbClr val="D3593F"/>
            </a:solidFill>
          </a:ln>
        </p:spPr>
        <p:txBody>
          <a:bodyPr lIns="45719" rIns="45719"/>
          <a:lstStyle/>
          <a:p>
            <a:endParaRPr/>
          </a:p>
        </p:txBody>
      </p:sp>
      <p:sp>
        <p:nvSpPr>
          <p:cNvPr id="574" name="object 11"/>
          <p:cNvSpPr txBox="1"/>
          <p:nvPr/>
        </p:nvSpPr>
        <p:spPr>
          <a:xfrm>
            <a:off x="13835843" y="8446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Fyrir</a:t>
            </a:r>
            <a:r>
              <a:rPr lang="en-GB" dirty="0"/>
              <a:t> </a:t>
            </a:r>
            <a:r>
              <a:rPr lang="en-GB" dirty="0" err="1"/>
              <a:t>árslok</a:t>
            </a:r>
            <a:r>
              <a:rPr lang="en-GB" dirty="0"/>
              <a:t> 2022</a:t>
            </a:r>
            <a:endParaRPr lang="en-GB" spc="0" dirty="0"/>
          </a:p>
        </p:txBody>
      </p:sp>
      <p:sp>
        <p:nvSpPr>
          <p:cNvPr id="575" name="object 12"/>
          <p:cNvSpPr txBox="1"/>
          <p:nvPr/>
        </p:nvSpPr>
        <p:spPr>
          <a:xfrm>
            <a:off x="11262004" y="8289676"/>
            <a:ext cx="154556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dirty="0"/>
              <a:t>Skóla- og frístundaráð og umhverfisstjóri</a:t>
            </a:r>
          </a:p>
        </p:txBody>
      </p:sp>
      <p:pic>
        <p:nvPicPr>
          <p:cNvPr id="576" name="Image" descr="Image"/>
          <p:cNvPicPr>
            <a:picLocks noChangeAspect="1"/>
          </p:cNvPicPr>
          <p:nvPr/>
        </p:nvPicPr>
        <p:blipFill>
          <a:blip r:embed="rId2"/>
          <a:stretch>
            <a:fillRect/>
          </a:stretch>
        </p:blipFill>
        <p:spPr>
          <a:xfrm>
            <a:off x="13110759" y="8359813"/>
            <a:ext cx="425164" cy="420746"/>
          </a:xfrm>
          <a:prstGeom prst="rect">
            <a:avLst/>
          </a:prstGeom>
          <a:ln w="12700">
            <a:miter lim="400000"/>
          </a:ln>
        </p:spPr>
      </p:pic>
      <p:pic>
        <p:nvPicPr>
          <p:cNvPr id="577" name="Image" descr="Image"/>
          <p:cNvPicPr>
            <a:picLocks noChangeAspect="1"/>
          </p:cNvPicPr>
          <p:nvPr/>
        </p:nvPicPr>
        <p:blipFill>
          <a:blip r:embed="rId3"/>
          <a:stretch>
            <a:fillRect/>
          </a:stretch>
        </p:blipFill>
        <p:spPr>
          <a:xfrm>
            <a:off x="10524675" y="8313086"/>
            <a:ext cx="434136" cy="463401"/>
          </a:xfrm>
          <a:prstGeom prst="rect">
            <a:avLst/>
          </a:prstGeom>
          <a:ln w="12700">
            <a:miter lim="400000"/>
          </a:ln>
        </p:spPr>
      </p:pic>
      <p:sp>
        <p:nvSpPr>
          <p:cNvPr id="578" name="Line"/>
          <p:cNvSpPr/>
          <p:nvPr/>
        </p:nvSpPr>
        <p:spPr>
          <a:xfrm>
            <a:off x="10496550" y="8093337"/>
            <a:ext cx="2182441" cy="1"/>
          </a:xfrm>
          <a:prstGeom prst="line">
            <a:avLst/>
          </a:prstGeom>
          <a:ln w="25400">
            <a:solidFill>
              <a:srgbClr val="D3593F"/>
            </a:solidFill>
          </a:ln>
        </p:spPr>
        <p:txBody>
          <a:bodyPr lIns="45719" rIns="45719"/>
          <a:lstStyle/>
          <a:p>
            <a:endParaRPr/>
          </a:p>
        </p:txBody>
      </p:sp>
      <p:sp>
        <p:nvSpPr>
          <p:cNvPr id="579" name="Line"/>
          <p:cNvSpPr/>
          <p:nvPr/>
        </p:nvSpPr>
        <p:spPr>
          <a:xfrm>
            <a:off x="10496550" y="9039912"/>
            <a:ext cx="2182441" cy="1"/>
          </a:xfrm>
          <a:prstGeom prst="line">
            <a:avLst/>
          </a:prstGeom>
          <a:ln w="25400">
            <a:solidFill>
              <a:srgbClr val="D3593F"/>
            </a:solidFill>
          </a:ln>
        </p:spPr>
        <p:txBody>
          <a:bodyPr lIns="45719" rIns="45719"/>
          <a:lstStyle/>
          <a:p>
            <a:endParaRPr/>
          </a:p>
        </p:txBody>
      </p:sp>
      <p:sp>
        <p:nvSpPr>
          <p:cNvPr id="580" name="Line"/>
          <p:cNvSpPr/>
          <p:nvPr/>
        </p:nvSpPr>
        <p:spPr>
          <a:xfrm>
            <a:off x="13094225" y="8093337"/>
            <a:ext cx="5156322" cy="1"/>
          </a:xfrm>
          <a:prstGeom prst="line">
            <a:avLst/>
          </a:prstGeom>
          <a:ln w="25400">
            <a:solidFill>
              <a:srgbClr val="D3593F"/>
            </a:solidFill>
          </a:ln>
        </p:spPr>
        <p:txBody>
          <a:bodyPr lIns="45719" rIns="45719"/>
          <a:lstStyle/>
          <a:p>
            <a:endParaRPr/>
          </a:p>
        </p:txBody>
      </p:sp>
      <p:sp>
        <p:nvSpPr>
          <p:cNvPr id="581" name="Line"/>
          <p:cNvSpPr/>
          <p:nvPr/>
        </p:nvSpPr>
        <p:spPr>
          <a:xfrm>
            <a:off x="13094225" y="9039912"/>
            <a:ext cx="5156322" cy="1"/>
          </a:xfrm>
          <a:prstGeom prst="line">
            <a:avLst/>
          </a:prstGeom>
          <a:ln w="25400">
            <a:solidFill>
              <a:srgbClr val="D3593F"/>
            </a:solidFill>
          </a:ln>
        </p:spPr>
        <p:txBody>
          <a:bodyPr lIns="45719" rIns="45719"/>
          <a:lstStyle/>
          <a:p>
            <a:endParaRPr/>
          </a:p>
        </p:txBody>
      </p:sp>
      <p:sp>
        <p:nvSpPr>
          <p:cNvPr id="582"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Allir skólar á grænni grein</a:t>
            </a:r>
            <a:endParaRPr dirty="0"/>
          </a:p>
        </p:txBody>
      </p:sp>
      <p:sp>
        <p:nvSpPr>
          <p:cNvPr id="583" name="object 5"/>
          <p:cNvSpPr txBox="1"/>
          <p:nvPr/>
        </p:nvSpPr>
        <p:spPr>
          <a:xfrm>
            <a:off x="10501814" y="591340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3593F"/>
                </a:solidFill>
              </a:rPr>
              <a:t>FRAMKVÆMD:</a:t>
            </a:r>
            <a:r>
              <a:rPr lang="en-GB" b="1" dirty="0">
                <a:solidFill>
                  <a:srgbClr val="EA9B56"/>
                </a:solidFill>
              </a:rPr>
              <a:t> </a:t>
            </a:r>
            <a:r>
              <a:rPr lang="en-GB" dirty="0" err="1"/>
              <a:t>Ráðist</a:t>
            </a:r>
            <a:r>
              <a:rPr lang="en-GB" dirty="0"/>
              <a:t> verði í </a:t>
            </a:r>
            <a:r>
              <a:rPr lang="en-GB" dirty="0" err="1"/>
              <a:t>sérstök</a:t>
            </a:r>
            <a:r>
              <a:rPr lang="en-GB" dirty="0"/>
              <a:t> </a:t>
            </a:r>
            <a:r>
              <a:rPr lang="en-GB" dirty="0" err="1"/>
              <a:t>átaksverkefni</a:t>
            </a:r>
            <a:r>
              <a:rPr lang="en-GB" dirty="0"/>
              <a:t> í </a:t>
            </a:r>
            <a:r>
              <a:rPr lang="en-GB" dirty="0" err="1"/>
              <a:t>samstarfi</a:t>
            </a:r>
            <a:r>
              <a:rPr lang="en-GB" dirty="0"/>
              <a:t> </a:t>
            </a:r>
            <a:r>
              <a:rPr lang="en-GB" dirty="0" err="1"/>
              <a:t>við</a:t>
            </a:r>
            <a:r>
              <a:rPr lang="en-GB" dirty="0"/>
              <a:t> </a:t>
            </a:r>
            <a:r>
              <a:rPr lang="en-GB" dirty="0" err="1"/>
              <a:t>skólasamfélagið</a:t>
            </a:r>
            <a:r>
              <a:rPr lang="en-GB" dirty="0"/>
              <a:t> um </a:t>
            </a:r>
            <a:r>
              <a:rPr lang="en-GB" dirty="0" err="1"/>
              <a:t>að</a:t>
            </a:r>
            <a:r>
              <a:rPr lang="en-GB" dirty="0"/>
              <a:t> </a:t>
            </a:r>
            <a:r>
              <a:rPr lang="en-GB" dirty="0" err="1"/>
              <a:t>draga</a:t>
            </a:r>
            <a:r>
              <a:rPr lang="en-GB" dirty="0"/>
              <a:t> </a:t>
            </a:r>
            <a:r>
              <a:rPr lang="en-GB" dirty="0" err="1"/>
              <a:t>úr</a:t>
            </a:r>
            <a:r>
              <a:rPr lang="en-GB" dirty="0"/>
              <a:t> </a:t>
            </a:r>
            <a:r>
              <a:rPr lang="en-GB" dirty="0" err="1"/>
              <a:t>skólaakstri</a:t>
            </a:r>
            <a:r>
              <a:rPr lang="en-GB" dirty="0"/>
              <a:t>. </a:t>
            </a:r>
            <a:r>
              <a:rPr lang="en-GB" dirty="0" err="1"/>
              <a:t>Hvatningin</a:t>
            </a:r>
            <a:r>
              <a:rPr lang="en-GB" dirty="0"/>
              <a:t> </a:t>
            </a:r>
            <a:r>
              <a:rPr lang="en-GB" dirty="0" err="1"/>
              <a:t>getur</a:t>
            </a:r>
            <a:r>
              <a:rPr lang="en-GB" dirty="0"/>
              <a:t> </a:t>
            </a:r>
            <a:r>
              <a:rPr lang="en-GB" dirty="0" err="1"/>
              <a:t>t.d.</a:t>
            </a:r>
            <a:r>
              <a:rPr lang="en-GB" dirty="0"/>
              <a:t> </a:t>
            </a:r>
            <a:r>
              <a:rPr lang="en-GB" dirty="0" err="1"/>
              <a:t>verið</a:t>
            </a:r>
            <a:r>
              <a:rPr lang="en-GB" dirty="0"/>
              <a:t> í </a:t>
            </a:r>
            <a:r>
              <a:rPr lang="en-GB" dirty="0" err="1"/>
              <a:t>formi</a:t>
            </a:r>
            <a:r>
              <a:rPr lang="en-GB" dirty="0"/>
              <a:t> </a:t>
            </a:r>
            <a:r>
              <a:rPr lang="en-GB" dirty="0" err="1"/>
              <a:t>uppbyggingar</a:t>
            </a:r>
            <a:r>
              <a:rPr lang="en-GB" dirty="0"/>
              <a:t> </a:t>
            </a:r>
            <a:r>
              <a:rPr lang="en-GB" dirty="0" err="1"/>
              <a:t>hjólagrinda</a:t>
            </a:r>
            <a:r>
              <a:rPr lang="en-GB" dirty="0"/>
              <a:t> </a:t>
            </a:r>
            <a:r>
              <a:rPr lang="en-GB" dirty="0" err="1"/>
              <a:t>við</a:t>
            </a:r>
            <a:r>
              <a:rPr lang="en-GB" dirty="0"/>
              <a:t> </a:t>
            </a:r>
            <a:r>
              <a:rPr lang="en-GB" dirty="0" err="1"/>
              <a:t>alla</a:t>
            </a:r>
            <a:r>
              <a:rPr lang="en-GB" dirty="0"/>
              <a:t> </a:t>
            </a:r>
            <a:r>
              <a:rPr lang="en-GB" dirty="0" err="1"/>
              <a:t>skóla</a:t>
            </a:r>
            <a:r>
              <a:rPr lang="en-GB" dirty="0"/>
              <a:t> </a:t>
            </a:r>
            <a:r>
              <a:rPr lang="en-GB" dirty="0" err="1"/>
              <a:t>sveitarfélagsins</a:t>
            </a:r>
            <a:r>
              <a:rPr lang="en-GB" dirty="0"/>
              <a:t> </a:t>
            </a:r>
            <a:r>
              <a:rPr lang="en-GB" dirty="0" err="1"/>
              <a:t>og</a:t>
            </a:r>
            <a:r>
              <a:rPr lang="en-GB" dirty="0"/>
              <a:t> </a:t>
            </a:r>
            <a:r>
              <a:rPr lang="en-GB" dirty="0" err="1"/>
              <a:t>með</a:t>
            </a:r>
            <a:r>
              <a:rPr lang="en-GB" dirty="0"/>
              <a:t> </a:t>
            </a:r>
            <a:r>
              <a:rPr lang="en-GB" dirty="0" err="1"/>
              <a:t>þátttöku</a:t>
            </a:r>
            <a:r>
              <a:rPr lang="en-GB" dirty="0"/>
              <a:t> í </a:t>
            </a:r>
            <a:r>
              <a:rPr lang="en-GB" dirty="0" err="1"/>
              <a:t>átaksverkefnum</a:t>
            </a:r>
            <a:r>
              <a:rPr lang="en-GB" dirty="0"/>
              <a:t> </a:t>
            </a:r>
            <a:r>
              <a:rPr lang="en-GB" dirty="0" err="1"/>
              <a:t>eins</a:t>
            </a:r>
            <a:r>
              <a:rPr lang="en-GB" dirty="0"/>
              <a:t> </a:t>
            </a:r>
            <a:r>
              <a:rPr lang="en-GB" dirty="0" err="1"/>
              <a:t>og</a:t>
            </a:r>
            <a:r>
              <a:rPr lang="en-GB" dirty="0"/>
              <a:t> „</a:t>
            </a:r>
            <a:r>
              <a:rPr lang="en-GB" dirty="0" err="1"/>
              <a:t>Hjólað</a:t>
            </a:r>
            <a:r>
              <a:rPr lang="en-GB" dirty="0"/>
              <a:t> í </a:t>
            </a:r>
            <a:r>
              <a:rPr lang="en-GB" dirty="0" err="1"/>
              <a:t>skólann</a:t>
            </a:r>
            <a:r>
              <a:rPr lang="en-GB" dirty="0"/>
              <a:t>.“</a:t>
            </a:r>
          </a:p>
        </p:txBody>
      </p:sp>
      <p:sp>
        <p:nvSpPr>
          <p:cNvPr id="584" name="object 5"/>
          <p:cNvSpPr txBox="1"/>
          <p:nvPr/>
        </p:nvSpPr>
        <p:spPr>
          <a:xfrm>
            <a:off x="10501814" y="5053868"/>
            <a:ext cx="7524751" cy="624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Sérstök átaksverkefni og hvatning til umhverfisvænni samgöngumáta</a:t>
            </a:r>
          </a:p>
        </p:txBody>
      </p:sp>
      <p:pic>
        <p:nvPicPr>
          <p:cNvPr id="585" name="Image" descr="Image"/>
          <p:cNvPicPr>
            <a:picLocks noChangeAspect="1"/>
          </p:cNvPicPr>
          <p:nvPr/>
        </p:nvPicPr>
        <p:blipFill>
          <a:blip r:embed="rId4"/>
          <a:stretch>
            <a:fillRect/>
          </a:stretch>
        </p:blipFill>
        <p:spPr>
          <a:xfrm>
            <a:off x="11754480" y="3170871"/>
            <a:ext cx="1165290" cy="1166551"/>
          </a:xfrm>
          <a:prstGeom prst="rect">
            <a:avLst/>
          </a:prstGeom>
          <a:ln w="12700">
            <a:miter lim="400000"/>
          </a:ln>
        </p:spPr>
      </p:pic>
      <p:pic>
        <p:nvPicPr>
          <p:cNvPr id="586" name="Image" descr="Image"/>
          <p:cNvPicPr>
            <a:picLocks noChangeAspect="1"/>
          </p:cNvPicPr>
          <p:nvPr/>
        </p:nvPicPr>
        <p:blipFill>
          <a:blip r:embed="rId5"/>
          <a:stretch>
            <a:fillRect/>
          </a:stretch>
        </p:blipFill>
        <p:spPr>
          <a:xfrm>
            <a:off x="10496940" y="3162198"/>
            <a:ext cx="1165289" cy="1166552"/>
          </a:xfrm>
          <a:prstGeom prst="rect">
            <a:avLst/>
          </a:prstGeom>
          <a:ln w="12700">
            <a:miter lim="400000"/>
          </a:ln>
        </p:spPr>
      </p:pic>
      <p:pic>
        <p:nvPicPr>
          <p:cNvPr id="587" name="Image" descr="Image"/>
          <p:cNvPicPr>
            <a:picLocks noChangeAspect="1"/>
          </p:cNvPicPr>
          <p:nvPr/>
        </p:nvPicPr>
        <p:blipFill>
          <a:blip r:embed="rId6"/>
          <a:stretch>
            <a:fillRect/>
          </a:stretch>
        </p:blipFill>
        <p:spPr>
          <a:xfrm>
            <a:off x="13023609" y="3162198"/>
            <a:ext cx="1166552" cy="1166552"/>
          </a:xfrm>
          <a:prstGeom prst="rect">
            <a:avLst/>
          </a:prstGeom>
          <a:ln w="12700">
            <a:miter lim="400000"/>
          </a:ln>
        </p:spPr>
      </p:pic>
      <p:pic>
        <p:nvPicPr>
          <p:cNvPr id="588" name="Image" descr="Image"/>
          <p:cNvPicPr>
            <a:picLocks noChangeAspect="1"/>
          </p:cNvPicPr>
          <p:nvPr/>
        </p:nvPicPr>
        <p:blipFill>
          <a:blip r:embed="rId7"/>
          <a:stretch>
            <a:fillRect/>
          </a:stretch>
        </p:blipFill>
        <p:spPr>
          <a:xfrm>
            <a:off x="14294000" y="3162198"/>
            <a:ext cx="1167815" cy="1166552"/>
          </a:xfrm>
          <a:prstGeom prst="rect">
            <a:avLst/>
          </a:prstGeom>
          <a:ln w="12700">
            <a:miter lim="400000"/>
          </a:ln>
        </p:spPr>
      </p:pic>
      <p:pic>
        <p:nvPicPr>
          <p:cNvPr id="589"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590" name="Image" descr="Image"/>
          <p:cNvPicPr>
            <a:picLocks noChangeAspect="1"/>
          </p:cNvPicPr>
          <p:nvPr/>
        </p:nvPicPr>
        <p:blipFill>
          <a:blip r:embed="rId9"/>
          <a:stretch>
            <a:fillRect/>
          </a:stretch>
        </p:blipFill>
        <p:spPr>
          <a:xfrm>
            <a:off x="10953453" y="378233"/>
            <a:ext cx="432395" cy="437859"/>
          </a:xfrm>
          <a:prstGeom prst="rect">
            <a:avLst/>
          </a:prstGeom>
          <a:ln w="12700">
            <a:miter lim="400000"/>
          </a:ln>
        </p:spPr>
      </p:pic>
      <p:sp>
        <p:nvSpPr>
          <p:cNvPr id="59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extLst>
      <p:ext uri="{BB962C8B-B14F-4D97-AF65-F5344CB8AC3E}">
        <p14:creationId xmlns:p14="http://schemas.microsoft.com/office/powerpoint/2010/main" val="42656890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Rectangle"/>
          <p:cNvSpPr/>
          <p:nvPr/>
        </p:nvSpPr>
        <p:spPr>
          <a:xfrm>
            <a:off x="10487959" y="-51942"/>
            <a:ext cx="6950561" cy="1195264"/>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594" name="object 5"/>
          <p:cNvSpPr txBox="1"/>
          <p:nvPr/>
        </p:nvSpPr>
        <p:spPr>
          <a:xfrm>
            <a:off x="2066470" y="553283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3593F"/>
                </a:solidFill>
              </a:rPr>
              <a:t>FRAMKVÆMD: </a:t>
            </a:r>
            <a:r>
              <a:rPr dirty="0" err="1"/>
              <a:t>Stuðningur</a:t>
            </a:r>
            <a:r>
              <a:rPr dirty="0"/>
              <a:t> </a:t>
            </a:r>
            <a:r>
              <a:rPr dirty="0" err="1"/>
              <a:t>við</a:t>
            </a:r>
            <a:r>
              <a:rPr dirty="0"/>
              <a:t> </a:t>
            </a:r>
            <a:r>
              <a:rPr dirty="0" err="1"/>
              <a:t>skólasamfélagið</a:t>
            </a:r>
            <a:r>
              <a:rPr dirty="0"/>
              <a:t> </a:t>
            </a:r>
            <a:r>
              <a:rPr dirty="0" err="1"/>
              <a:t>við</a:t>
            </a:r>
            <a:r>
              <a:rPr dirty="0"/>
              <a:t> </a:t>
            </a:r>
            <a:r>
              <a:rPr dirty="0" err="1"/>
              <a:t>gerð</a:t>
            </a:r>
            <a:r>
              <a:rPr dirty="0"/>
              <a:t> </a:t>
            </a:r>
            <a:r>
              <a:rPr dirty="0" err="1"/>
              <a:t>námsefnis</a:t>
            </a:r>
            <a:r>
              <a:rPr dirty="0"/>
              <a:t> um </a:t>
            </a:r>
            <a:r>
              <a:rPr dirty="0" err="1"/>
              <a:t>umhverfismál</a:t>
            </a:r>
            <a:r>
              <a:rPr dirty="0"/>
              <a:t>, </a:t>
            </a:r>
            <a:r>
              <a:rPr dirty="0" err="1"/>
              <a:t>ásamt</a:t>
            </a:r>
            <a:r>
              <a:rPr dirty="0"/>
              <a:t> </a:t>
            </a:r>
            <a:r>
              <a:rPr dirty="0" err="1"/>
              <a:t>aðstoð</a:t>
            </a:r>
            <a:r>
              <a:rPr dirty="0"/>
              <a:t> </a:t>
            </a:r>
            <a:r>
              <a:rPr dirty="0" err="1"/>
              <a:t>vegna</a:t>
            </a:r>
            <a:r>
              <a:rPr dirty="0"/>
              <a:t> </a:t>
            </a:r>
            <a:r>
              <a:rPr dirty="0" err="1"/>
              <a:t>umsókna</a:t>
            </a:r>
            <a:r>
              <a:rPr dirty="0"/>
              <a:t> í </a:t>
            </a:r>
            <a:r>
              <a:rPr dirty="0" err="1"/>
              <a:t>innlenda</a:t>
            </a:r>
            <a:r>
              <a:rPr dirty="0"/>
              <a:t> </a:t>
            </a:r>
            <a:r>
              <a:rPr dirty="0" err="1"/>
              <a:t>og</a:t>
            </a:r>
            <a:r>
              <a:rPr dirty="0"/>
              <a:t> </a:t>
            </a:r>
            <a:r>
              <a:rPr dirty="0" err="1"/>
              <a:t>erlenda</a:t>
            </a:r>
            <a:r>
              <a:rPr dirty="0"/>
              <a:t> </a:t>
            </a:r>
            <a:r>
              <a:rPr dirty="0" err="1"/>
              <a:t>sjóði</a:t>
            </a:r>
            <a:r>
              <a:rPr dirty="0"/>
              <a:t> í </a:t>
            </a:r>
            <a:r>
              <a:rPr dirty="0" err="1"/>
              <a:t>tengslum</a:t>
            </a:r>
            <a:r>
              <a:rPr dirty="0"/>
              <a:t> </a:t>
            </a:r>
            <a:r>
              <a:rPr dirty="0" err="1"/>
              <a:t>við</a:t>
            </a:r>
            <a:r>
              <a:rPr dirty="0"/>
              <a:t> </a:t>
            </a:r>
            <a:r>
              <a:rPr dirty="0" err="1"/>
              <a:t>námsefnisgerð</a:t>
            </a:r>
            <a:r>
              <a:rPr dirty="0"/>
              <a:t>, </a:t>
            </a:r>
            <a:r>
              <a:rPr dirty="0" err="1"/>
              <a:t>svo</a:t>
            </a:r>
            <a:r>
              <a:rPr dirty="0"/>
              <a:t> </a:t>
            </a:r>
            <a:r>
              <a:rPr dirty="0" err="1"/>
              <a:t>sem</a:t>
            </a:r>
            <a:r>
              <a:rPr dirty="0"/>
              <a:t> </a:t>
            </a:r>
            <a:r>
              <a:rPr dirty="0" err="1"/>
              <a:t>Sprotasjóð</a:t>
            </a:r>
            <a:r>
              <a:rPr dirty="0"/>
              <a:t> </a:t>
            </a:r>
            <a:r>
              <a:rPr dirty="0" err="1"/>
              <a:t>og</a:t>
            </a:r>
            <a:r>
              <a:rPr dirty="0"/>
              <a:t> </a:t>
            </a:r>
            <a:r>
              <a:rPr dirty="0" err="1"/>
              <a:t>samstarfssjóði</a:t>
            </a:r>
            <a:r>
              <a:rPr dirty="0"/>
              <a:t> </a:t>
            </a:r>
            <a:r>
              <a:rPr dirty="0" err="1"/>
              <a:t>Evrópusambandsins</a:t>
            </a:r>
            <a:r>
              <a:rPr dirty="0"/>
              <a:t>.</a:t>
            </a:r>
          </a:p>
        </p:txBody>
      </p:sp>
      <p:sp>
        <p:nvSpPr>
          <p:cNvPr id="595"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D3593F"/>
                </a:solidFill>
                <a:latin typeface="Arial"/>
                <a:ea typeface="Arial"/>
                <a:cs typeface="Arial"/>
                <a:sym typeface="Arial"/>
              </a:defRPr>
            </a:pPr>
            <a:r>
              <a:rPr dirty="0"/>
              <a:t>MARKMIÐ</a:t>
            </a:r>
            <a:r>
              <a:rPr lang="en-GB" dirty="0"/>
              <a:t> 5.2</a:t>
            </a:r>
            <a:endParaRPr dirty="0"/>
          </a:p>
          <a:p>
            <a:pPr marR="5080" indent="12700">
              <a:spcBef>
                <a:spcPts val="1400"/>
              </a:spcBef>
              <a:defRPr sz="4000" spc="-4">
                <a:solidFill>
                  <a:srgbClr val="D3593F"/>
                </a:solidFill>
                <a:latin typeface="Arial"/>
                <a:ea typeface="Arial"/>
                <a:cs typeface="Arial"/>
                <a:sym typeface="Arial"/>
              </a:defRPr>
            </a:pPr>
            <a:r>
              <a:rPr dirty="0" err="1"/>
              <a:t>Áhersla</a:t>
            </a:r>
            <a:r>
              <a:rPr dirty="0"/>
              <a:t> á </a:t>
            </a:r>
            <a:r>
              <a:rPr dirty="0" err="1"/>
              <a:t>umhverfismál</a:t>
            </a:r>
            <a:r>
              <a:rPr dirty="0"/>
              <a:t> í </a:t>
            </a:r>
            <a:r>
              <a:rPr dirty="0" err="1"/>
              <a:t>skólum</a:t>
            </a:r>
            <a:r>
              <a:rPr dirty="0"/>
              <a:t> </a:t>
            </a:r>
            <a:r>
              <a:rPr dirty="0" err="1"/>
              <a:t>sveitarfélagsins</a:t>
            </a:r>
            <a:endParaRPr dirty="0"/>
          </a:p>
        </p:txBody>
      </p:sp>
      <p:sp>
        <p:nvSpPr>
          <p:cNvPr id="596" name="object 11"/>
          <p:cNvSpPr txBox="1"/>
          <p:nvPr/>
        </p:nvSpPr>
        <p:spPr>
          <a:xfrm>
            <a:off x="5428443" y="7721043"/>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Alltaf</a:t>
            </a:r>
            <a:r>
              <a:rPr lang="en-GB" spc="0" dirty="0"/>
              <a:t> í </a:t>
            </a:r>
            <a:r>
              <a:rPr lang="en-GB" spc="0" dirty="0" err="1"/>
              <a:t>gangi</a:t>
            </a:r>
            <a:endParaRPr lang="en-GB" spc="0" dirty="0"/>
          </a:p>
        </p:txBody>
      </p:sp>
      <p:sp>
        <p:nvSpPr>
          <p:cNvPr id="597" name="object 12"/>
          <p:cNvSpPr txBox="1"/>
          <p:nvPr/>
        </p:nvSpPr>
        <p:spPr>
          <a:xfrm>
            <a:off x="2854604" y="7650852"/>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Skóla- og frístundaráð</a:t>
            </a:r>
          </a:p>
        </p:txBody>
      </p:sp>
      <p:sp>
        <p:nvSpPr>
          <p:cNvPr id="598"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599"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600" name="Rectangle"/>
          <p:cNvSpPr/>
          <p:nvPr/>
        </p:nvSpPr>
        <p:spPr>
          <a:xfrm>
            <a:off x="10487959" y="10991870"/>
            <a:ext cx="6950561" cy="305662"/>
          </a:xfrm>
          <a:prstGeom prst="rect">
            <a:avLst/>
          </a:prstGeom>
          <a:solidFill>
            <a:srgbClr val="D3593F"/>
          </a:solidFill>
          <a:ln w="12700">
            <a:miter lim="400000"/>
          </a:ln>
        </p:spPr>
        <p:txBody>
          <a:bodyPr lIns="45719" rIns="45719" anchor="ctr"/>
          <a:lstStyle/>
          <a:p>
            <a:pPr>
              <a:defRPr>
                <a:solidFill>
                  <a:srgbClr val="3FA288"/>
                </a:solidFill>
              </a:defRPr>
            </a:pPr>
            <a:endParaRPr/>
          </a:p>
        </p:txBody>
      </p:sp>
      <p:sp>
        <p:nvSpPr>
          <p:cNvPr id="601"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602"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603" name="Image" descr="Image"/>
          <p:cNvPicPr>
            <a:picLocks noChangeAspect="1"/>
          </p:cNvPicPr>
          <p:nvPr/>
        </p:nvPicPr>
        <p:blipFill>
          <a:blip r:embed="rId2"/>
          <a:stretch>
            <a:fillRect/>
          </a:stretch>
        </p:blipFill>
        <p:spPr>
          <a:xfrm>
            <a:off x="4703358" y="7634762"/>
            <a:ext cx="425164" cy="420746"/>
          </a:xfrm>
          <a:prstGeom prst="rect">
            <a:avLst/>
          </a:prstGeom>
          <a:ln w="12700">
            <a:miter lim="400000"/>
          </a:ln>
        </p:spPr>
      </p:pic>
      <p:pic>
        <p:nvPicPr>
          <p:cNvPr id="604" name="Image" descr="Image"/>
          <p:cNvPicPr>
            <a:picLocks noChangeAspect="1"/>
          </p:cNvPicPr>
          <p:nvPr/>
        </p:nvPicPr>
        <p:blipFill>
          <a:blip r:embed="rId3"/>
          <a:stretch>
            <a:fillRect/>
          </a:stretch>
        </p:blipFill>
        <p:spPr>
          <a:xfrm>
            <a:off x="2117275" y="7588035"/>
            <a:ext cx="434137" cy="463401"/>
          </a:xfrm>
          <a:prstGeom prst="rect">
            <a:avLst/>
          </a:prstGeom>
          <a:ln w="12700">
            <a:miter lim="400000"/>
          </a:ln>
        </p:spPr>
      </p:pic>
      <p:sp>
        <p:nvSpPr>
          <p:cNvPr id="605" name="Line"/>
          <p:cNvSpPr/>
          <p:nvPr/>
        </p:nvSpPr>
        <p:spPr>
          <a:xfrm>
            <a:off x="2089150" y="7368286"/>
            <a:ext cx="2182441" cy="1"/>
          </a:xfrm>
          <a:prstGeom prst="line">
            <a:avLst/>
          </a:prstGeom>
          <a:ln w="25400">
            <a:solidFill>
              <a:srgbClr val="D3593F"/>
            </a:solidFill>
          </a:ln>
        </p:spPr>
        <p:txBody>
          <a:bodyPr lIns="45719" rIns="45719"/>
          <a:lstStyle/>
          <a:p>
            <a:endParaRPr/>
          </a:p>
        </p:txBody>
      </p:sp>
      <p:sp>
        <p:nvSpPr>
          <p:cNvPr id="606" name="Line"/>
          <p:cNvSpPr/>
          <p:nvPr/>
        </p:nvSpPr>
        <p:spPr>
          <a:xfrm>
            <a:off x="2089150" y="8314861"/>
            <a:ext cx="2182441" cy="1"/>
          </a:xfrm>
          <a:prstGeom prst="line">
            <a:avLst/>
          </a:prstGeom>
          <a:ln w="25400">
            <a:solidFill>
              <a:srgbClr val="D3593F"/>
            </a:solidFill>
          </a:ln>
        </p:spPr>
        <p:txBody>
          <a:bodyPr lIns="45719" rIns="45719"/>
          <a:lstStyle/>
          <a:p>
            <a:endParaRPr/>
          </a:p>
        </p:txBody>
      </p:sp>
      <p:sp>
        <p:nvSpPr>
          <p:cNvPr id="607" name="Line"/>
          <p:cNvSpPr/>
          <p:nvPr/>
        </p:nvSpPr>
        <p:spPr>
          <a:xfrm>
            <a:off x="4686825" y="7368286"/>
            <a:ext cx="5156322" cy="1"/>
          </a:xfrm>
          <a:prstGeom prst="line">
            <a:avLst/>
          </a:prstGeom>
          <a:ln w="25400">
            <a:solidFill>
              <a:srgbClr val="D3593F"/>
            </a:solidFill>
          </a:ln>
        </p:spPr>
        <p:txBody>
          <a:bodyPr lIns="45719" rIns="45719"/>
          <a:lstStyle/>
          <a:p>
            <a:endParaRPr/>
          </a:p>
        </p:txBody>
      </p:sp>
      <p:sp>
        <p:nvSpPr>
          <p:cNvPr id="608" name="Line"/>
          <p:cNvSpPr/>
          <p:nvPr/>
        </p:nvSpPr>
        <p:spPr>
          <a:xfrm>
            <a:off x="4686825" y="8314861"/>
            <a:ext cx="5156322" cy="1"/>
          </a:xfrm>
          <a:prstGeom prst="line">
            <a:avLst/>
          </a:prstGeom>
          <a:ln w="25400">
            <a:solidFill>
              <a:srgbClr val="D3593F"/>
            </a:solidFill>
          </a:ln>
        </p:spPr>
        <p:txBody>
          <a:bodyPr lIns="45719" rIns="45719"/>
          <a:lstStyle/>
          <a:p>
            <a:endParaRPr/>
          </a:p>
        </p:txBody>
      </p:sp>
      <p:sp>
        <p:nvSpPr>
          <p:cNvPr id="609"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Þátttaka</a:t>
            </a:r>
            <a:r>
              <a:rPr dirty="0"/>
              <a:t> í </a:t>
            </a:r>
            <a:r>
              <a:rPr dirty="0" err="1"/>
              <a:t>gerð</a:t>
            </a:r>
            <a:r>
              <a:rPr dirty="0"/>
              <a:t> </a:t>
            </a:r>
            <a:r>
              <a:rPr dirty="0" err="1"/>
              <a:t>námsefnis</a:t>
            </a:r>
            <a:r>
              <a:rPr dirty="0"/>
              <a:t> um </a:t>
            </a:r>
            <a:r>
              <a:rPr dirty="0" err="1"/>
              <a:t>umhverfismál</a:t>
            </a:r>
            <a:endParaRPr dirty="0"/>
          </a:p>
        </p:txBody>
      </p:sp>
      <p:pic>
        <p:nvPicPr>
          <p:cNvPr id="610" name="Image" descr="Image"/>
          <p:cNvPicPr>
            <a:picLocks noChangeAspect="1"/>
          </p:cNvPicPr>
          <p:nvPr/>
        </p:nvPicPr>
        <p:blipFill>
          <a:blip r:embed="rId4"/>
          <a:stretch>
            <a:fillRect/>
          </a:stretch>
        </p:blipFill>
        <p:spPr>
          <a:xfrm>
            <a:off x="11754480" y="3170871"/>
            <a:ext cx="1165290" cy="1166551"/>
          </a:xfrm>
          <a:prstGeom prst="rect">
            <a:avLst/>
          </a:prstGeom>
          <a:ln w="12700">
            <a:miter lim="400000"/>
          </a:ln>
        </p:spPr>
      </p:pic>
      <p:pic>
        <p:nvPicPr>
          <p:cNvPr id="611" name="Image" descr="Image"/>
          <p:cNvPicPr>
            <a:picLocks noChangeAspect="1"/>
          </p:cNvPicPr>
          <p:nvPr/>
        </p:nvPicPr>
        <p:blipFill>
          <a:blip r:embed="rId5"/>
          <a:stretch>
            <a:fillRect/>
          </a:stretch>
        </p:blipFill>
        <p:spPr>
          <a:xfrm>
            <a:off x="10496940" y="3162198"/>
            <a:ext cx="1165289" cy="1166552"/>
          </a:xfrm>
          <a:prstGeom prst="rect">
            <a:avLst/>
          </a:prstGeom>
          <a:ln w="12700">
            <a:miter lim="400000"/>
          </a:ln>
        </p:spPr>
      </p:pic>
      <p:pic>
        <p:nvPicPr>
          <p:cNvPr id="612" name="Image" descr="Image"/>
          <p:cNvPicPr>
            <a:picLocks noChangeAspect="1"/>
          </p:cNvPicPr>
          <p:nvPr/>
        </p:nvPicPr>
        <p:blipFill>
          <a:blip r:embed="rId6"/>
          <a:stretch>
            <a:fillRect/>
          </a:stretch>
        </p:blipFill>
        <p:spPr>
          <a:xfrm>
            <a:off x="13023609" y="3162198"/>
            <a:ext cx="1166552" cy="1166552"/>
          </a:xfrm>
          <a:prstGeom prst="rect">
            <a:avLst/>
          </a:prstGeom>
          <a:ln w="12700">
            <a:miter lim="400000"/>
          </a:ln>
        </p:spPr>
      </p:pic>
      <p:pic>
        <p:nvPicPr>
          <p:cNvPr id="613" name="Image" descr="Image"/>
          <p:cNvPicPr>
            <a:picLocks noChangeAspect="1"/>
          </p:cNvPicPr>
          <p:nvPr/>
        </p:nvPicPr>
        <p:blipFill>
          <a:blip r:embed="rId7"/>
          <a:stretch>
            <a:fillRect/>
          </a:stretch>
        </p:blipFill>
        <p:spPr>
          <a:xfrm>
            <a:off x="14294000" y="3162198"/>
            <a:ext cx="1167815" cy="1166552"/>
          </a:xfrm>
          <a:prstGeom prst="rect">
            <a:avLst/>
          </a:prstGeom>
          <a:ln w="12700">
            <a:miter lim="400000"/>
          </a:ln>
        </p:spPr>
      </p:pic>
      <p:pic>
        <p:nvPicPr>
          <p:cNvPr id="614"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sp>
        <p:nvSpPr>
          <p:cNvPr id="615" name="UMHVERFISFRÆÐSLA OG MENNTUN"/>
          <p:cNvSpPr txBox="1"/>
          <p:nvPr/>
        </p:nvSpPr>
        <p:spPr>
          <a:xfrm>
            <a:off x="11692075" y="403404"/>
            <a:ext cx="3513139"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5. </a:t>
            </a:r>
            <a:r>
              <a:rPr dirty="0"/>
              <a:t>UMHVERFISFRÆÐSLA OG MENNTUN</a:t>
            </a:r>
          </a:p>
        </p:txBody>
      </p:sp>
      <p:pic>
        <p:nvPicPr>
          <p:cNvPr id="616" name="Image" descr="Image"/>
          <p:cNvPicPr>
            <a:picLocks noChangeAspect="1"/>
          </p:cNvPicPr>
          <p:nvPr/>
        </p:nvPicPr>
        <p:blipFill>
          <a:blip r:embed="rId9"/>
          <a:stretch>
            <a:fillRect/>
          </a:stretch>
        </p:blipFill>
        <p:spPr>
          <a:xfrm>
            <a:off x="10953453" y="378233"/>
            <a:ext cx="432395" cy="437859"/>
          </a:xfrm>
          <a:prstGeom prst="rect">
            <a:avLst/>
          </a:prstGeom>
          <a:ln w="12700">
            <a:miter lim="400000"/>
          </a:ln>
        </p:spPr>
      </p:pic>
      <p:sp>
        <p:nvSpPr>
          <p:cNvPr id="617"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7.Höfnin.jpeg" descr="7.Höfnin.jpeg"/>
          <p:cNvPicPr>
            <a:picLocks noChangeAspect="1"/>
          </p:cNvPicPr>
          <p:nvPr/>
        </p:nvPicPr>
        <p:blipFill>
          <a:blip r:embed="rId3"/>
          <a:srcRect t="7371" b="7371"/>
          <a:stretch>
            <a:fillRect/>
          </a:stretch>
        </p:blipFill>
        <p:spPr>
          <a:xfrm>
            <a:off x="-20717" y="0"/>
            <a:ext cx="20145534" cy="11303000"/>
          </a:xfrm>
          <a:prstGeom prst="rect">
            <a:avLst/>
          </a:prstGeom>
          <a:ln w="12700">
            <a:miter lim="400000"/>
          </a:ln>
        </p:spPr>
      </p:pic>
      <p:sp>
        <p:nvSpPr>
          <p:cNvPr id="620" name="object 5"/>
          <p:cNvSpPr txBox="1">
            <a:spLocks noGrp="1"/>
          </p:cNvSpPr>
          <p:nvPr>
            <p:ph type="title"/>
          </p:nvPr>
        </p:nvSpPr>
        <p:spPr>
          <a:xfrm>
            <a:off x="3238830" y="3245194"/>
            <a:ext cx="13626440" cy="1048386"/>
          </a:xfrm>
          <a:prstGeom prst="rect">
            <a:avLst/>
          </a:prstGeom>
        </p:spPr>
        <p:txBody>
          <a:bodyPr>
            <a:normAutofit fontScale="90000"/>
          </a:bodyPr>
          <a:lstStyle>
            <a:lvl1pPr indent="7660005">
              <a:spcBef>
                <a:spcPts val="100"/>
              </a:spcBef>
              <a:defRPr spc="400"/>
            </a:lvl1pPr>
          </a:lstStyle>
          <a:p>
            <a:r>
              <a:t>STJÓRNSÝSLA</a:t>
            </a:r>
          </a:p>
        </p:txBody>
      </p:sp>
      <p:sp>
        <p:nvSpPr>
          <p:cNvPr id="621" name="Rectangle"/>
          <p:cNvSpPr/>
          <p:nvPr/>
        </p:nvSpPr>
        <p:spPr>
          <a:xfrm>
            <a:off x="10496550" y="2781300"/>
            <a:ext cx="6937177" cy="4615409"/>
          </a:xfrm>
          <a:prstGeom prst="rect">
            <a:avLst/>
          </a:prstGeom>
          <a:solidFill>
            <a:srgbClr val="E7BC5D"/>
          </a:solidFill>
          <a:ln w="12700">
            <a:miter lim="400000"/>
          </a:ln>
        </p:spPr>
        <p:txBody>
          <a:bodyPr lIns="45719" rIns="45719" anchor="ctr"/>
          <a:lstStyle/>
          <a:p>
            <a:endParaRPr/>
          </a:p>
        </p:txBody>
      </p:sp>
      <p:sp>
        <p:nvSpPr>
          <p:cNvPr id="622" name="ATVINNULÍF"/>
          <p:cNvSpPr txBox="1"/>
          <p:nvPr/>
        </p:nvSpPr>
        <p:spPr>
          <a:xfrm>
            <a:off x="11041622" y="4457170"/>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6. </a:t>
            </a:r>
            <a:r>
              <a:rPr dirty="0"/>
              <a:t>ATVINNULÍF</a:t>
            </a:r>
          </a:p>
        </p:txBody>
      </p:sp>
      <p:sp>
        <p:nvSpPr>
          <p:cNvPr id="623" name="Fyrirtæki í Akraneskaupstað dragi eins og mögulegt er úr neikvæðum áhrifum sínum á umhverfið og upplýsi íbúa um umhverfisþætti í rekstrinum"/>
          <p:cNvSpPr txBox="1"/>
          <p:nvPr/>
        </p:nvSpPr>
        <p:spPr>
          <a:xfrm>
            <a:off x="11041622" y="5149318"/>
            <a:ext cx="6045670" cy="1004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Fyrirtæki í Akraneskaupstað dragi eins og mögulegt er úr neikvæðum áhrifum sínum á umhverfið og upplýsi íbúa um umhverfisþætti í rekstrinum</a:t>
            </a:r>
          </a:p>
        </p:txBody>
      </p:sp>
      <p:sp>
        <p:nvSpPr>
          <p:cNvPr id="624"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625" name="Image" descr="Image"/>
          <p:cNvPicPr>
            <a:picLocks noChangeAspect="1"/>
          </p:cNvPicPr>
          <p:nvPr/>
        </p:nvPicPr>
        <p:blipFill>
          <a:blip r:embed="rId4"/>
          <a:stretch>
            <a:fillRect/>
          </a:stretch>
        </p:blipFill>
        <p:spPr>
          <a:xfrm>
            <a:off x="18157659" y="4564811"/>
            <a:ext cx="1285356" cy="104838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Rectangle"/>
          <p:cNvSpPr/>
          <p:nvPr/>
        </p:nvSpPr>
        <p:spPr>
          <a:xfrm>
            <a:off x="10487959" y="-51942"/>
            <a:ext cx="6950561" cy="1195264"/>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28" name="object 5"/>
          <p:cNvSpPr txBox="1"/>
          <p:nvPr/>
        </p:nvSpPr>
        <p:spPr>
          <a:xfrm>
            <a:off x="2066470" y="591340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7BC5D"/>
                </a:solidFill>
              </a:rPr>
              <a:t>FRAMKVÆMD:</a:t>
            </a:r>
            <a:r>
              <a:rPr lang="en-GB" b="1" dirty="0">
                <a:solidFill>
                  <a:srgbClr val="D3593F"/>
                </a:solidFill>
              </a:rPr>
              <a:t> </a:t>
            </a:r>
            <a:r>
              <a:rPr dirty="0" err="1"/>
              <a:t>Gerð</a:t>
            </a:r>
            <a:r>
              <a:rPr dirty="0"/>
              <a:t> </a:t>
            </a:r>
            <a:r>
              <a:rPr dirty="0" err="1"/>
              <a:t>verði</a:t>
            </a:r>
            <a:r>
              <a:rPr dirty="0"/>
              <a:t> </a:t>
            </a:r>
            <a:r>
              <a:rPr dirty="0" err="1"/>
              <a:t>úttekt</a:t>
            </a:r>
            <a:r>
              <a:rPr dirty="0"/>
              <a:t> á </a:t>
            </a:r>
            <a:r>
              <a:rPr dirty="0" err="1"/>
              <a:t>atvinnutækifærum</a:t>
            </a:r>
            <a:r>
              <a:rPr dirty="0"/>
              <a:t> í </a:t>
            </a:r>
            <a:r>
              <a:rPr dirty="0" err="1"/>
              <a:t>sveitarfélaginu</a:t>
            </a:r>
            <a:r>
              <a:rPr dirty="0"/>
              <a:t> í </a:t>
            </a:r>
            <a:r>
              <a:rPr dirty="0" err="1"/>
              <a:t>anda</a:t>
            </a:r>
            <a:r>
              <a:rPr dirty="0"/>
              <a:t> </a:t>
            </a:r>
            <a:r>
              <a:rPr dirty="0" err="1"/>
              <a:t>græns</a:t>
            </a:r>
            <a:r>
              <a:rPr dirty="0"/>
              <a:t> </a:t>
            </a:r>
            <a:r>
              <a:rPr dirty="0" err="1"/>
              <a:t>hagkerfis</a:t>
            </a:r>
            <a:r>
              <a:rPr dirty="0"/>
              <a:t>, </a:t>
            </a:r>
            <a:r>
              <a:rPr dirty="0" err="1"/>
              <a:t>m.a.</a:t>
            </a:r>
            <a:r>
              <a:rPr dirty="0"/>
              <a:t> m.t.t. </a:t>
            </a:r>
            <a:r>
              <a:rPr dirty="0" err="1"/>
              <a:t>tillagna</a:t>
            </a:r>
            <a:r>
              <a:rPr dirty="0"/>
              <a:t> </a:t>
            </a:r>
            <a:r>
              <a:rPr dirty="0" err="1"/>
              <a:t>sem</a:t>
            </a:r>
            <a:r>
              <a:rPr dirty="0"/>
              <a:t> </a:t>
            </a:r>
            <a:r>
              <a:rPr dirty="0" err="1"/>
              <a:t>settar</a:t>
            </a:r>
            <a:r>
              <a:rPr dirty="0"/>
              <a:t> </a:t>
            </a:r>
            <a:r>
              <a:rPr dirty="0" err="1"/>
              <a:t>voru</a:t>
            </a:r>
            <a:r>
              <a:rPr dirty="0"/>
              <a:t> </a:t>
            </a:r>
            <a:r>
              <a:rPr dirty="0" err="1"/>
              <a:t>fram</a:t>
            </a:r>
            <a:r>
              <a:rPr dirty="0"/>
              <a:t> </a:t>
            </a:r>
            <a:r>
              <a:rPr dirty="0" err="1"/>
              <a:t>árið</a:t>
            </a:r>
            <a:r>
              <a:rPr dirty="0"/>
              <a:t> 2011 í </a:t>
            </a:r>
            <a:r>
              <a:rPr dirty="0" err="1"/>
              <a:t>skýrslu</a:t>
            </a:r>
            <a:r>
              <a:rPr dirty="0"/>
              <a:t> </a:t>
            </a:r>
            <a:r>
              <a:rPr dirty="0" err="1"/>
              <a:t>Alþingis</a:t>
            </a:r>
            <a:r>
              <a:rPr dirty="0"/>
              <a:t> um </a:t>
            </a:r>
            <a:r>
              <a:rPr dirty="0" err="1"/>
              <a:t>eflingu</a:t>
            </a:r>
            <a:r>
              <a:rPr dirty="0"/>
              <a:t> </a:t>
            </a:r>
            <a:r>
              <a:rPr dirty="0" err="1"/>
              <a:t>græns</a:t>
            </a:r>
            <a:r>
              <a:rPr dirty="0"/>
              <a:t> </a:t>
            </a:r>
            <a:r>
              <a:rPr dirty="0" err="1"/>
              <a:t>hagkerfis</a:t>
            </a:r>
            <a:r>
              <a:rPr dirty="0"/>
              <a:t> á </a:t>
            </a:r>
            <a:r>
              <a:rPr dirty="0" err="1"/>
              <a:t>Íslandi</a:t>
            </a:r>
            <a:r>
              <a:rPr dirty="0"/>
              <a:t>. </a:t>
            </a:r>
            <a:r>
              <a:rPr dirty="0" err="1"/>
              <a:t>Jafnframt</a:t>
            </a:r>
            <a:r>
              <a:rPr dirty="0"/>
              <a:t> </a:t>
            </a:r>
            <a:r>
              <a:rPr dirty="0" err="1"/>
              <a:t>verði</a:t>
            </a:r>
            <a:r>
              <a:rPr dirty="0"/>
              <a:t> </a:t>
            </a:r>
            <a:r>
              <a:rPr dirty="0" err="1"/>
              <a:t>kannaðir</a:t>
            </a:r>
            <a:r>
              <a:rPr dirty="0"/>
              <a:t> </a:t>
            </a:r>
            <a:r>
              <a:rPr dirty="0" err="1"/>
              <a:t>möguleikar</a:t>
            </a:r>
            <a:r>
              <a:rPr dirty="0"/>
              <a:t> </a:t>
            </a:r>
            <a:r>
              <a:rPr dirty="0" err="1"/>
              <a:t>aðila</a:t>
            </a:r>
            <a:r>
              <a:rPr dirty="0"/>
              <a:t> á </a:t>
            </a:r>
            <a:r>
              <a:rPr dirty="0" err="1"/>
              <a:t>styrkjum</a:t>
            </a:r>
            <a:r>
              <a:rPr dirty="0"/>
              <a:t> </a:t>
            </a:r>
            <a:r>
              <a:rPr dirty="0" err="1"/>
              <a:t>vegna</a:t>
            </a:r>
            <a:r>
              <a:rPr dirty="0"/>
              <a:t> </a:t>
            </a:r>
            <a:r>
              <a:rPr dirty="0" err="1"/>
              <a:t>verkefna</a:t>
            </a:r>
            <a:r>
              <a:rPr dirty="0"/>
              <a:t> </a:t>
            </a:r>
            <a:r>
              <a:rPr dirty="0" err="1"/>
              <a:t>af</a:t>
            </a:r>
            <a:r>
              <a:rPr dirty="0"/>
              <a:t> </a:t>
            </a:r>
            <a:r>
              <a:rPr dirty="0" err="1"/>
              <a:t>þessum</a:t>
            </a:r>
            <a:r>
              <a:rPr dirty="0"/>
              <a:t> toga.</a:t>
            </a:r>
          </a:p>
        </p:txBody>
      </p:sp>
      <p:sp>
        <p:nvSpPr>
          <p:cNvPr id="629"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7BC5D"/>
                </a:solidFill>
                <a:latin typeface="Arial"/>
                <a:ea typeface="Arial"/>
                <a:cs typeface="Arial"/>
                <a:sym typeface="Arial"/>
              </a:defRPr>
            </a:pPr>
            <a:r>
              <a:rPr dirty="0"/>
              <a:t>MARKMIÐ</a:t>
            </a:r>
            <a:r>
              <a:rPr lang="en-GB" dirty="0"/>
              <a:t> 6.1</a:t>
            </a:r>
            <a:endParaRPr dirty="0"/>
          </a:p>
          <a:p>
            <a:pPr marR="5080" indent="12700">
              <a:spcBef>
                <a:spcPts val="1400"/>
              </a:spcBef>
              <a:defRPr sz="4000" spc="-4">
                <a:solidFill>
                  <a:srgbClr val="E7BC5D"/>
                </a:solidFill>
                <a:latin typeface="Arial"/>
                <a:ea typeface="Arial"/>
                <a:cs typeface="Arial"/>
                <a:sym typeface="Arial"/>
              </a:defRPr>
            </a:pPr>
            <a:r>
              <a:rPr dirty="0" err="1"/>
              <a:t>Atvinnulíf</a:t>
            </a:r>
            <a:r>
              <a:rPr dirty="0"/>
              <a:t> í </a:t>
            </a:r>
            <a:r>
              <a:rPr dirty="0" err="1"/>
              <a:t>sátt</a:t>
            </a:r>
            <a:r>
              <a:rPr dirty="0"/>
              <a:t> </a:t>
            </a:r>
            <a:r>
              <a:rPr dirty="0" err="1"/>
              <a:t>við</a:t>
            </a:r>
            <a:r>
              <a:rPr dirty="0"/>
              <a:t> </a:t>
            </a:r>
            <a:r>
              <a:rPr dirty="0" err="1"/>
              <a:t>náttúru</a:t>
            </a:r>
            <a:r>
              <a:rPr dirty="0"/>
              <a:t> </a:t>
            </a:r>
            <a:r>
              <a:rPr dirty="0" err="1"/>
              <a:t>og</a:t>
            </a:r>
            <a:r>
              <a:rPr dirty="0"/>
              <a:t> </a:t>
            </a:r>
            <a:r>
              <a:rPr dirty="0" err="1"/>
              <a:t>samfélag</a:t>
            </a:r>
            <a:endParaRPr dirty="0"/>
          </a:p>
        </p:txBody>
      </p:sp>
      <p:sp>
        <p:nvSpPr>
          <p:cNvPr id="630" name="object 11"/>
          <p:cNvSpPr txBox="1"/>
          <p:nvPr/>
        </p:nvSpPr>
        <p:spPr>
          <a:xfrm>
            <a:off x="5428443" y="802576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5</a:t>
            </a:r>
            <a:endParaRPr spc="0" dirty="0"/>
          </a:p>
        </p:txBody>
      </p:sp>
      <p:sp>
        <p:nvSpPr>
          <p:cNvPr id="631" name="object 12"/>
          <p:cNvSpPr txBox="1"/>
          <p:nvPr/>
        </p:nvSpPr>
        <p:spPr>
          <a:xfrm>
            <a:off x="2854604" y="8025766"/>
            <a:ext cx="1341557" cy="19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Bæjarstjórn</a:t>
            </a:r>
          </a:p>
        </p:txBody>
      </p:sp>
      <p:sp>
        <p:nvSpPr>
          <p:cNvPr id="632" name="ATVINNULÍF"/>
          <p:cNvSpPr txBox="1"/>
          <p:nvPr/>
        </p:nvSpPr>
        <p:spPr>
          <a:xfrm>
            <a:off x="11758441" y="403404"/>
            <a:ext cx="133786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6. </a:t>
            </a:r>
            <a:r>
              <a:rPr dirty="0"/>
              <a:t>ATVINNULÍF</a:t>
            </a:r>
          </a:p>
        </p:txBody>
      </p:sp>
      <p:sp>
        <p:nvSpPr>
          <p:cNvPr id="63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63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635" name="Rectangle"/>
          <p:cNvSpPr/>
          <p:nvPr/>
        </p:nvSpPr>
        <p:spPr>
          <a:xfrm>
            <a:off x="10487959" y="10991870"/>
            <a:ext cx="6950561" cy="305662"/>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3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63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638" name="Image" descr="Image"/>
          <p:cNvPicPr>
            <a:picLocks noChangeAspect="1"/>
          </p:cNvPicPr>
          <p:nvPr/>
        </p:nvPicPr>
        <p:blipFill>
          <a:blip r:embed="rId2"/>
          <a:stretch>
            <a:fillRect/>
          </a:stretch>
        </p:blipFill>
        <p:spPr>
          <a:xfrm>
            <a:off x="4703358" y="7939485"/>
            <a:ext cx="425164" cy="420746"/>
          </a:xfrm>
          <a:prstGeom prst="rect">
            <a:avLst/>
          </a:prstGeom>
          <a:ln w="12700">
            <a:miter lim="400000"/>
          </a:ln>
        </p:spPr>
      </p:pic>
      <p:pic>
        <p:nvPicPr>
          <p:cNvPr id="639" name="Image" descr="Image"/>
          <p:cNvPicPr>
            <a:picLocks noChangeAspect="1"/>
          </p:cNvPicPr>
          <p:nvPr/>
        </p:nvPicPr>
        <p:blipFill>
          <a:blip r:embed="rId3"/>
          <a:stretch>
            <a:fillRect/>
          </a:stretch>
        </p:blipFill>
        <p:spPr>
          <a:xfrm>
            <a:off x="2117275" y="7892758"/>
            <a:ext cx="434137" cy="463401"/>
          </a:xfrm>
          <a:prstGeom prst="rect">
            <a:avLst/>
          </a:prstGeom>
          <a:ln w="12700">
            <a:miter lim="400000"/>
          </a:ln>
        </p:spPr>
      </p:pic>
      <p:sp>
        <p:nvSpPr>
          <p:cNvPr id="640" name="Line"/>
          <p:cNvSpPr/>
          <p:nvPr/>
        </p:nvSpPr>
        <p:spPr>
          <a:xfrm>
            <a:off x="2089150" y="7673009"/>
            <a:ext cx="2182441" cy="1"/>
          </a:xfrm>
          <a:prstGeom prst="line">
            <a:avLst/>
          </a:prstGeom>
          <a:ln w="25400">
            <a:solidFill>
              <a:srgbClr val="E7BC5D"/>
            </a:solidFill>
          </a:ln>
        </p:spPr>
        <p:txBody>
          <a:bodyPr lIns="45719" rIns="45719"/>
          <a:lstStyle/>
          <a:p>
            <a:endParaRPr/>
          </a:p>
        </p:txBody>
      </p:sp>
      <p:sp>
        <p:nvSpPr>
          <p:cNvPr id="641" name="Line"/>
          <p:cNvSpPr/>
          <p:nvPr/>
        </p:nvSpPr>
        <p:spPr>
          <a:xfrm>
            <a:off x="2089150" y="8619584"/>
            <a:ext cx="2182441" cy="1"/>
          </a:xfrm>
          <a:prstGeom prst="line">
            <a:avLst/>
          </a:prstGeom>
          <a:ln w="25400">
            <a:solidFill>
              <a:srgbClr val="E7BC5D"/>
            </a:solidFill>
          </a:ln>
        </p:spPr>
        <p:txBody>
          <a:bodyPr lIns="45719" rIns="45719"/>
          <a:lstStyle/>
          <a:p>
            <a:endParaRPr/>
          </a:p>
        </p:txBody>
      </p:sp>
      <p:sp>
        <p:nvSpPr>
          <p:cNvPr id="642" name="Line"/>
          <p:cNvSpPr/>
          <p:nvPr/>
        </p:nvSpPr>
        <p:spPr>
          <a:xfrm>
            <a:off x="4686825" y="7673009"/>
            <a:ext cx="5156322" cy="1"/>
          </a:xfrm>
          <a:prstGeom prst="line">
            <a:avLst/>
          </a:prstGeom>
          <a:ln w="25400">
            <a:solidFill>
              <a:srgbClr val="E7BC5D"/>
            </a:solidFill>
          </a:ln>
        </p:spPr>
        <p:txBody>
          <a:bodyPr lIns="45719" rIns="45719"/>
          <a:lstStyle/>
          <a:p>
            <a:endParaRPr/>
          </a:p>
        </p:txBody>
      </p:sp>
      <p:sp>
        <p:nvSpPr>
          <p:cNvPr id="643" name="Line"/>
          <p:cNvSpPr/>
          <p:nvPr/>
        </p:nvSpPr>
        <p:spPr>
          <a:xfrm>
            <a:off x="4686825" y="8619584"/>
            <a:ext cx="5156322" cy="1"/>
          </a:xfrm>
          <a:prstGeom prst="line">
            <a:avLst/>
          </a:prstGeom>
          <a:ln w="25400">
            <a:solidFill>
              <a:srgbClr val="E7BC5D"/>
            </a:solidFill>
          </a:ln>
        </p:spPr>
        <p:txBody>
          <a:bodyPr lIns="45719" rIns="45719"/>
          <a:lstStyle/>
          <a:p>
            <a:endParaRPr/>
          </a:p>
        </p:txBody>
      </p:sp>
      <p:sp>
        <p:nvSpPr>
          <p:cNvPr id="644" name="object 11"/>
          <p:cNvSpPr txBox="1"/>
          <p:nvPr/>
        </p:nvSpPr>
        <p:spPr>
          <a:xfrm>
            <a:off x="13835843" y="802576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5</a:t>
            </a:r>
            <a:endParaRPr spc="0" dirty="0"/>
          </a:p>
        </p:txBody>
      </p:sp>
      <p:sp>
        <p:nvSpPr>
          <p:cNvPr id="645" name="object 12"/>
          <p:cNvSpPr txBox="1"/>
          <p:nvPr/>
        </p:nvSpPr>
        <p:spPr>
          <a:xfrm>
            <a:off x="11262004" y="7955575"/>
            <a:ext cx="1545563"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Bæjarráð</a:t>
            </a:r>
            <a:r>
              <a:rPr dirty="0"/>
              <a:t> </a:t>
            </a:r>
            <a:r>
              <a:rPr dirty="0" err="1"/>
              <a:t>og</a:t>
            </a:r>
            <a:r>
              <a:rPr dirty="0"/>
              <a:t> </a:t>
            </a:r>
            <a:r>
              <a:rPr dirty="0" err="1"/>
              <a:t>umhverfisstjóri</a:t>
            </a:r>
            <a:endParaRPr dirty="0"/>
          </a:p>
        </p:txBody>
      </p:sp>
      <p:pic>
        <p:nvPicPr>
          <p:cNvPr id="646" name="Image" descr="Image"/>
          <p:cNvPicPr>
            <a:picLocks noChangeAspect="1"/>
          </p:cNvPicPr>
          <p:nvPr/>
        </p:nvPicPr>
        <p:blipFill>
          <a:blip r:embed="rId2"/>
          <a:stretch>
            <a:fillRect/>
          </a:stretch>
        </p:blipFill>
        <p:spPr>
          <a:xfrm>
            <a:off x="13110759" y="7939485"/>
            <a:ext cx="425164" cy="420746"/>
          </a:xfrm>
          <a:prstGeom prst="rect">
            <a:avLst/>
          </a:prstGeom>
          <a:ln w="12700">
            <a:miter lim="400000"/>
          </a:ln>
        </p:spPr>
      </p:pic>
      <p:pic>
        <p:nvPicPr>
          <p:cNvPr id="647" name="Image" descr="Image"/>
          <p:cNvPicPr>
            <a:picLocks noChangeAspect="1"/>
          </p:cNvPicPr>
          <p:nvPr/>
        </p:nvPicPr>
        <p:blipFill>
          <a:blip r:embed="rId3"/>
          <a:stretch>
            <a:fillRect/>
          </a:stretch>
        </p:blipFill>
        <p:spPr>
          <a:xfrm>
            <a:off x="10524675" y="7892758"/>
            <a:ext cx="434136" cy="463401"/>
          </a:xfrm>
          <a:prstGeom prst="rect">
            <a:avLst/>
          </a:prstGeom>
          <a:ln w="12700">
            <a:miter lim="400000"/>
          </a:ln>
        </p:spPr>
      </p:pic>
      <p:sp>
        <p:nvSpPr>
          <p:cNvPr id="648" name="Line"/>
          <p:cNvSpPr/>
          <p:nvPr/>
        </p:nvSpPr>
        <p:spPr>
          <a:xfrm>
            <a:off x="10496550" y="7673009"/>
            <a:ext cx="2182441" cy="1"/>
          </a:xfrm>
          <a:prstGeom prst="line">
            <a:avLst/>
          </a:prstGeom>
          <a:ln w="25400">
            <a:solidFill>
              <a:srgbClr val="E7BC5D"/>
            </a:solidFill>
          </a:ln>
        </p:spPr>
        <p:txBody>
          <a:bodyPr lIns="45719" rIns="45719"/>
          <a:lstStyle/>
          <a:p>
            <a:endParaRPr/>
          </a:p>
        </p:txBody>
      </p:sp>
      <p:sp>
        <p:nvSpPr>
          <p:cNvPr id="649" name="Line"/>
          <p:cNvSpPr/>
          <p:nvPr/>
        </p:nvSpPr>
        <p:spPr>
          <a:xfrm>
            <a:off x="10496550" y="8619584"/>
            <a:ext cx="2182441" cy="1"/>
          </a:xfrm>
          <a:prstGeom prst="line">
            <a:avLst/>
          </a:prstGeom>
          <a:ln w="25400">
            <a:solidFill>
              <a:srgbClr val="E7BC5D"/>
            </a:solidFill>
          </a:ln>
        </p:spPr>
        <p:txBody>
          <a:bodyPr lIns="45719" rIns="45719"/>
          <a:lstStyle/>
          <a:p>
            <a:endParaRPr/>
          </a:p>
        </p:txBody>
      </p:sp>
      <p:sp>
        <p:nvSpPr>
          <p:cNvPr id="650" name="Line"/>
          <p:cNvSpPr/>
          <p:nvPr/>
        </p:nvSpPr>
        <p:spPr>
          <a:xfrm>
            <a:off x="13094225" y="7673009"/>
            <a:ext cx="5156322" cy="1"/>
          </a:xfrm>
          <a:prstGeom prst="line">
            <a:avLst/>
          </a:prstGeom>
          <a:ln w="25400">
            <a:solidFill>
              <a:srgbClr val="E7BC5D"/>
            </a:solidFill>
          </a:ln>
        </p:spPr>
        <p:txBody>
          <a:bodyPr lIns="45719" rIns="45719"/>
          <a:lstStyle/>
          <a:p>
            <a:endParaRPr/>
          </a:p>
        </p:txBody>
      </p:sp>
      <p:sp>
        <p:nvSpPr>
          <p:cNvPr id="651" name="Line"/>
          <p:cNvSpPr/>
          <p:nvPr/>
        </p:nvSpPr>
        <p:spPr>
          <a:xfrm>
            <a:off x="13094225" y="8619584"/>
            <a:ext cx="5156322" cy="1"/>
          </a:xfrm>
          <a:prstGeom prst="line">
            <a:avLst/>
          </a:prstGeom>
          <a:ln w="25400">
            <a:solidFill>
              <a:srgbClr val="E7BC5D"/>
            </a:solidFill>
          </a:ln>
        </p:spPr>
        <p:txBody>
          <a:bodyPr lIns="45719" rIns="45719"/>
          <a:lstStyle/>
          <a:p>
            <a:endParaRPr/>
          </a:p>
        </p:txBody>
      </p:sp>
      <p:sp>
        <p:nvSpPr>
          <p:cNvPr id="652" name="object 5"/>
          <p:cNvSpPr txBox="1"/>
          <p:nvPr/>
        </p:nvSpPr>
        <p:spPr>
          <a:xfrm>
            <a:off x="2066470" y="5053868"/>
            <a:ext cx="7524751" cy="571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Úttekt á atvinnutækifærum og áætlun um nýsköpun í anda græns hagkerfis</a:t>
            </a:r>
          </a:p>
        </p:txBody>
      </p:sp>
      <p:sp>
        <p:nvSpPr>
          <p:cNvPr id="653" name="object 5"/>
          <p:cNvSpPr txBox="1"/>
          <p:nvPr/>
        </p:nvSpPr>
        <p:spPr>
          <a:xfrm>
            <a:off x="10501814" y="5913409"/>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7BC5D"/>
                </a:solidFill>
              </a:rPr>
              <a:t>FRAMKVÆMD: </a:t>
            </a:r>
            <a:r>
              <a:rPr dirty="0"/>
              <a:t>Gert </a:t>
            </a:r>
            <a:r>
              <a:rPr dirty="0" err="1"/>
              <a:t>verði</a:t>
            </a:r>
            <a:r>
              <a:rPr dirty="0"/>
              <a:t> </a:t>
            </a:r>
            <a:r>
              <a:rPr dirty="0" err="1"/>
              <a:t>átak</a:t>
            </a:r>
            <a:r>
              <a:rPr dirty="0"/>
              <a:t> í </a:t>
            </a:r>
            <a:r>
              <a:rPr dirty="0" err="1"/>
              <a:t>að</a:t>
            </a:r>
            <a:r>
              <a:rPr dirty="0"/>
              <a:t> </a:t>
            </a:r>
            <a:r>
              <a:rPr dirty="0" err="1"/>
              <a:t>hvetja</a:t>
            </a:r>
            <a:r>
              <a:rPr dirty="0"/>
              <a:t> </a:t>
            </a:r>
            <a:r>
              <a:rPr dirty="0" err="1"/>
              <a:t>fyrirtæki</a:t>
            </a:r>
            <a:r>
              <a:rPr dirty="0"/>
              <a:t> í </a:t>
            </a:r>
            <a:r>
              <a:rPr dirty="0" err="1"/>
              <a:t>sveitarfélaginu</a:t>
            </a:r>
            <a:r>
              <a:rPr dirty="0"/>
              <a:t> </a:t>
            </a:r>
            <a:r>
              <a:rPr dirty="0" err="1"/>
              <a:t>til</a:t>
            </a:r>
            <a:r>
              <a:rPr dirty="0"/>
              <a:t> </a:t>
            </a:r>
            <a:r>
              <a:rPr dirty="0" err="1"/>
              <a:t>að</a:t>
            </a:r>
            <a:r>
              <a:rPr dirty="0"/>
              <a:t> </a:t>
            </a:r>
            <a:r>
              <a:rPr dirty="0" err="1"/>
              <a:t>setja</a:t>
            </a:r>
            <a:r>
              <a:rPr dirty="0"/>
              <a:t> </a:t>
            </a:r>
            <a:r>
              <a:rPr dirty="0" err="1"/>
              <a:t>sér</a:t>
            </a:r>
            <a:r>
              <a:rPr dirty="0"/>
              <a:t> </a:t>
            </a:r>
            <a:r>
              <a:rPr dirty="0" err="1"/>
              <a:t>stefnu</a:t>
            </a:r>
            <a:r>
              <a:rPr dirty="0"/>
              <a:t> í </a:t>
            </a:r>
            <a:r>
              <a:rPr dirty="0" err="1"/>
              <a:t>umhverfis</a:t>
            </a:r>
            <a:r>
              <a:rPr dirty="0"/>
              <a:t>- </a:t>
            </a:r>
            <a:r>
              <a:rPr dirty="0" err="1"/>
              <a:t>og</a:t>
            </a:r>
            <a:r>
              <a:rPr dirty="0"/>
              <a:t> </a:t>
            </a:r>
            <a:r>
              <a:rPr dirty="0" err="1"/>
              <a:t>loftslagsmálum</a:t>
            </a:r>
            <a:r>
              <a:rPr dirty="0"/>
              <a:t> </a:t>
            </a:r>
            <a:r>
              <a:rPr dirty="0" err="1"/>
              <a:t>og</a:t>
            </a:r>
            <a:r>
              <a:rPr dirty="0"/>
              <a:t> </a:t>
            </a:r>
            <a:r>
              <a:rPr dirty="0" err="1"/>
              <a:t>vinna</a:t>
            </a:r>
            <a:r>
              <a:rPr dirty="0"/>
              <a:t> </a:t>
            </a:r>
            <a:r>
              <a:rPr dirty="0" err="1"/>
              <a:t>markvisst</a:t>
            </a:r>
            <a:r>
              <a:rPr dirty="0"/>
              <a:t> </a:t>
            </a:r>
            <a:r>
              <a:rPr dirty="0" err="1"/>
              <a:t>að</a:t>
            </a:r>
            <a:r>
              <a:rPr dirty="0"/>
              <a:t> </a:t>
            </a:r>
            <a:r>
              <a:rPr dirty="0" err="1"/>
              <a:t>því</a:t>
            </a:r>
            <a:r>
              <a:rPr dirty="0"/>
              <a:t> </a:t>
            </a:r>
            <a:r>
              <a:rPr dirty="0" err="1"/>
              <a:t>að</a:t>
            </a:r>
            <a:r>
              <a:rPr dirty="0"/>
              <a:t> </a:t>
            </a:r>
            <a:r>
              <a:rPr dirty="0" err="1"/>
              <a:t>draga</a:t>
            </a:r>
            <a:r>
              <a:rPr dirty="0"/>
              <a:t> </a:t>
            </a:r>
            <a:r>
              <a:rPr dirty="0" err="1"/>
              <a:t>úr</a:t>
            </a:r>
            <a:r>
              <a:rPr dirty="0"/>
              <a:t> </a:t>
            </a:r>
            <a:r>
              <a:rPr dirty="0" err="1"/>
              <a:t>umhverfisáhrifum</a:t>
            </a:r>
            <a:r>
              <a:rPr dirty="0"/>
              <a:t> </a:t>
            </a:r>
            <a:r>
              <a:rPr dirty="0" err="1"/>
              <a:t>af</a:t>
            </a:r>
            <a:r>
              <a:rPr dirty="0"/>
              <a:t> </a:t>
            </a:r>
            <a:r>
              <a:rPr dirty="0" err="1"/>
              <a:t>starfseminni</a:t>
            </a:r>
            <a:r>
              <a:rPr dirty="0"/>
              <a:t>, </a:t>
            </a:r>
            <a:r>
              <a:rPr dirty="0" err="1"/>
              <a:t>m.a.</a:t>
            </a:r>
            <a:r>
              <a:rPr dirty="0"/>
              <a:t> </a:t>
            </a:r>
            <a:r>
              <a:rPr dirty="0" err="1"/>
              <a:t>með</a:t>
            </a:r>
            <a:r>
              <a:rPr dirty="0"/>
              <a:t> </a:t>
            </a:r>
            <a:r>
              <a:rPr dirty="0" err="1"/>
              <a:t>gerð</a:t>
            </a:r>
            <a:r>
              <a:rPr dirty="0"/>
              <a:t> </a:t>
            </a:r>
            <a:r>
              <a:rPr dirty="0" err="1"/>
              <a:t>samgöngusamninga</a:t>
            </a:r>
            <a:r>
              <a:rPr dirty="0"/>
              <a:t> </a:t>
            </a:r>
            <a:r>
              <a:rPr dirty="0" err="1"/>
              <a:t>við</a:t>
            </a:r>
            <a:r>
              <a:rPr dirty="0"/>
              <a:t> </a:t>
            </a:r>
            <a:r>
              <a:rPr dirty="0" err="1"/>
              <a:t>starfsmenn</a:t>
            </a:r>
            <a:r>
              <a:rPr dirty="0"/>
              <a:t>.</a:t>
            </a:r>
          </a:p>
        </p:txBody>
      </p:sp>
      <p:sp>
        <p:nvSpPr>
          <p:cNvPr id="654"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Hvatning til fyrirtækja til að setja sér stefnu í umhverfismálum </a:t>
            </a:r>
          </a:p>
        </p:txBody>
      </p:sp>
      <p:pic>
        <p:nvPicPr>
          <p:cNvPr id="655" name="Image" descr="Image"/>
          <p:cNvPicPr>
            <a:picLocks noChangeAspect="1"/>
          </p:cNvPicPr>
          <p:nvPr/>
        </p:nvPicPr>
        <p:blipFill>
          <a:blip r:embed="rId4"/>
          <a:stretch>
            <a:fillRect/>
          </a:stretch>
        </p:blipFill>
        <p:spPr>
          <a:xfrm>
            <a:off x="13023609" y="3162198"/>
            <a:ext cx="1166552" cy="1166552"/>
          </a:xfrm>
          <a:prstGeom prst="rect">
            <a:avLst/>
          </a:prstGeom>
          <a:ln w="12700">
            <a:miter lim="400000"/>
          </a:ln>
        </p:spPr>
      </p:pic>
      <p:pic>
        <p:nvPicPr>
          <p:cNvPr id="656" name="Image" descr="Image"/>
          <p:cNvPicPr>
            <a:picLocks noChangeAspect="1"/>
          </p:cNvPicPr>
          <p:nvPr/>
        </p:nvPicPr>
        <p:blipFill>
          <a:blip r:embed="rId5"/>
          <a:stretch>
            <a:fillRect/>
          </a:stretch>
        </p:blipFill>
        <p:spPr>
          <a:xfrm>
            <a:off x="10490290" y="3171253"/>
            <a:ext cx="1166552" cy="1167815"/>
          </a:xfrm>
          <a:prstGeom prst="rect">
            <a:avLst/>
          </a:prstGeom>
          <a:ln w="12700">
            <a:miter lim="400000"/>
          </a:ln>
        </p:spPr>
      </p:pic>
      <p:pic>
        <p:nvPicPr>
          <p:cNvPr id="657" name="Image" descr="Image"/>
          <p:cNvPicPr>
            <a:picLocks noChangeAspect="1"/>
          </p:cNvPicPr>
          <p:nvPr/>
        </p:nvPicPr>
        <p:blipFill>
          <a:blip r:embed="rId6"/>
          <a:stretch>
            <a:fillRect/>
          </a:stretch>
        </p:blipFill>
        <p:spPr>
          <a:xfrm>
            <a:off x="11753850" y="3171253"/>
            <a:ext cx="1166551" cy="1167815"/>
          </a:xfrm>
          <a:prstGeom prst="rect">
            <a:avLst/>
          </a:prstGeom>
          <a:ln w="12700">
            <a:miter lim="400000"/>
          </a:ln>
        </p:spPr>
      </p:pic>
      <p:pic>
        <p:nvPicPr>
          <p:cNvPr id="658"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pic>
        <p:nvPicPr>
          <p:cNvPr id="659" name="Image" descr="Image"/>
          <p:cNvPicPr>
            <a:picLocks noChangeAspect="1"/>
          </p:cNvPicPr>
          <p:nvPr/>
        </p:nvPicPr>
        <p:blipFill>
          <a:blip r:embed="rId8"/>
          <a:stretch>
            <a:fillRect/>
          </a:stretch>
        </p:blipFill>
        <p:spPr>
          <a:xfrm>
            <a:off x="10955569" y="349828"/>
            <a:ext cx="540793" cy="441092"/>
          </a:xfrm>
          <a:prstGeom prst="rect">
            <a:avLst/>
          </a:prstGeom>
          <a:ln w="12700">
            <a:miter lim="400000"/>
          </a:ln>
        </p:spPr>
      </p:pic>
      <p:sp>
        <p:nvSpPr>
          <p:cNvPr id="660"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Rectangle"/>
          <p:cNvSpPr/>
          <p:nvPr/>
        </p:nvSpPr>
        <p:spPr>
          <a:xfrm>
            <a:off x="10487959" y="-51942"/>
            <a:ext cx="6950561" cy="1195264"/>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28" name="object 5"/>
          <p:cNvSpPr txBox="1"/>
          <p:nvPr/>
        </p:nvSpPr>
        <p:spPr>
          <a:xfrm>
            <a:off x="2066469" y="5730016"/>
            <a:ext cx="7524751" cy="89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7BC5D"/>
                </a:solidFill>
              </a:rPr>
              <a:t>FRAMKVÆMD:</a:t>
            </a:r>
            <a:r>
              <a:rPr lang="en-GB" b="1" dirty="0">
                <a:solidFill>
                  <a:srgbClr val="D3593F"/>
                </a:solidFill>
              </a:rPr>
              <a:t> </a:t>
            </a:r>
            <a:r>
              <a:rPr lang="is-IS" dirty="0"/>
              <a:t>Unnið verði áfram að þróun vistvænna </a:t>
            </a:r>
            <a:r>
              <a:rPr lang="is-IS" dirty="0" err="1"/>
              <a:t>iðngarða</a:t>
            </a:r>
            <a:r>
              <a:rPr lang="is-IS" dirty="0"/>
              <a:t> í Flóahverfi. Iðngarður samanstendur af fyrirtækjum innan sama svæðis sem samnýta innviði og auðlindir til að lágmarka kostnað og draga úr umhverfisáhrifum. </a:t>
            </a:r>
            <a:endParaRPr dirty="0"/>
          </a:p>
        </p:txBody>
      </p:sp>
      <p:sp>
        <p:nvSpPr>
          <p:cNvPr id="629" name="object 10"/>
          <p:cNvSpPr txBox="1"/>
          <p:nvPr/>
        </p:nvSpPr>
        <p:spPr>
          <a:xfrm>
            <a:off x="2066470" y="2597750"/>
            <a:ext cx="7524751"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7BC5D"/>
                </a:solidFill>
                <a:latin typeface="Arial"/>
                <a:ea typeface="Arial"/>
                <a:cs typeface="Arial"/>
                <a:sym typeface="Arial"/>
              </a:defRPr>
            </a:pPr>
            <a:r>
              <a:rPr dirty="0"/>
              <a:t>MARKMIÐ</a:t>
            </a:r>
            <a:r>
              <a:rPr lang="en-GB" dirty="0"/>
              <a:t> 6.1</a:t>
            </a:r>
            <a:endParaRPr dirty="0"/>
          </a:p>
          <a:p>
            <a:pPr marR="5080" indent="12700">
              <a:spcBef>
                <a:spcPts val="1400"/>
              </a:spcBef>
              <a:defRPr sz="4000" spc="-4">
                <a:solidFill>
                  <a:srgbClr val="E7BC5D"/>
                </a:solidFill>
                <a:latin typeface="Arial"/>
                <a:ea typeface="Arial"/>
                <a:cs typeface="Arial"/>
                <a:sym typeface="Arial"/>
              </a:defRPr>
            </a:pPr>
            <a:r>
              <a:rPr dirty="0" err="1"/>
              <a:t>Atvinnulíf</a:t>
            </a:r>
            <a:r>
              <a:rPr dirty="0"/>
              <a:t> í </a:t>
            </a:r>
            <a:r>
              <a:rPr dirty="0" err="1"/>
              <a:t>sátt</a:t>
            </a:r>
            <a:r>
              <a:rPr dirty="0"/>
              <a:t> </a:t>
            </a:r>
            <a:r>
              <a:rPr dirty="0" err="1"/>
              <a:t>við</a:t>
            </a:r>
            <a:r>
              <a:rPr dirty="0"/>
              <a:t> </a:t>
            </a:r>
            <a:r>
              <a:rPr dirty="0" err="1"/>
              <a:t>náttúru</a:t>
            </a:r>
            <a:r>
              <a:rPr dirty="0"/>
              <a:t> </a:t>
            </a:r>
            <a:r>
              <a:rPr dirty="0" err="1"/>
              <a:t>og</a:t>
            </a:r>
            <a:r>
              <a:rPr dirty="0"/>
              <a:t> </a:t>
            </a:r>
            <a:r>
              <a:rPr dirty="0" err="1"/>
              <a:t>samfélag</a:t>
            </a:r>
            <a:endParaRPr dirty="0"/>
          </a:p>
        </p:txBody>
      </p:sp>
      <p:sp>
        <p:nvSpPr>
          <p:cNvPr id="630" name="object 11"/>
          <p:cNvSpPr txBox="1"/>
          <p:nvPr/>
        </p:nvSpPr>
        <p:spPr>
          <a:xfrm>
            <a:off x="5428443" y="802576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4</a:t>
            </a:r>
            <a:endParaRPr spc="0" dirty="0"/>
          </a:p>
        </p:txBody>
      </p:sp>
      <p:sp>
        <p:nvSpPr>
          <p:cNvPr id="631" name="object 12"/>
          <p:cNvSpPr txBox="1"/>
          <p:nvPr/>
        </p:nvSpPr>
        <p:spPr>
          <a:xfrm>
            <a:off x="2854604" y="7740869"/>
            <a:ext cx="1341557"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dirty="0"/>
              <a:t>Bæjarráð, skipulags- og umhverfisráð og umhverfisstjóri</a:t>
            </a:r>
            <a:endParaRPr dirty="0"/>
          </a:p>
        </p:txBody>
      </p:sp>
      <p:sp>
        <p:nvSpPr>
          <p:cNvPr id="632" name="ATVINNULÍF"/>
          <p:cNvSpPr txBox="1"/>
          <p:nvPr/>
        </p:nvSpPr>
        <p:spPr>
          <a:xfrm>
            <a:off x="11758441" y="403404"/>
            <a:ext cx="133786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6. </a:t>
            </a:r>
            <a:r>
              <a:rPr dirty="0"/>
              <a:t>ATVINNULÍF</a:t>
            </a:r>
          </a:p>
        </p:txBody>
      </p:sp>
      <p:sp>
        <p:nvSpPr>
          <p:cNvPr id="63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63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635" name="Rectangle"/>
          <p:cNvSpPr/>
          <p:nvPr/>
        </p:nvSpPr>
        <p:spPr>
          <a:xfrm>
            <a:off x="10487959" y="10991870"/>
            <a:ext cx="6950561" cy="305662"/>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3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63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638" name="Image" descr="Image"/>
          <p:cNvPicPr>
            <a:picLocks noChangeAspect="1"/>
          </p:cNvPicPr>
          <p:nvPr/>
        </p:nvPicPr>
        <p:blipFill>
          <a:blip r:embed="rId3"/>
          <a:stretch>
            <a:fillRect/>
          </a:stretch>
        </p:blipFill>
        <p:spPr>
          <a:xfrm>
            <a:off x="4703358" y="7939485"/>
            <a:ext cx="425164" cy="420746"/>
          </a:xfrm>
          <a:prstGeom prst="rect">
            <a:avLst/>
          </a:prstGeom>
          <a:ln w="12700">
            <a:miter lim="400000"/>
          </a:ln>
        </p:spPr>
      </p:pic>
      <p:pic>
        <p:nvPicPr>
          <p:cNvPr id="639" name="Image" descr="Image"/>
          <p:cNvPicPr>
            <a:picLocks noChangeAspect="1"/>
          </p:cNvPicPr>
          <p:nvPr/>
        </p:nvPicPr>
        <p:blipFill>
          <a:blip r:embed="rId4"/>
          <a:stretch>
            <a:fillRect/>
          </a:stretch>
        </p:blipFill>
        <p:spPr>
          <a:xfrm>
            <a:off x="2117275" y="7892758"/>
            <a:ext cx="434137" cy="463401"/>
          </a:xfrm>
          <a:prstGeom prst="rect">
            <a:avLst/>
          </a:prstGeom>
          <a:ln w="12700">
            <a:miter lim="400000"/>
          </a:ln>
        </p:spPr>
      </p:pic>
      <p:sp>
        <p:nvSpPr>
          <p:cNvPr id="640" name="Line"/>
          <p:cNvSpPr/>
          <p:nvPr/>
        </p:nvSpPr>
        <p:spPr>
          <a:xfrm>
            <a:off x="2089150" y="7673009"/>
            <a:ext cx="2182441" cy="1"/>
          </a:xfrm>
          <a:prstGeom prst="line">
            <a:avLst/>
          </a:prstGeom>
          <a:ln w="25400">
            <a:solidFill>
              <a:srgbClr val="E7BC5D"/>
            </a:solidFill>
          </a:ln>
        </p:spPr>
        <p:txBody>
          <a:bodyPr lIns="45719" rIns="45719"/>
          <a:lstStyle/>
          <a:p>
            <a:endParaRPr/>
          </a:p>
        </p:txBody>
      </p:sp>
      <p:sp>
        <p:nvSpPr>
          <p:cNvPr id="641" name="Line"/>
          <p:cNvSpPr/>
          <p:nvPr/>
        </p:nvSpPr>
        <p:spPr>
          <a:xfrm>
            <a:off x="2089150" y="8619584"/>
            <a:ext cx="2182441" cy="1"/>
          </a:xfrm>
          <a:prstGeom prst="line">
            <a:avLst/>
          </a:prstGeom>
          <a:ln w="25400">
            <a:solidFill>
              <a:srgbClr val="E7BC5D"/>
            </a:solidFill>
          </a:ln>
        </p:spPr>
        <p:txBody>
          <a:bodyPr lIns="45719" rIns="45719"/>
          <a:lstStyle/>
          <a:p>
            <a:endParaRPr/>
          </a:p>
        </p:txBody>
      </p:sp>
      <p:sp>
        <p:nvSpPr>
          <p:cNvPr id="642" name="Line"/>
          <p:cNvSpPr/>
          <p:nvPr/>
        </p:nvSpPr>
        <p:spPr>
          <a:xfrm>
            <a:off x="4686825" y="7673009"/>
            <a:ext cx="5156322" cy="1"/>
          </a:xfrm>
          <a:prstGeom prst="line">
            <a:avLst/>
          </a:prstGeom>
          <a:ln w="25400">
            <a:solidFill>
              <a:srgbClr val="E7BC5D"/>
            </a:solidFill>
          </a:ln>
        </p:spPr>
        <p:txBody>
          <a:bodyPr lIns="45719" rIns="45719"/>
          <a:lstStyle/>
          <a:p>
            <a:endParaRPr/>
          </a:p>
        </p:txBody>
      </p:sp>
      <p:sp>
        <p:nvSpPr>
          <p:cNvPr id="643" name="Line"/>
          <p:cNvSpPr/>
          <p:nvPr/>
        </p:nvSpPr>
        <p:spPr>
          <a:xfrm>
            <a:off x="4686825" y="8619584"/>
            <a:ext cx="5156322" cy="1"/>
          </a:xfrm>
          <a:prstGeom prst="line">
            <a:avLst/>
          </a:prstGeom>
          <a:ln w="25400">
            <a:solidFill>
              <a:srgbClr val="E7BC5D"/>
            </a:solidFill>
          </a:ln>
        </p:spPr>
        <p:txBody>
          <a:bodyPr lIns="45719" rIns="45719"/>
          <a:lstStyle/>
          <a:p>
            <a:endParaRPr/>
          </a:p>
        </p:txBody>
      </p:sp>
      <p:sp>
        <p:nvSpPr>
          <p:cNvPr id="652"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Vistvænir </a:t>
            </a:r>
            <a:r>
              <a:rPr lang="is-IS" dirty="0" err="1"/>
              <a:t>iðngarðar</a:t>
            </a:r>
            <a:r>
              <a:rPr lang="is-IS" dirty="0"/>
              <a:t> á Akranesi</a:t>
            </a:r>
            <a:endParaRPr dirty="0"/>
          </a:p>
        </p:txBody>
      </p:sp>
      <p:pic>
        <p:nvPicPr>
          <p:cNvPr id="655" name="Image" descr="Image"/>
          <p:cNvPicPr>
            <a:picLocks noChangeAspect="1"/>
          </p:cNvPicPr>
          <p:nvPr/>
        </p:nvPicPr>
        <p:blipFill>
          <a:blip r:embed="rId5"/>
          <a:stretch>
            <a:fillRect/>
          </a:stretch>
        </p:blipFill>
        <p:spPr>
          <a:xfrm>
            <a:off x="13023609" y="3162198"/>
            <a:ext cx="1166552" cy="1166552"/>
          </a:xfrm>
          <a:prstGeom prst="rect">
            <a:avLst/>
          </a:prstGeom>
          <a:ln w="12700">
            <a:miter lim="400000"/>
          </a:ln>
        </p:spPr>
      </p:pic>
      <p:pic>
        <p:nvPicPr>
          <p:cNvPr id="656" name="Image" descr="Image"/>
          <p:cNvPicPr>
            <a:picLocks noChangeAspect="1"/>
          </p:cNvPicPr>
          <p:nvPr/>
        </p:nvPicPr>
        <p:blipFill>
          <a:blip r:embed="rId6"/>
          <a:stretch>
            <a:fillRect/>
          </a:stretch>
        </p:blipFill>
        <p:spPr>
          <a:xfrm>
            <a:off x="10490290" y="3171253"/>
            <a:ext cx="1166552" cy="1167815"/>
          </a:xfrm>
          <a:prstGeom prst="rect">
            <a:avLst/>
          </a:prstGeom>
          <a:ln w="12700">
            <a:miter lim="400000"/>
          </a:ln>
        </p:spPr>
      </p:pic>
      <p:pic>
        <p:nvPicPr>
          <p:cNvPr id="657" name="Image" descr="Image"/>
          <p:cNvPicPr>
            <a:picLocks noChangeAspect="1"/>
          </p:cNvPicPr>
          <p:nvPr/>
        </p:nvPicPr>
        <p:blipFill>
          <a:blip r:embed="rId7"/>
          <a:stretch>
            <a:fillRect/>
          </a:stretch>
        </p:blipFill>
        <p:spPr>
          <a:xfrm>
            <a:off x="11753850" y="3171253"/>
            <a:ext cx="1166551" cy="1167815"/>
          </a:xfrm>
          <a:prstGeom prst="rect">
            <a:avLst/>
          </a:prstGeom>
          <a:ln w="12700">
            <a:miter lim="400000"/>
          </a:ln>
        </p:spPr>
      </p:pic>
      <p:pic>
        <p:nvPicPr>
          <p:cNvPr id="658"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659" name="Image" descr="Image"/>
          <p:cNvPicPr>
            <a:picLocks noChangeAspect="1"/>
          </p:cNvPicPr>
          <p:nvPr/>
        </p:nvPicPr>
        <p:blipFill>
          <a:blip r:embed="rId9"/>
          <a:stretch>
            <a:fillRect/>
          </a:stretch>
        </p:blipFill>
        <p:spPr>
          <a:xfrm>
            <a:off x="10955569" y="349828"/>
            <a:ext cx="540793" cy="441092"/>
          </a:xfrm>
          <a:prstGeom prst="rect">
            <a:avLst/>
          </a:prstGeom>
          <a:ln w="12700">
            <a:miter lim="400000"/>
          </a:ln>
        </p:spPr>
      </p:pic>
      <p:sp>
        <p:nvSpPr>
          <p:cNvPr id="660"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extLst>
      <p:ext uri="{BB962C8B-B14F-4D97-AF65-F5344CB8AC3E}">
        <p14:creationId xmlns:p14="http://schemas.microsoft.com/office/powerpoint/2010/main" val="308565892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Rectangle"/>
          <p:cNvSpPr/>
          <p:nvPr/>
        </p:nvSpPr>
        <p:spPr>
          <a:xfrm>
            <a:off x="10487959" y="-51942"/>
            <a:ext cx="6950561" cy="1195264"/>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63" name="object 5"/>
          <p:cNvSpPr txBox="1"/>
          <p:nvPr/>
        </p:nvSpPr>
        <p:spPr>
          <a:xfrm>
            <a:off x="2066470" y="5545048"/>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E7BC5D"/>
                </a:solidFill>
              </a:rPr>
              <a:t>FRAMKVÆMD: </a:t>
            </a:r>
            <a:r>
              <a:rPr dirty="0" err="1"/>
              <a:t>Mismunandi</a:t>
            </a:r>
            <a:r>
              <a:rPr dirty="0"/>
              <a:t> </a:t>
            </a:r>
            <a:r>
              <a:rPr dirty="0" err="1"/>
              <a:t>valkostir</a:t>
            </a:r>
            <a:r>
              <a:rPr dirty="0"/>
              <a:t> í </a:t>
            </a:r>
            <a:r>
              <a:rPr dirty="0" err="1"/>
              <a:t>umhverfisvottun</a:t>
            </a:r>
            <a:r>
              <a:rPr dirty="0"/>
              <a:t> </a:t>
            </a:r>
            <a:r>
              <a:rPr dirty="0" err="1"/>
              <a:t>ferðaþjónustufyrirtækja</a:t>
            </a:r>
            <a:r>
              <a:rPr dirty="0"/>
              <a:t> </a:t>
            </a:r>
            <a:r>
              <a:rPr dirty="0" err="1"/>
              <a:t>kynntir</a:t>
            </a:r>
            <a:r>
              <a:rPr dirty="0"/>
              <a:t> </a:t>
            </a:r>
            <a:r>
              <a:rPr dirty="0" err="1"/>
              <a:t>fyrir</a:t>
            </a:r>
            <a:r>
              <a:rPr dirty="0"/>
              <a:t> </a:t>
            </a:r>
            <a:r>
              <a:rPr dirty="0" err="1"/>
              <a:t>aðilum</a:t>
            </a:r>
            <a:r>
              <a:rPr dirty="0"/>
              <a:t> í </a:t>
            </a:r>
            <a:r>
              <a:rPr dirty="0" err="1"/>
              <a:t>ferðaþjónustu</a:t>
            </a:r>
            <a:r>
              <a:rPr dirty="0"/>
              <a:t> </a:t>
            </a:r>
            <a:r>
              <a:rPr dirty="0" err="1"/>
              <a:t>og</a:t>
            </a:r>
            <a:r>
              <a:rPr dirty="0"/>
              <a:t> </a:t>
            </a:r>
            <a:r>
              <a:rPr dirty="0" err="1"/>
              <a:t>þeir</a:t>
            </a:r>
            <a:r>
              <a:rPr dirty="0"/>
              <a:t> </a:t>
            </a:r>
            <a:r>
              <a:rPr dirty="0" err="1"/>
              <a:t>hvattir</a:t>
            </a:r>
            <a:r>
              <a:rPr dirty="0"/>
              <a:t> </a:t>
            </a:r>
            <a:r>
              <a:rPr dirty="0" err="1"/>
              <a:t>til</a:t>
            </a:r>
            <a:r>
              <a:rPr dirty="0"/>
              <a:t> </a:t>
            </a:r>
            <a:r>
              <a:rPr dirty="0" err="1"/>
              <a:t>að</a:t>
            </a:r>
            <a:r>
              <a:rPr dirty="0"/>
              <a:t> </a:t>
            </a:r>
            <a:r>
              <a:rPr dirty="0" err="1"/>
              <a:t>afla</a:t>
            </a:r>
            <a:r>
              <a:rPr dirty="0"/>
              <a:t> </a:t>
            </a:r>
            <a:r>
              <a:rPr dirty="0" err="1"/>
              <a:t>sér</a:t>
            </a:r>
            <a:r>
              <a:rPr dirty="0"/>
              <a:t> </a:t>
            </a:r>
            <a:r>
              <a:rPr dirty="0" err="1"/>
              <a:t>vottunar</a:t>
            </a:r>
            <a:r>
              <a:rPr dirty="0"/>
              <a:t>. </a:t>
            </a:r>
            <a:r>
              <a:rPr dirty="0" err="1"/>
              <a:t>Gefinn</a:t>
            </a:r>
            <a:r>
              <a:rPr dirty="0"/>
              <a:t> </a:t>
            </a:r>
            <a:r>
              <a:rPr dirty="0" err="1"/>
              <a:t>verði</a:t>
            </a:r>
            <a:r>
              <a:rPr dirty="0"/>
              <a:t> </a:t>
            </a:r>
            <a:r>
              <a:rPr dirty="0" err="1"/>
              <a:t>út</a:t>
            </a:r>
            <a:r>
              <a:rPr dirty="0"/>
              <a:t> </a:t>
            </a:r>
            <a:r>
              <a:rPr dirty="0" err="1"/>
              <a:t>einfaldur</a:t>
            </a:r>
            <a:r>
              <a:rPr dirty="0"/>
              <a:t> </a:t>
            </a:r>
            <a:r>
              <a:rPr dirty="0" err="1"/>
              <a:t>bæklingur</a:t>
            </a:r>
            <a:r>
              <a:rPr dirty="0"/>
              <a:t> (</a:t>
            </a:r>
            <a:r>
              <a:rPr dirty="0" err="1"/>
              <a:t>t.d.</a:t>
            </a:r>
            <a:r>
              <a:rPr dirty="0"/>
              <a:t> </a:t>
            </a:r>
            <a:r>
              <a:rPr dirty="0" err="1"/>
              <a:t>fjórblöðungur</a:t>
            </a:r>
            <a:r>
              <a:rPr dirty="0"/>
              <a:t>) </a:t>
            </a:r>
            <a:r>
              <a:rPr dirty="0" err="1"/>
              <a:t>þar</a:t>
            </a:r>
            <a:r>
              <a:rPr dirty="0"/>
              <a:t> </a:t>
            </a:r>
            <a:r>
              <a:rPr dirty="0" err="1"/>
              <a:t>sem</a:t>
            </a:r>
            <a:r>
              <a:rPr dirty="0"/>
              <a:t> </a:t>
            </a:r>
            <a:r>
              <a:rPr dirty="0" err="1"/>
              <a:t>helstu</a:t>
            </a:r>
            <a:r>
              <a:rPr dirty="0"/>
              <a:t> </a:t>
            </a:r>
            <a:r>
              <a:rPr dirty="0" err="1"/>
              <a:t>valkostir</a:t>
            </a:r>
            <a:r>
              <a:rPr dirty="0"/>
              <a:t> </a:t>
            </a:r>
            <a:r>
              <a:rPr dirty="0" err="1"/>
              <a:t>eru</a:t>
            </a:r>
            <a:r>
              <a:rPr dirty="0"/>
              <a:t> </a:t>
            </a:r>
            <a:r>
              <a:rPr dirty="0" err="1"/>
              <a:t>kynntir</a:t>
            </a:r>
            <a:r>
              <a:rPr dirty="0"/>
              <a:t> </a:t>
            </a:r>
            <a:r>
              <a:rPr dirty="0" err="1"/>
              <a:t>og</a:t>
            </a:r>
            <a:r>
              <a:rPr dirty="0"/>
              <a:t> </a:t>
            </a:r>
            <a:r>
              <a:rPr dirty="0" err="1"/>
              <a:t>honum</a:t>
            </a:r>
            <a:r>
              <a:rPr dirty="0"/>
              <a:t> </a:t>
            </a:r>
            <a:r>
              <a:rPr dirty="0" err="1"/>
              <a:t>fylgt</a:t>
            </a:r>
            <a:r>
              <a:rPr dirty="0"/>
              <a:t> </a:t>
            </a:r>
            <a:r>
              <a:rPr dirty="0" err="1"/>
              <a:t>eftir</a:t>
            </a:r>
            <a:r>
              <a:rPr dirty="0"/>
              <a:t> á fundi </a:t>
            </a:r>
            <a:r>
              <a:rPr dirty="0" err="1"/>
              <a:t>með</a:t>
            </a:r>
            <a:r>
              <a:rPr dirty="0"/>
              <a:t> </a:t>
            </a:r>
            <a:r>
              <a:rPr dirty="0" err="1"/>
              <a:t>aðilum</a:t>
            </a:r>
            <a:r>
              <a:rPr dirty="0"/>
              <a:t> í </a:t>
            </a:r>
            <a:r>
              <a:rPr dirty="0" err="1"/>
              <a:t>greininni</a:t>
            </a:r>
            <a:r>
              <a:rPr dirty="0"/>
              <a:t>.</a:t>
            </a:r>
          </a:p>
        </p:txBody>
      </p:sp>
      <p:sp>
        <p:nvSpPr>
          <p:cNvPr id="664"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E7BC5D"/>
                </a:solidFill>
                <a:latin typeface="Arial"/>
                <a:ea typeface="Arial"/>
                <a:cs typeface="Arial"/>
                <a:sym typeface="Arial"/>
              </a:defRPr>
            </a:pPr>
            <a:r>
              <a:rPr dirty="0"/>
              <a:t>MARKMIÐ</a:t>
            </a:r>
            <a:r>
              <a:rPr lang="en-GB" dirty="0"/>
              <a:t> 6.2</a:t>
            </a:r>
            <a:endParaRPr dirty="0"/>
          </a:p>
          <a:p>
            <a:pPr marR="5080" indent="12700">
              <a:spcBef>
                <a:spcPts val="1400"/>
              </a:spcBef>
              <a:defRPr sz="4000" spc="-4">
                <a:solidFill>
                  <a:srgbClr val="E7BC5D"/>
                </a:solidFill>
                <a:latin typeface="Arial"/>
                <a:ea typeface="Arial"/>
                <a:cs typeface="Arial"/>
                <a:sym typeface="Arial"/>
              </a:defRPr>
            </a:pPr>
            <a:r>
              <a:rPr dirty="0" err="1"/>
              <a:t>Umhverfisvæn</a:t>
            </a:r>
            <a:r>
              <a:rPr dirty="0"/>
              <a:t> </a:t>
            </a:r>
            <a:r>
              <a:rPr dirty="0" err="1"/>
              <a:t>ferðaþjónusta</a:t>
            </a:r>
            <a:endParaRPr dirty="0"/>
          </a:p>
        </p:txBody>
      </p:sp>
      <p:sp>
        <p:nvSpPr>
          <p:cNvPr id="665" name="object 11"/>
          <p:cNvSpPr txBox="1"/>
          <p:nvPr/>
        </p:nvSpPr>
        <p:spPr>
          <a:xfrm>
            <a:off x="5428443" y="802576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dirty="0"/>
              <a:t>5</a:t>
            </a:r>
            <a:endParaRPr spc="0" dirty="0"/>
          </a:p>
        </p:txBody>
      </p:sp>
      <p:sp>
        <p:nvSpPr>
          <p:cNvPr id="666" name="object 12"/>
          <p:cNvSpPr txBox="1"/>
          <p:nvPr/>
        </p:nvSpPr>
        <p:spPr>
          <a:xfrm>
            <a:off x="2854604" y="7924166"/>
            <a:ext cx="1341557" cy="400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Bæjarráð og umhverfisstjóri</a:t>
            </a:r>
          </a:p>
        </p:txBody>
      </p:sp>
      <p:sp>
        <p:nvSpPr>
          <p:cNvPr id="667"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668"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669" name="Rectangle"/>
          <p:cNvSpPr/>
          <p:nvPr/>
        </p:nvSpPr>
        <p:spPr>
          <a:xfrm>
            <a:off x="10487959" y="10991870"/>
            <a:ext cx="6950561" cy="305662"/>
          </a:xfrm>
          <a:prstGeom prst="rect">
            <a:avLst/>
          </a:prstGeom>
          <a:solidFill>
            <a:srgbClr val="E7BC5D"/>
          </a:solidFill>
          <a:ln w="12700">
            <a:miter lim="400000"/>
          </a:ln>
        </p:spPr>
        <p:txBody>
          <a:bodyPr lIns="45719" rIns="45719" anchor="ctr"/>
          <a:lstStyle/>
          <a:p>
            <a:pPr>
              <a:defRPr>
                <a:solidFill>
                  <a:srgbClr val="3FA288"/>
                </a:solidFill>
              </a:defRPr>
            </a:pPr>
            <a:endParaRPr/>
          </a:p>
        </p:txBody>
      </p:sp>
      <p:sp>
        <p:nvSpPr>
          <p:cNvPr id="670"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671"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672" name="Image" descr="Image"/>
          <p:cNvPicPr>
            <a:picLocks noChangeAspect="1"/>
          </p:cNvPicPr>
          <p:nvPr/>
        </p:nvPicPr>
        <p:blipFill>
          <a:blip r:embed="rId2"/>
          <a:stretch>
            <a:fillRect/>
          </a:stretch>
        </p:blipFill>
        <p:spPr>
          <a:xfrm>
            <a:off x="4703358" y="7939485"/>
            <a:ext cx="425164" cy="420746"/>
          </a:xfrm>
          <a:prstGeom prst="rect">
            <a:avLst/>
          </a:prstGeom>
          <a:ln w="12700">
            <a:miter lim="400000"/>
          </a:ln>
        </p:spPr>
      </p:pic>
      <p:pic>
        <p:nvPicPr>
          <p:cNvPr id="673" name="Image" descr="Image"/>
          <p:cNvPicPr>
            <a:picLocks noChangeAspect="1"/>
          </p:cNvPicPr>
          <p:nvPr/>
        </p:nvPicPr>
        <p:blipFill>
          <a:blip r:embed="rId3"/>
          <a:stretch>
            <a:fillRect/>
          </a:stretch>
        </p:blipFill>
        <p:spPr>
          <a:xfrm>
            <a:off x="2117275" y="7892758"/>
            <a:ext cx="434137" cy="463401"/>
          </a:xfrm>
          <a:prstGeom prst="rect">
            <a:avLst/>
          </a:prstGeom>
          <a:ln w="12700">
            <a:miter lim="400000"/>
          </a:ln>
        </p:spPr>
      </p:pic>
      <p:sp>
        <p:nvSpPr>
          <p:cNvPr id="674" name="Line"/>
          <p:cNvSpPr/>
          <p:nvPr/>
        </p:nvSpPr>
        <p:spPr>
          <a:xfrm>
            <a:off x="2089150" y="7673009"/>
            <a:ext cx="2182441" cy="1"/>
          </a:xfrm>
          <a:prstGeom prst="line">
            <a:avLst/>
          </a:prstGeom>
          <a:ln w="25400">
            <a:solidFill>
              <a:srgbClr val="E7BC5D"/>
            </a:solidFill>
          </a:ln>
        </p:spPr>
        <p:txBody>
          <a:bodyPr lIns="45719" rIns="45719"/>
          <a:lstStyle/>
          <a:p>
            <a:endParaRPr/>
          </a:p>
        </p:txBody>
      </p:sp>
      <p:sp>
        <p:nvSpPr>
          <p:cNvPr id="675" name="Line"/>
          <p:cNvSpPr/>
          <p:nvPr/>
        </p:nvSpPr>
        <p:spPr>
          <a:xfrm>
            <a:off x="2089150" y="8619584"/>
            <a:ext cx="2182441" cy="1"/>
          </a:xfrm>
          <a:prstGeom prst="line">
            <a:avLst/>
          </a:prstGeom>
          <a:ln w="25400">
            <a:solidFill>
              <a:srgbClr val="E7BC5D"/>
            </a:solidFill>
          </a:ln>
        </p:spPr>
        <p:txBody>
          <a:bodyPr lIns="45719" rIns="45719"/>
          <a:lstStyle/>
          <a:p>
            <a:endParaRPr/>
          </a:p>
        </p:txBody>
      </p:sp>
      <p:sp>
        <p:nvSpPr>
          <p:cNvPr id="676" name="Line"/>
          <p:cNvSpPr/>
          <p:nvPr/>
        </p:nvSpPr>
        <p:spPr>
          <a:xfrm>
            <a:off x="4686825" y="7673009"/>
            <a:ext cx="5156322" cy="1"/>
          </a:xfrm>
          <a:prstGeom prst="line">
            <a:avLst/>
          </a:prstGeom>
          <a:ln w="25400">
            <a:solidFill>
              <a:srgbClr val="E7BC5D"/>
            </a:solidFill>
          </a:ln>
        </p:spPr>
        <p:txBody>
          <a:bodyPr lIns="45719" rIns="45719"/>
          <a:lstStyle/>
          <a:p>
            <a:endParaRPr/>
          </a:p>
        </p:txBody>
      </p:sp>
      <p:sp>
        <p:nvSpPr>
          <p:cNvPr id="677" name="Line"/>
          <p:cNvSpPr/>
          <p:nvPr/>
        </p:nvSpPr>
        <p:spPr>
          <a:xfrm>
            <a:off x="4686825" y="8619584"/>
            <a:ext cx="5156322" cy="1"/>
          </a:xfrm>
          <a:prstGeom prst="line">
            <a:avLst/>
          </a:prstGeom>
          <a:ln w="25400">
            <a:solidFill>
              <a:srgbClr val="E7BC5D"/>
            </a:solidFill>
          </a:ln>
        </p:spPr>
        <p:txBody>
          <a:bodyPr lIns="45719" rIns="45719"/>
          <a:lstStyle/>
          <a:p>
            <a:endParaRPr/>
          </a:p>
        </p:txBody>
      </p:sp>
      <p:sp>
        <p:nvSpPr>
          <p:cNvPr id="678"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Hvatning</a:t>
            </a:r>
            <a:r>
              <a:rPr dirty="0"/>
              <a:t> </a:t>
            </a:r>
            <a:r>
              <a:rPr dirty="0" err="1"/>
              <a:t>til</a:t>
            </a:r>
            <a:r>
              <a:rPr dirty="0"/>
              <a:t> </a:t>
            </a:r>
            <a:r>
              <a:rPr dirty="0" err="1"/>
              <a:t>aðila</a:t>
            </a:r>
            <a:r>
              <a:rPr dirty="0"/>
              <a:t> í </a:t>
            </a:r>
            <a:r>
              <a:rPr dirty="0" err="1"/>
              <a:t>ferðaþjónustu</a:t>
            </a:r>
            <a:r>
              <a:rPr dirty="0"/>
              <a:t> </a:t>
            </a:r>
            <a:r>
              <a:rPr dirty="0" err="1"/>
              <a:t>til</a:t>
            </a:r>
            <a:r>
              <a:rPr dirty="0"/>
              <a:t> </a:t>
            </a:r>
            <a:r>
              <a:rPr dirty="0" err="1"/>
              <a:t>að</a:t>
            </a:r>
            <a:r>
              <a:rPr dirty="0"/>
              <a:t> </a:t>
            </a:r>
            <a:r>
              <a:rPr dirty="0" err="1"/>
              <a:t>afla</a:t>
            </a:r>
            <a:r>
              <a:rPr dirty="0"/>
              <a:t> </a:t>
            </a:r>
            <a:r>
              <a:rPr dirty="0" err="1"/>
              <a:t>sér</a:t>
            </a:r>
            <a:r>
              <a:rPr dirty="0"/>
              <a:t> </a:t>
            </a:r>
            <a:r>
              <a:rPr dirty="0" err="1"/>
              <a:t>umhverfisvottunar</a:t>
            </a:r>
            <a:endParaRPr dirty="0"/>
          </a:p>
        </p:txBody>
      </p:sp>
      <p:pic>
        <p:nvPicPr>
          <p:cNvPr id="679" name="Image" descr="Image"/>
          <p:cNvPicPr>
            <a:picLocks noChangeAspect="1"/>
          </p:cNvPicPr>
          <p:nvPr/>
        </p:nvPicPr>
        <p:blipFill>
          <a:blip r:embed="rId4"/>
          <a:stretch>
            <a:fillRect/>
          </a:stretch>
        </p:blipFill>
        <p:spPr>
          <a:xfrm>
            <a:off x="13023609" y="3162198"/>
            <a:ext cx="1166552" cy="1166552"/>
          </a:xfrm>
          <a:prstGeom prst="rect">
            <a:avLst/>
          </a:prstGeom>
          <a:ln w="12700">
            <a:miter lim="400000"/>
          </a:ln>
        </p:spPr>
      </p:pic>
      <p:pic>
        <p:nvPicPr>
          <p:cNvPr id="680" name="Image" descr="Image"/>
          <p:cNvPicPr>
            <a:picLocks noChangeAspect="1"/>
          </p:cNvPicPr>
          <p:nvPr/>
        </p:nvPicPr>
        <p:blipFill>
          <a:blip r:embed="rId5"/>
          <a:stretch>
            <a:fillRect/>
          </a:stretch>
        </p:blipFill>
        <p:spPr>
          <a:xfrm>
            <a:off x="10490290" y="3171253"/>
            <a:ext cx="1166552" cy="1167815"/>
          </a:xfrm>
          <a:prstGeom prst="rect">
            <a:avLst/>
          </a:prstGeom>
          <a:ln w="12700">
            <a:miter lim="400000"/>
          </a:ln>
        </p:spPr>
      </p:pic>
      <p:pic>
        <p:nvPicPr>
          <p:cNvPr id="681" name="Image" descr="Image"/>
          <p:cNvPicPr>
            <a:picLocks noChangeAspect="1"/>
          </p:cNvPicPr>
          <p:nvPr/>
        </p:nvPicPr>
        <p:blipFill>
          <a:blip r:embed="rId6"/>
          <a:stretch>
            <a:fillRect/>
          </a:stretch>
        </p:blipFill>
        <p:spPr>
          <a:xfrm>
            <a:off x="11753850" y="3171253"/>
            <a:ext cx="1166551" cy="1167815"/>
          </a:xfrm>
          <a:prstGeom prst="rect">
            <a:avLst/>
          </a:prstGeom>
          <a:ln w="12700">
            <a:miter lim="400000"/>
          </a:ln>
        </p:spPr>
      </p:pic>
      <p:pic>
        <p:nvPicPr>
          <p:cNvPr id="682"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683" name="ATVINNULÍF"/>
          <p:cNvSpPr txBox="1"/>
          <p:nvPr/>
        </p:nvSpPr>
        <p:spPr>
          <a:xfrm>
            <a:off x="11758441" y="403404"/>
            <a:ext cx="133786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6. </a:t>
            </a:r>
            <a:r>
              <a:rPr dirty="0"/>
              <a:t>ATVINNULÍF</a:t>
            </a:r>
          </a:p>
        </p:txBody>
      </p:sp>
      <p:pic>
        <p:nvPicPr>
          <p:cNvPr id="684" name="Image" descr="Image"/>
          <p:cNvPicPr>
            <a:picLocks noChangeAspect="1"/>
          </p:cNvPicPr>
          <p:nvPr/>
        </p:nvPicPr>
        <p:blipFill>
          <a:blip r:embed="rId8"/>
          <a:stretch>
            <a:fillRect/>
          </a:stretch>
        </p:blipFill>
        <p:spPr>
          <a:xfrm>
            <a:off x="10955569" y="349828"/>
            <a:ext cx="540793" cy="441092"/>
          </a:xfrm>
          <a:prstGeom prst="rect">
            <a:avLst/>
          </a:prstGeom>
          <a:ln w="12700">
            <a:miter lim="400000"/>
          </a:ln>
        </p:spPr>
      </p:pic>
      <p:sp>
        <p:nvSpPr>
          <p:cNvPr id="685"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DA9A4471-4.jpg" descr="DA9A4471-4.jpg"/>
          <p:cNvPicPr>
            <a:picLocks noChangeAspect="1"/>
          </p:cNvPicPr>
          <p:nvPr/>
        </p:nvPicPr>
        <p:blipFill>
          <a:blip r:embed="rId3"/>
          <a:srcRect l="1143" t="16614" r="7444" b="1294"/>
          <a:stretch>
            <a:fillRect/>
          </a:stretch>
        </p:blipFill>
        <p:spPr>
          <a:xfrm flipH="1">
            <a:off x="-20717" y="0"/>
            <a:ext cx="20145534" cy="11303000"/>
          </a:xfrm>
          <a:prstGeom prst="rect">
            <a:avLst/>
          </a:prstGeom>
          <a:ln w="12700">
            <a:miter lim="400000"/>
          </a:ln>
        </p:spPr>
      </p:pic>
      <p:sp>
        <p:nvSpPr>
          <p:cNvPr id="688" name="Rectangle"/>
          <p:cNvSpPr/>
          <p:nvPr/>
        </p:nvSpPr>
        <p:spPr>
          <a:xfrm>
            <a:off x="10496550" y="2781300"/>
            <a:ext cx="6937177" cy="4615409"/>
          </a:xfrm>
          <a:prstGeom prst="rect">
            <a:avLst/>
          </a:prstGeom>
          <a:solidFill>
            <a:srgbClr val="005A9C"/>
          </a:solidFill>
          <a:ln w="12700">
            <a:miter lim="400000"/>
          </a:ln>
        </p:spPr>
        <p:txBody>
          <a:bodyPr lIns="45719" rIns="45719" anchor="ctr"/>
          <a:lstStyle/>
          <a:p>
            <a:endParaRPr/>
          </a:p>
        </p:txBody>
      </p:sp>
      <p:sp>
        <p:nvSpPr>
          <p:cNvPr id="689" name="SAMGÖNGUR"/>
          <p:cNvSpPr txBox="1"/>
          <p:nvPr/>
        </p:nvSpPr>
        <p:spPr>
          <a:xfrm>
            <a:off x="11041622" y="4440566"/>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7. </a:t>
            </a:r>
            <a:r>
              <a:rPr dirty="0"/>
              <a:t>SAMGÖNGUR</a:t>
            </a:r>
          </a:p>
        </p:txBody>
      </p:sp>
      <p:sp>
        <p:nvSpPr>
          <p:cNvPr id="690" name="Sjálfbær þróun og öryggi íbúa séu í fyrirrúmi við þróun samgangna í Akraneskaupstað"/>
          <p:cNvSpPr txBox="1"/>
          <p:nvPr/>
        </p:nvSpPr>
        <p:spPr>
          <a:xfrm>
            <a:off x="11041622" y="5166901"/>
            <a:ext cx="6045670" cy="689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Sjálfbær þróun og öryggi íbúa séu í fyrirrúmi við þróun samgangna í Akraneskaupstað</a:t>
            </a:r>
          </a:p>
        </p:txBody>
      </p:sp>
      <p:sp>
        <p:nvSpPr>
          <p:cNvPr id="691"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692" name="Image" descr="Image"/>
          <p:cNvPicPr>
            <a:picLocks noChangeAspect="1"/>
          </p:cNvPicPr>
          <p:nvPr/>
        </p:nvPicPr>
        <p:blipFill>
          <a:blip r:embed="rId4"/>
          <a:stretch>
            <a:fillRect/>
          </a:stretch>
        </p:blipFill>
        <p:spPr>
          <a:xfrm>
            <a:off x="18233051" y="4550779"/>
            <a:ext cx="1134571" cy="107645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tangle"/>
          <p:cNvSpPr/>
          <p:nvPr/>
        </p:nvSpPr>
        <p:spPr>
          <a:xfrm>
            <a:off x="10487959" y="-51942"/>
            <a:ext cx="6950561" cy="1195264"/>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695" name="object 5"/>
          <p:cNvSpPr txBox="1"/>
          <p:nvPr/>
        </p:nvSpPr>
        <p:spPr>
          <a:xfrm>
            <a:off x="2066470" y="5505678"/>
            <a:ext cx="7524751" cy="1824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a:t>
            </a:r>
            <a:r>
              <a:rPr lang="en-GB" b="1" dirty="0">
                <a:solidFill>
                  <a:srgbClr val="E7BC5D"/>
                </a:solidFill>
              </a:rPr>
              <a:t> </a:t>
            </a:r>
            <a:r>
              <a:rPr dirty="0" err="1"/>
              <a:t>Unnin</a:t>
            </a:r>
            <a:r>
              <a:rPr dirty="0"/>
              <a:t> </a:t>
            </a:r>
            <a:r>
              <a:rPr dirty="0" err="1"/>
              <a:t>verði</a:t>
            </a:r>
            <a:r>
              <a:rPr dirty="0"/>
              <a:t> </a:t>
            </a:r>
            <a:r>
              <a:rPr dirty="0" err="1"/>
              <a:t>úttekt</a:t>
            </a:r>
            <a:r>
              <a:rPr dirty="0"/>
              <a:t> á </a:t>
            </a:r>
            <a:r>
              <a:rPr dirty="0" err="1"/>
              <a:t>almenningssamgangnakerfi</a:t>
            </a:r>
            <a:r>
              <a:rPr dirty="0"/>
              <a:t> </a:t>
            </a:r>
            <a:r>
              <a:rPr dirty="0" err="1"/>
              <a:t>sveitarfélagsins</a:t>
            </a:r>
            <a:r>
              <a:rPr dirty="0"/>
              <a:t> </a:t>
            </a:r>
            <a:r>
              <a:rPr dirty="0" err="1"/>
              <a:t>og</a:t>
            </a:r>
            <a:r>
              <a:rPr dirty="0"/>
              <a:t> </a:t>
            </a:r>
            <a:r>
              <a:rPr dirty="0" err="1"/>
              <a:t>gerð</a:t>
            </a:r>
            <a:r>
              <a:rPr dirty="0"/>
              <a:t> </a:t>
            </a:r>
            <a:r>
              <a:rPr dirty="0" err="1"/>
              <a:t>áætlun</a:t>
            </a:r>
            <a:r>
              <a:rPr dirty="0"/>
              <a:t> um </a:t>
            </a:r>
            <a:r>
              <a:rPr dirty="0" err="1"/>
              <a:t>orkuskipti</a:t>
            </a:r>
            <a:r>
              <a:rPr dirty="0"/>
              <a:t> í </a:t>
            </a:r>
            <a:r>
              <a:rPr dirty="0" err="1"/>
              <a:t>almenningssamgöngum</a:t>
            </a:r>
            <a:r>
              <a:rPr dirty="0"/>
              <a:t>. </a:t>
            </a:r>
            <a:r>
              <a:rPr dirty="0" err="1"/>
              <a:t>Samhliða</a:t>
            </a:r>
            <a:r>
              <a:rPr dirty="0"/>
              <a:t> </a:t>
            </a:r>
            <a:r>
              <a:rPr dirty="0" err="1"/>
              <a:t>verði</a:t>
            </a:r>
            <a:r>
              <a:rPr dirty="0"/>
              <a:t> </a:t>
            </a:r>
            <a:r>
              <a:rPr dirty="0" err="1"/>
              <a:t>gerð</a:t>
            </a:r>
            <a:r>
              <a:rPr dirty="0"/>
              <a:t> </a:t>
            </a:r>
            <a:r>
              <a:rPr dirty="0" err="1"/>
              <a:t>greining</a:t>
            </a:r>
            <a:r>
              <a:rPr dirty="0"/>
              <a:t> á </a:t>
            </a:r>
            <a:r>
              <a:rPr dirty="0" err="1"/>
              <a:t>því</a:t>
            </a:r>
            <a:r>
              <a:rPr dirty="0"/>
              <a:t> </a:t>
            </a:r>
            <a:r>
              <a:rPr dirty="0" err="1"/>
              <a:t>hvernig</a:t>
            </a:r>
            <a:r>
              <a:rPr dirty="0"/>
              <a:t> </a:t>
            </a:r>
            <a:r>
              <a:rPr dirty="0" err="1"/>
              <a:t>bæta</a:t>
            </a:r>
            <a:r>
              <a:rPr dirty="0"/>
              <a:t> </a:t>
            </a:r>
            <a:r>
              <a:rPr dirty="0" err="1"/>
              <a:t>megi</a:t>
            </a:r>
            <a:r>
              <a:rPr dirty="0"/>
              <a:t> </a:t>
            </a:r>
            <a:r>
              <a:rPr dirty="0" err="1"/>
              <a:t>þjónustustigið</a:t>
            </a:r>
            <a:r>
              <a:rPr dirty="0"/>
              <a:t>. </a:t>
            </a:r>
            <a:r>
              <a:rPr dirty="0" err="1"/>
              <a:t>Til</a:t>
            </a:r>
            <a:r>
              <a:rPr dirty="0"/>
              <a:t> </a:t>
            </a:r>
            <a:r>
              <a:rPr dirty="0" err="1"/>
              <a:t>að</a:t>
            </a:r>
            <a:r>
              <a:rPr dirty="0"/>
              <a:t> </a:t>
            </a:r>
            <a:r>
              <a:rPr dirty="0" err="1"/>
              <a:t>auka</a:t>
            </a:r>
            <a:r>
              <a:rPr dirty="0"/>
              <a:t> </a:t>
            </a:r>
            <a:r>
              <a:rPr dirty="0" err="1"/>
              <a:t>notkun</a:t>
            </a:r>
            <a:r>
              <a:rPr dirty="0"/>
              <a:t> á </a:t>
            </a:r>
            <a:r>
              <a:rPr dirty="0" err="1"/>
              <a:t>almenningssamgöngum</a:t>
            </a:r>
            <a:r>
              <a:rPr dirty="0"/>
              <a:t> er </a:t>
            </a:r>
            <a:r>
              <a:rPr dirty="0" err="1"/>
              <a:t>lykilatriði</a:t>
            </a:r>
            <a:r>
              <a:rPr dirty="0"/>
              <a:t> </a:t>
            </a:r>
            <a:r>
              <a:rPr dirty="0" err="1"/>
              <a:t>að</a:t>
            </a:r>
            <a:r>
              <a:rPr dirty="0"/>
              <a:t> taka </a:t>
            </a:r>
            <a:r>
              <a:rPr dirty="0" err="1"/>
              <a:t>mið</a:t>
            </a:r>
            <a:r>
              <a:rPr dirty="0"/>
              <a:t> </a:t>
            </a:r>
            <a:r>
              <a:rPr dirty="0" err="1"/>
              <a:t>af</a:t>
            </a:r>
            <a:r>
              <a:rPr dirty="0"/>
              <a:t> </a:t>
            </a:r>
            <a:r>
              <a:rPr dirty="0" err="1"/>
              <a:t>þörfum</a:t>
            </a:r>
            <a:r>
              <a:rPr dirty="0"/>
              <a:t> </a:t>
            </a:r>
            <a:r>
              <a:rPr dirty="0" err="1"/>
              <a:t>notandans</a:t>
            </a:r>
            <a:r>
              <a:rPr dirty="0"/>
              <a:t> </a:t>
            </a:r>
            <a:r>
              <a:rPr dirty="0" err="1"/>
              <a:t>fyrir</a:t>
            </a:r>
            <a:r>
              <a:rPr dirty="0"/>
              <a:t> </a:t>
            </a:r>
            <a:r>
              <a:rPr dirty="0" err="1"/>
              <a:t>að</a:t>
            </a:r>
            <a:r>
              <a:rPr dirty="0"/>
              <a:t> </a:t>
            </a:r>
            <a:r>
              <a:rPr dirty="0" err="1"/>
              <a:t>komast</a:t>
            </a:r>
            <a:r>
              <a:rPr dirty="0"/>
              <a:t> á milli </a:t>
            </a:r>
            <a:r>
              <a:rPr dirty="0" err="1"/>
              <a:t>staða</a:t>
            </a:r>
            <a:r>
              <a:rPr dirty="0"/>
              <a:t>, </a:t>
            </a:r>
            <a:r>
              <a:rPr dirty="0" err="1"/>
              <a:t>bæði</a:t>
            </a:r>
            <a:r>
              <a:rPr dirty="0"/>
              <a:t> </a:t>
            </a:r>
            <a:r>
              <a:rPr dirty="0" err="1"/>
              <a:t>innanbæjar</a:t>
            </a:r>
            <a:r>
              <a:rPr dirty="0"/>
              <a:t> </a:t>
            </a:r>
            <a:r>
              <a:rPr dirty="0" err="1"/>
              <a:t>og</a:t>
            </a:r>
            <a:r>
              <a:rPr dirty="0"/>
              <a:t> </a:t>
            </a:r>
            <a:r>
              <a:rPr dirty="0" err="1"/>
              <a:t>utan</a:t>
            </a:r>
            <a:r>
              <a:rPr dirty="0"/>
              <a:t>, </a:t>
            </a:r>
            <a:r>
              <a:rPr dirty="0" err="1"/>
              <a:t>með</a:t>
            </a:r>
            <a:r>
              <a:rPr dirty="0"/>
              <a:t> </a:t>
            </a:r>
            <a:r>
              <a:rPr dirty="0" err="1"/>
              <a:t>skjótum</a:t>
            </a:r>
            <a:r>
              <a:rPr dirty="0"/>
              <a:t> </a:t>
            </a:r>
            <a:r>
              <a:rPr dirty="0" err="1"/>
              <a:t>og</a:t>
            </a:r>
            <a:r>
              <a:rPr dirty="0"/>
              <a:t> </a:t>
            </a:r>
            <a:r>
              <a:rPr dirty="0" err="1"/>
              <a:t>einföldum</a:t>
            </a:r>
            <a:r>
              <a:rPr dirty="0"/>
              <a:t> </a:t>
            </a:r>
            <a:r>
              <a:rPr dirty="0" err="1"/>
              <a:t>hætti</a:t>
            </a:r>
            <a:r>
              <a:rPr dirty="0"/>
              <a:t>.</a:t>
            </a:r>
          </a:p>
        </p:txBody>
      </p:sp>
      <p:sp>
        <p:nvSpPr>
          <p:cNvPr id="696"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05A9C"/>
                </a:solidFill>
                <a:latin typeface="Arial"/>
                <a:ea typeface="Arial"/>
                <a:cs typeface="Arial"/>
                <a:sym typeface="Arial"/>
              </a:defRPr>
            </a:pPr>
            <a:r>
              <a:rPr dirty="0"/>
              <a:t>MARKMIÐ</a:t>
            </a:r>
            <a:r>
              <a:rPr lang="en-GB" dirty="0"/>
              <a:t> 7.1</a:t>
            </a:r>
            <a:endParaRPr dirty="0"/>
          </a:p>
          <a:p>
            <a:pPr marR="5080" indent="12700">
              <a:spcBef>
                <a:spcPts val="1400"/>
              </a:spcBef>
              <a:defRPr sz="4000" spc="-4">
                <a:solidFill>
                  <a:srgbClr val="005A9C"/>
                </a:solidFill>
                <a:latin typeface="Arial"/>
                <a:ea typeface="Arial"/>
                <a:cs typeface="Arial"/>
                <a:sym typeface="Arial"/>
              </a:defRPr>
            </a:pPr>
            <a:r>
              <a:rPr dirty="0" err="1"/>
              <a:t>Umhverfisvænni</a:t>
            </a:r>
            <a:r>
              <a:rPr dirty="0"/>
              <a:t> </a:t>
            </a:r>
            <a:r>
              <a:rPr dirty="0" err="1"/>
              <a:t>samgöngur</a:t>
            </a:r>
            <a:endParaRPr dirty="0"/>
          </a:p>
        </p:txBody>
      </p:sp>
      <p:sp>
        <p:nvSpPr>
          <p:cNvPr id="697" name="object 11"/>
          <p:cNvSpPr txBox="1"/>
          <p:nvPr/>
        </p:nvSpPr>
        <p:spPr>
          <a:xfrm>
            <a:off x="5428443" y="840817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2</a:t>
            </a:r>
            <a:endParaRPr spc="0" dirty="0"/>
          </a:p>
        </p:txBody>
      </p:sp>
      <p:sp>
        <p:nvSpPr>
          <p:cNvPr id="698" name="object 12"/>
          <p:cNvSpPr txBox="1"/>
          <p:nvPr/>
        </p:nvSpPr>
        <p:spPr>
          <a:xfrm>
            <a:off x="2854604" y="8344676"/>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Bæjarstjórn í samráði við SSV</a:t>
            </a:r>
          </a:p>
        </p:txBody>
      </p:sp>
      <p:sp>
        <p:nvSpPr>
          <p:cNvPr id="699" name="SAMGÖNGUR"/>
          <p:cNvSpPr txBox="1"/>
          <p:nvPr/>
        </p:nvSpPr>
        <p:spPr>
          <a:xfrm>
            <a:off x="11577775" y="403404"/>
            <a:ext cx="148854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7. </a:t>
            </a:r>
            <a:r>
              <a:rPr dirty="0"/>
              <a:t>SAMGÖNGUR</a:t>
            </a:r>
          </a:p>
        </p:txBody>
      </p:sp>
      <p:sp>
        <p:nvSpPr>
          <p:cNvPr id="700"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701"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702" name="Rectangle"/>
          <p:cNvSpPr/>
          <p:nvPr/>
        </p:nvSpPr>
        <p:spPr>
          <a:xfrm>
            <a:off x="10487959" y="10991870"/>
            <a:ext cx="6950561" cy="305662"/>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03"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704"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705" name="Image" descr="Image"/>
          <p:cNvPicPr>
            <a:picLocks noChangeAspect="1"/>
          </p:cNvPicPr>
          <p:nvPr/>
        </p:nvPicPr>
        <p:blipFill>
          <a:blip r:embed="rId2"/>
          <a:stretch>
            <a:fillRect/>
          </a:stretch>
        </p:blipFill>
        <p:spPr>
          <a:xfrm>
            <a:off x="4703358" y="8321895"/>
            <a:ext cx="425164" cy="420746"/>
          </a:xfrm>
          <a:prstGeom prst="rect">
            <a:avLst/>
          </a:prstGeom>
          <a:ln w="12700">
            <a:miter lim="400000"/>
          </a:ln>
        </p:spPr>
      </p:pic>
      <p:pic>
        <p:nvPicPr>
          <p:cNvPr id="706" name="Image" descr="Image"/>
          <p:cNvPicPr>
            <a:picLocks noChangeAspect="1"/>
          </p:cNvPicPr>
          <p:nvPr/>
        </p:nvPicPr>
        <p:blipFill>
          <a:blip r:embed="rId3"/>
          <a:stretch>
            <a:fillRect/>
          </a:stretch>
        </p:blipFill>
        <p:spPr>
          <a:xfrm>
            <a:off x="2117275" y="8275168"/>
            <a:ext cx="434137" cy="463401"/>
          </a:xfrm>
          <a:prstGeom prst="rect">
            <a:avLst/>
          </a:prstGeom>
          <a:ln w="12700">
            <a:miter lim="400000"/>
          </a:ln>
        </p:spPr>
      </p:pic>
      <p:sp>
        <p:nvSpPr>
          <p:cNvPr id="707" name="Line"/>
          <p:cNvSpPr/>
          <p:nvPr/>
        </p:nvSpPr>
        <p:spPr>
          <a:xfrm>
            <a:off x="2089150" y="8055419"/>
            <a:ext cx="2182441" cy="1"/>
          </a:xfrm>
          <a:prstGeom prst="line">
            <a:avLst/>
          </a:prstGeom>
          <a:ln w="25400">
            <a:solidFill>
              <a:srgbClr val="005A9C"/>
            </a:solidFill>
          </a:ln>
        </p:spPr>
        <p:txBody>
          <a:bodyPr lIns="45719" rIns="45719"/>
          <a:lstStyle/>
          <a:p>
            <a:endParaRPr/>
          </a:p>
        </p:txBody>
      </p:sp>
      <p:sp>
        <p:nvSpPr>
          <p:cNvPr id="708" name="Line"/>
          <p:cNvSpPr/>
          <p:nvPr/>
        </p:nvSpPr>
        <p:spPr>
          <a:xfrm>
            <a:off x="2089150" y="9001994"/>
            <a:ext cx="2182441" cy="1"/>
          </a:xfrm>
          <a:prstGeom prst="line">
            <a:avLst/>
          </a:prstGeom>
          <a:ln w="25400">
            <a:solidFill>
              <a:srgbClr val="005A9C"/>
            </a:solidFill>
          </a:ln>
        </p:spPr>
        <p:txBody>
          <a:bodyPr lIns="45719" rIns="45719"/>
          <a:lstStyle/>
          <a:p>
            <a:endParaRPr/>
          </a:p>
        </p:txBody>
      </p:sp>
      <p:sp>
        <p:nvSpPr>
          <p:cNvPr id="709" name="Line"/>
          <p:cNvSpPr/>
          <p:nvPr/>
        </p:nvSpPr>
        <p:spPr>
          <a:xfrm>
            <a:off x="4686825" y="8055419"/>
            <a:ext cx="5156322" cy="1"/>
          </a:xfrm>
          <a:prstGeom prst="line">
            <a:avLst/>
          </a:prstGeom>
          <a:ln w="25400">
            <a:solidFill>
              <a:srgbClr val="005A9C"/>
            </a:solidFill>
          </a:ln>
        </p:spPr>
        <p:txBody>
          <a:bodyPr lIns="45719" rIns="45719"/>
          <a:lstStyle/>
          <a:p>
            <a:endParaRPr/>
          </a:p>
        </p:txBody>
      </p:sp>
      <p:sp>
        <p:nvSpPr>
          <p:cNvPr id="710" name="Line"/>
          <p:cNvSpPr/>
          <p:nvPr/>
        </p:nvSpPr>
        <p:spPr>
          <a:xfrm>
            <a:off x="4686825" y="9001994"/>
            <a:ext cx="5156322" cy="1"/>
          </a:xfrm>
          <a:prstGeom prst="line">
            <a:avLst/>
          </a:prstGeom>
          <a:ln w="25400">
            <a:solidFill>
              <a:srgbClr val="005A9C"/>
            </a:solidFill>
          </a:ln>
        </p:spPr>
        <p:txBody>
          <a:bodyPr lIns="45719" rIns="45719"/>
          <a:lstStyle/>
          <a:p>
            <a:endParaRPr/>
          </a:p>
        </p:txBody>
      </p:sp>
      <p:sp>
        <p:nvSpPr>
          <p:cNvPr id="711" name="object 11"/>
          <p:cNvSpPr txBox="1"/>
          <p:nvPr/>
        </p:nvSpPr>
        <p:spPr>
          <a:xfrm>
            <a:off x="13835843" y="8408176"/>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2</a:t>
            </a:r>
            <a:endParaRPr spc="0" dirty="0"/>
          </a:p>
        </p:txBody>
      </p:sp>
      <p:sp>
        <p:nvSpPr>
          <p:cNvPr id="712" name="object 12"/>
          <p:cNvSpPr txBox="1"/>
          <p:nvPr/>
        </p:nvSpPr>
        <p:spPr>
          <a:xfrm>
            <a:off x="11262004" y="8408176"/>
            <a:ext cx="1545563"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Bæjarstjórn</a:t>
            </a:r>
          </a:p>
        </p:txBody>
      </p:sp>
      <p:pic>
        <p:nvPicPr>
          <p:cNvPr id="713" name="Image" descr="Image"/>
          <p:cNvPicPr>
            <a:picLocks noChangeAspect="1"/>
          </p:cNvPicPr>
          <p:nvPr/>
        </p:nvPicPr>
        <p:blipFill>
          <a:blip r:embed="rId2"/>
          <a:stretch>
            <a:fillRect/>
          </a:stretch>
        </p:blipFill>
        <p:spPr>
          <a:xfrm>
            <a:off x="13110759" y="8321895"/>
            <a:ext cx="425164" cy="420746"/>
          </a:xfrm>
          <a:prstGeom prst="rect">
            <a:avLst/>
          </a:prstGeom>
          <a:ln w="12700">
            <a:miter lim="400000"/>
          </a:ln>
        </p:spPr>
      </p:pic>
      <p:pic>
        <p:nvPicPr>
          <p:cNvPr id="714" name="Image" descr="Image"/>
          <p:cNvPicPr>
            <a:picLocks noChangeAspect="1"/>
          </p:cNvPicPr>
          <p:nvPr/>
        </p:nvPicPr>
        <p:blipFill>
          <a:blip r:embed="rId3"/>
          <a:stretch>
            <a:fillRect/>
          </a:stretch>
        </p:blipFill>
        <p:spPr>
          <a:xfrm>
            <a:off x="10524675" y="8275168"/>
            <a:ext cx="434136" cy="463401"/>
          </a:xfrm>
          <a:prstGeom prst="rect">
            <a:avLst/>
          </a:prstGeom>
          <a:ln w="12700">
            <a:miter lim="400000"/>
          </a:ln>
        </p:spPr>
      </p:pic>
      <p:sp>
        <p:nvSpPr>
          <p:cNvPr id="715" name="Line"/>
          <p:cNvSpPr/>
          <p:nvPr/>
        </p:nvSpPr>
        <p:spPr>
          <a:xfrm>
            <a:off x="10496550" y="8055419"/>
            <a:ext cx="2182441" cy="1"/>
          </a:xfrm>
          <a:prstGeom prst="line">
            <a:avLst/>
          </a:prstGeom>
          <a:ln w="25400">
            <a:solidFill>
              <a:srgbClr val="005A9C"/>
            </a:solidFill>
          </a:ln>
        </p:spPr>
        <p:txBody>
          <a:bodyPr lIns="45719" rIns="45719"/>
          <a:lstStyle/>
          <a:p>
            <a:endParaRPr/>
          </a:p>
        </p:txBody>
      </p:sp>
      <p:sp>
        <p:nvSpPr>
          <p:cNvPr id="716" name="Line"/>
          <p:cNvSpPr/>
          <p:nvPr/>
        </p:nvSpPr>
        <p:spPr>
          <a:xfrm>
            <a:off x="10496550" y="9001994"/>
            <a:ext cx="2182441" cy="1"/>
          </a:xfrm>
          <a:prstGeom prst="line">
            <a:avLst/>
          </a:prstGeom>
          <a:ln w="25400">
            <a:solidFill>
              <a:srgbClr val="005A9C"/>
            </a:solidFill>
          </a:ln>
        </p:spPr>
        <p:txBody>
          <a:bodyPr lIns="45719" rIns="45719"/>
          <a:lstStyle/>
          <a:p>
            <a:endParaRPr/>
          </a:p>
        </p:txBody>
      </p:sp>
      <p:sp>
        <p:nvSpPr>
          <p:cNvPr id="717" name="Line"/>
          <p:cNvSpPr/>
          <p:nvPr/>
        </p:nvSpPr>
        <p:spPr>
          <a:xfrm>
            <a:off x="13094225" y="8055419"/>
            <a:ext cx="5156322" cy="1"/>
          </a:xfrm>
          <a:prstGeom prst="line">
            <a:avLst/>
          </a:prstGeom>
          <a:ln w="25400">
            <a:solidFill>
              <a:srgbClr val="005A9C"/>
            </a:solidFill>
          </a:ln>
        </p:spPr>
        <p:txBody>
          <a:bodyPr lIns="45719" rIns="45719"/>
          <a:lstStyle/>
          <a:p>
            <a:endParaRPr/>
          </a:p>
        </p:txBody>
      </p:sp>
      <p:sp>
        <p:nvSpPr>
          <p:cNvPr id="718" name="Line"/>
          <p:cNvSpPr/>
          <p:nvPr/>
        </p:nvSpPr>
        <p:spPr>
          <a:xfrm>
            <a:off x="13094225" y="9001994"/>
            <a:ext cx="5156322" cy="1"/>
          </a:xfrm>
          <a:prstGeom prst="line">
            <a:avLst/>
          </a:prstGeom>
          <a:ln w="25400">
            <a:solidFill>
              <a:srgbClr val="005A9C"/>
            </a:solidFill>
          </a:ln>
        </p:spPr>
        <p:txBody>
          <a:bodyPr lIns="45719" rIns="45719"/>
          <a:lstStyle/>
          <a:p>
            <a:endParaRPr/>
          </a:p>
        </p:txBody>
      </p:sp>
      <p:sp>
        <p:nvSpPr>
          <p:cNvPr id="719"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Úttekt á almenningssamgöngum</a:t>
            </a:r>
          </a:p>
        </p:txBody>
      </p:sp>
      <p:sp>
        <p:nvSpPr>
          <p:cNvPr id="720" name="object 5"/>
          <p:cNvSpPr txBox="1"/>
          <p:nvPr/>
        </p:nvSpPr>
        <p:spPr>
          <a:xfrm>
            <a:off x="10501814" y="5505678"/>
            <a:ext cx="7524751" cy="58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 </a:t>
            </a:r>
            <a:r>
              <a:rPr dirty="0" err="1"/>
              <a:t>Leitað</a:t>
            </a:r>
            <a:r>
              <a:rPr dirty="0"/>
              <a:t> </a:t>
            </a:r>
            <a:r>
              <a:rPr dirty="0" err="1"/>
              <a:t>verði</a:t>
            </a:r>
            <a:r>
              <a:rPr dirty="0"/>
              <a:t> </a:t>
            </a:r>
            <a:r>
              <a:rPr dirty="0" err="1"/>
              <a:t>samstarfs</a:t>
            </a:r>
            <a:r>
              <a:rPr dirty="0"/>
              <a:t> </a:t>
            </a:r>
            <a:r>
              <a:rPr dirty="0" err="1"/>
              <a:t>við</a:t>
            </a:r>
            <a:r>
              <a:rPr dirty="0"/>
              <a:t> </a:t>
            </a:r>
            <a:r>
              <a:rPr dirty="0" err="1"/>
              <a:t>orkufyrirtæki</a:t>
            </a:r>
            <a:r>
              <a:rPr dirty="0"/>
              <a:t> </a:t>
            </a:r>
            <a:r>
              <a:rPr dirty="0" err="1"/>
              <a:t>eða</a:t>
            </a:r>
            <a:r>
              <a:rPr dirty="0"/>
              <a:t> </a:t>
            </a:r>
            <a:r>
              <a:rPr dirty="0" err="1"/>
              <a:t>aðra</a:t>
            </a:r>
            <a:r>
              <a:rPr dirty="0"/>
              <a:t> </a:t>
            </a:r>
            <a:r>
              <a:rPr dirty="0" err="1"/>
              <a:t>aðila</a:t>
            </a:r>
            <a:r>
              <a:rPr dirty="0"/>
              <a:t> um </a:t>
            </a:r>
            <a:r>
              <a:rPr dirty="0" err="1"/>
              <a:t>uppsetningu</a:t>
            </a:r>
            <a:r>
              <a:rPr dirty="0"/>
              <a:t> 32A </a:t>
            </a:r>
            <a:r>
              <a:rPr dirty="0" err="1"/>
              <a:t>hleðslustöðva</a:t>
            </a:r>
            <a:r>
              <a:rPr dirty="0"/>
              <a:t> </a:t>
            </a:r>
            <a:r>
              <a:rPr dirty="0" err="1"/>
              <a:t>fyrir</a:t>
            </a:r>
            <a:r>
              <a:rPr dirty="0"/>
              <a:t> </a:t>
            </a:r>
            <a:r>
              <a:rPr dirty="0" err="1"/>
              <a:t>rafbíla</a:t>
            </a:r>
            <a:r>
              <a:rPr dirty="0"/>
              <a:t> í </a:t>
            </a:r>
            <a:r>
              <a:rPr dirty="0" err="1"/>
              <a:t>sveitarfélaginu</a:t>
            </a:r>
            <a:r>
              <a:rPr dirty="0"/>
              <a:t>.</a:t>
            </a:r>
          </a:p>
        </p:txBody>
      </p:sp>
      <p:sp>
        <p:nvSpPr>
          <p:cNvPr id="721"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Uppbygging hleðslustöðva</a:t>
            </a:r>
          </a:p>
        </p:txBody>
      </p:sp>
      <p:pic>
        <p:nvPicPr>
          <p:cNvPr id="722" name="Image" descr="Image"/>
          <p:cNvPicPr>
            <a:picLocks noChangeAspect="1"/>
          </p:cNvPicPr>
          <p:nvPr/>
        </p:nvPicPr>
        <p:blipFill>
          <a:blip r:embed="rId4"/>
          <a:stretch>
            <a:fillRect/>
          </a:stretch>
        </p:blipFill>
        <p:spPr>
          <a:xfrm>
            <a:off x="14270823" y="3157653"/>
            <a:ext cx="1165289" cy="1166551"/>
          </a:xfrm>
          <a:prstGeom prst="rect">
            <a:avLst/>
          </a:prstGeom>
          <a:ln w="12700">
            <a:miter lim="400000"/>
          </a:ln>
        </p:spPr>
      </p:pic>
      <p:pic>
        <p:nvPicPr>
          <p:cNvPr id="723" name="Image" descr="Image"/>
          <p:cNvPicPr>
            <a:picLocks noChangeAspect="1"/>
          </p:cNvPicPr>
          <p:nvPr/>
        </p:nvPicPr>
        <p:blipFill>
          <a:blip r:embed="rId5"/>
          <a:stretch>
            <a:fillRect/>
          </a:stretch>
        </p:blipFill>
        <p:spPr>
          <a:xfrm>
            <a:off x="15528994" y="3146556"/>
            <a:ext cx="1167815" cy="1166552"/>
          </a:xfrm>
          <a:prstGeom prst="rect">
            <a:avLst/>
          </a:prstGeom>
          <a:ln w="12700">
            <a:miter lim="400000"/>
          </a:ln>
        </p:spPr>
      </p:pic>
      <p:pic>
        <p:nvPicPr>
          <p:cNvPr id="724" name="Image" descr="Image"/>
          <p:cNvPicPr>
            <a:picLocks noChangeAspect="1"/>
          </p:cNvPicPr>
          <p:nvPr/>
        </p:nvPicPr>
        <p:blipFill>
          <a:blip r:embed="rId6"/>
          <a:stretch>
            <a:fillRect/>
          </a:stretch>
        </p:blipFill>
        <p:spPr>
          <a:xfrm>
            <a:off x="10497571" y="3163208"/>
            <a:ext cx="1164028" cy="1165289"/>
          </a:xfrm>
          <a:prstGeom prst="rect">
            <a:avLst/>
          </a:prstGeom>
          <a:ln w="12700">
            <a:miter lim="400000"/>
          </a:ln>
        </p:spPr>
      </p:pic>
      <p:pic>
        <p:nvPicPr>
          <p:cNvPr id="725" name="Image" descr="Image"/>
          <p:cNvPicPr>
            <a:picLocks noChangeAspect="1"/>
          </p:cNvPicPr>
          <p:nvPr/>
        </p:nvPicPr>
        <p:blipFill>
          <a:blip r:embed="rId7"/>
          <a:stretch>
            <a:fillRect/>
          </a:stretch>
        </p:blipFill>
        <p:spPr>
          <a:xfrm>
            <a:off x="11754481" y="3163208"/>
            <a:ext cx="1165289" cy="1165289"/>
          </a:xfrm>
          <a:prstGeom prst="rect">
            <a:avLst/>
          </a:prstGeom>
          <a:ln w="12700">
            <a:miter lim="400000"/>
          </a:ln>
        </p:spPr>
      </p:pic>
      <p:pic>
        <p:nvPicPr>
          <p:cNvPr id="726" name="Image" descr="Image"/>
          <p:cNvPicPr>
            <a:picLocks noChangeAspect="1"/>
          </p:cNvPicPr>
          <p:nvPr/>
        </p:nvPicPr>
        <p:blipFill>
          <a:blip r:embed="rId8"/>
          <a:stretch>
            <a:fillRect/>
          </a:stretch>
        </p:blipFill>
        <p:spPr>
          <a:xfrm>
            <a:off x="847204" y="3027701"/>
            <a:ext cx="982271" cy="984007"/>
          </a:xfrm>
          <a:prstGeom prst="rect">
            <a:avLst/>
          </a:prstGeom>
          <a:ln w="12700">
            <a:miter lim="400000"/>
          </a:ln>
        </p:spPr>
      </p:pic>
      <p:pic>
        <p:nvPicPr>
          <p:cNvPr id="727" name="Image" descr="Image"/>
          <p:cNvPicPr>
            <a:picLocks noChangeAspect="1"/>
          </p:cNvPicPr>
          <p:nvPr/>
        </p:nvPicPr>
        <p:blipFill>
          <a:blip r:embed="rId9"/>
          <a:stretch>
            <a:fillRect/>
          </a:stretch>
        </p:blipFill>
        <p:spPr>
          <a:xfrm>
            <a:off x="10919766" y="360079"/>
            <a:ext cx="499768" cy="474166"/>
          </a:xfrm>
          <a:prstGeom prst="rect">
            <a:avLst/>
          </a:prstGeom>
          <a:ln w="12700">
            <a:miter lim="400000"/>
          </a:ln>
        </p:spPr>
      </p:pic>
      <p:sp>
        <p:nvSpPr>
          <p:cNvPr id="728"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7" name="Picture 36" descr="9: Nýsköpun og uppbygging">
            <a:extLst>
              <a:ext uri="{FF2B5EF4-FFF2-40B4-BE49-F238E27FC236}">
                <a16:creationId xmlns:a16="http://schemas.microsoft.com/office/drawing/2014/main" id="{45E41FF9-FC42-4C85-9605-04EBC6C38A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12652" y="3146556"/>
            <a:ext cx="1165289" cy="1166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Rectangle"/>
          <p:cNvSpPr/>
          <p:nvPr/>
        </p:nvSpPr>
        <p:spPr>
          <a:xfrm>
            <a:off x="10487959" y="-51942"/>
            <a:ext cx="6950561" cy="1195264"/>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31" name="object 5"/>
          <p:cNvSpPr txBox="1"/>
          <p:nvPr/>
        </p:nvSpPr>
        <p:spPr>
          <a:xfrm>
            <a:off x="2066470" y="5537336"/>
            <a:ext cx="7524751" cy="58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 </a:t>
            </a:r>
            <a:r>
              <a:rPr dirty="0" err="1"/>
              <a:t>Unnin</a:t>
            </a:r>
            <a:r>
              <a:rPr dirty="0"/>
              <a:t> </a:t>
            </a:r>
            <a:r>
              <a:rPr dirty="0" err="1"/>
              <a:t>verði</a:t>
            </a:r>
            <a:r>
              <a:rPr dirty="0"/>
              <a:t> </a:t>
            </a:r>
            <a:r>
              <a:rPr dirty="0" err="1"/>
              <a:t>áætlun</a:t>
            </a:r>
            <a:r>
              <a:rPr dirty="0"/>
              <a:t> um </a:t>
            </a:r>
            <a:r>
              <a:rPr dirty="0" err="1"/>
              <a:t>rafvæðingu</a:t>
            </a:r>
            <a:r>
              <a:rPr dirty="0"/>
              <a:t> </a:t>
            </a:r>
            <a:r>
              <a:rPr dirty="0" err="1"/>
              <a:t>ökutækja</a:t>
            </a:r>
            <a:r>
              <a:rPr dirty="0"/>
              <a:t> á </a:t>
            </a:r>
            <a:r>
              <a:rPr dirty="0" err="1"/>
              <a:t>vegum</a:t>
            </a:r>
            <a:r>
              <a:rPr dirty="0"/>
              <a:t> </a:t>
            </a:r>
            <a:r>
              <a:rPr dirty="0" err="1"/>
              <a:t>sveitarfélagsins</a:t>
            </a:r>
            <a:r>
              <a:rPr dirty="0"/>
              <a:t>, </a:t>
            </a:r>
            <a:r>
              <a:rPr dirty="0" err="1"/>
              <a:t>einkum</a:t>
            </a:r>
            <a:r>
              <a:rPr dirty="0"/>
              <a:t> </a:t>
            </a:r>
            <a:r>
              <a:rPr dirty="0" err="1"/>
              <a:t>tækja</a:t>
            </a:r>
            <a:r>
              <a:rPr dirty="0"/>
              <a:t> </a:t>
            </a:r>
            <a:r>
              <a:rPr dirty="0" err="1"/>
              <a:t>sem</a:t>
            </a:r>
            <a:r>
              <a:rPr dirty="0"/>
              <a:t> </a:t>
            </a:r>
            <a:r>
              <a:rPr dirty="0" err="1"/>
              <a:t>að</a:t>
            </a:r>
            <a:r>
              <a:rPr dirty="0"/>
              <a:t> </a:t>
            </a:r>
            <a:r>
              <a:rPr dirty="0" err="1"/>
              <a:t>jafnaði</a:t>
            </a:r>
            <a:r>
              <a:rPr dirty="0"/>
              <a:t> er </a:t>
            </a:r>
            <a:r>
              <a:rPr dirty="0" err="1"/>
              <a:t>ekið</a:t>
            </a:r>
            <a:r>
              <a:rPr dirty="0"/>
              <a:t> </a:t>
            </a:r>
            <a:r>
              <a:rPr dirty="0" err="1"/>
              <a:t>innan</a:t>
            </a:r>
            <a:r>
              <a:rPr dirty="0"/>
              <a:t> </a:t>
            </a:r>
            <a:r>
              <a:rPr dirty="0" err="1"/>
              <a:t>við</a:t>
            </a:r>
            <a:r>
              <a:rPr dirty="0"/>
              <a:t> 200 km á </a:t>
            </a:r>
            <a:r>
              <a:rPr dirty="0" err="1"/>
              <a:t>dag</a:t>
            </a:r>
            <a:r>
              <a:rPr dirty="0"/>
              <a:t>.</a:t>
            </a:r>
          </a:p>
        </p:txBody>
      </p:sp>
      <p:sp>
        <p:nvSpPr>
          <p:cNvPr id="732" name="object 11"/>
          <p:cNvSpPr txBox="1"/>
          <p:nvPr/>
        </p:nvSpPr>
        <p:spPr>
          <a:xfrm>
            <a:off x="5428443" y="8315965"/>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2</a:t>
            </a:r>
            <a:endParaRPr spc="0" dirty="0"/>
          </a:p>
        </p:txBody>
      </p:sp>
      <p:sp>
        <p:nvSpPr>
          <p:cNvPr id="733" name="object 12"/>
          <p:cNvSpPr txBox="1"/>
          <p:nvPr/>
        </p:nvSpPr>
        <p:spPr>
          <a:xfrm>
            <a:off x="2854604" y="8252465"/>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a:t>
            </a:r>
          </a:p>
        </p:txBody>
      </p:sp>
      <p:sp>
        <p:nvSpPr>
          <p:cNvPr id="734"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735"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736" name="Rectangle"/>
          <p:cNvSpPr/>
          <p:nvPr/>
        </p:nvSpPr>
        <p:spPr>
          <a:xfrm>
            <a:off x="10487959" y="10991870"/>
            <a:ext cx="6950561" cy="305662"/>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37"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738"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739" name="Image" descr="Image"/>
          <p:cNvPicPr>
            <a:picLocks noChangeAspect="1"/>
          </p:cNvPicPr>
          <p:nvPr/>
        </p:nvPicPr>
        <p:blipFill>
          <a:blip r:embed="rId2"/>
          <a:stretch>
            <a:fillRect/>
          </a:stretch>
        </p:blipFill>
        <p:spPr>
          <a:xfrm>
            <a:off x="4703358" y="8229684"/>
            <a:ext cx="425164" cy="420746"/>
          </a:xfrm>
          <a:prstGeom prst="rect">
            <a:avLst/>
          </a:prstGeom>
          <a:ln w="12700">
            <a:miter lim="400000"/>
          </a:ln>
        </p:spPr>
      </p:pic>
      <p:pic>
        <p:nvPicPr>
          <p:cNvPr id="740" name="Image" descr="Image"/>
          <p:cNvPicPr>
            <a:picLocks noChangeAspect="1"/>
          </p:cNvPicPr>
          <p:nvPr/>
        </p:nvPicPr>
        <p:blipFill>
          <a:blip r:embed="rId3"/>
          <a:stretch>
            <a:fillRect/>
          </a:stretch>
        </p:blipFill>
        <p:spPr>
          <a:xfrm>
            <a:off x="2117275" y="8182957"/>
            <a:ext cx="434137" cy="463401"/>
          </a:xfrm>
          <a:prstGeom prst="rect">
            <a:avLst/>
          </a:prstGeom>
          <a:ln w="12700">
            <a:miter lim="400000"/>
          </a:ln>
        </p:spPr>
      </p:pic>
      <p:sp>
        <p:nvSpPr>
          <p:cNvPr id="741" name="Line"/>
          <p:cNvSpPr/>
          <p:nvPr/>
        </p:nvSpPr>
        <p:spPr>
          <a:xfrm>
            <a:off x="2089150" y="7963208"/>
            <a:ext cx="2182441" cy="1"/>
          </a:xfrm>
          <a:prstGeom prst="line">
            <a:avLst/>
          </a:prstGeom>
          <a:ln w="25400">
            <a:solidFill>
              <a:srgbClr val="005A9C"/>
            </a:solidFill>
          </a:ln>
        </p:spPr>
        <p:txBody>
          <a:bodyPr lIns="45719" rIns="45719"/>
          <a:lstStyle/>
          <a:p>
            <a:endParaRPr/>
          </a:p>
        </p:txBody>
      </p:sp>
      <p:sp>
        <p:nvSpPr>
          <p:cNvPr id="742" name="Line"/>
          <p:cNvSpPr/>
          <p:nvPr/>
        </p:nvSpPr>
        <p:spPr>
          <a:xfrm>
            <a:off x="2089150" y="8909783"/>
            <a:ext cx="2182441" cy="1"/>
          </a:xfrm>
          <a:prstGeom prst="line">
            <a:avLst/>
          </a:prstGeom>
          <a:ln w="25400">
            <a:solidFill>
              <a:srgbClr val="005A9C"/>
            </a:solidFill>
          </a:ln>
        </p:spPr>
        <p:txBody>
          <a:bodyPr lIns="45719" rIns="45719"/>
          <a:lstStyle/>
          <a:p>
            <a:endParaRPr/>
          </a:p>
        </p:txBody>
      </p:sp>
      <p:sp>
        <p:nvSpPr>
          <p:cNvPr id="743" name="Line"/>
          <p:cNvSpPr/>
          <p:nvPr/>
        </p:nvSpPr>
        <p:spPr>
          <a:xfrm>
            <a:off x="4686825" y="7963208"/>
            <a:ext cx="5156322" cy="1"/>
          </a:xfrm>
          <a:prstGeom prst="line">
            <a:avLst/>
          </a:prstGeom>
          <a:ln w="25400">
            <a:solidFill>
              <a:srgbClr val="005A9C"/>
            </a:solidFill>
          </a:ln>
        </p:spPr>
        <p:txBody>
          <a:bodyPr lIns="45719" rIns="45719"/>
          <a:lstStyle/>
          <a:p>
            <a:endParaRPr/>
          </a:p>
        </p:txBody>
      </p:sp>
      <p:sp>
        <p:nvSpPr>
          <p:cNvPr id="744" name="Line"/>
          <p:cNvSpPr/>
          <p:nvPr/>
        </p:nvSpPr>
        <p:spPr>
          <a:xfrm>
            <a:off x="4686825" y="8909783"/>
            <a:ext cx="5156322" cy="1"/>
          </a:xfrm>
          <a:prstGeom prst="line">
            <a:avLst/>
          </a:prstGeom>
          <a:ln w="25400">
            <a:solidFill>
              <a:srgbClr val="005A9C"/>
            </a:solidFill>
          </a:ln>
        </p:spPr>
        <p:txBody>
          <a:bodyPr lIns="45719" rIns="45719"/>
          <a:lstStyle/>
          <a:p>
            <a:endParaRPr/>
          </a:p>
        </p:txBody>
      </p:sp>
      <p:sp>
        <p:nvSpPr>
          <p:cNvPr id="745" name="object 11"/>
          <p:cNvSpPr txBox="1"/>
          <p:nvPr/>
        </p:nvSpPr>
        <p:spPr>
          <a:xfrm>
            <a:off x="13835843" y="8315965"/>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2021</a:t>
            </a:r>
          </a:p>
        </p:txBody>
      </p:sp>
      <p:sp>
        <p:nvSpPr>
          <p:cNvPr id="746" name="object 12"/>
          <p:cNvSpPr txBox="1"/>
          <p:nvPr/>
        </p:nvSpPr>
        <p:spPr>
          <a:xfrm>
            <a:off x="11262004" y="8245774"/>
            <a:ext cx="1545563"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dirty="0" err="1"/>
              <a:t>Bæjarstjórn</a:t>
            </a:r>
            <a:r>
              <a:rPr dirty="0"/>
              <a:t> </a:t>
            </a:r>
            <a:r>
              <a:rPr dirty="0" err="1"/>
              <a:t>og</a:t>
            </a:r>
            <a:r>
              <a:rPr dirty="0"/>
              <a:t> </a:t>
            </a:r>
            <a:r>
              <a:rPr dirty="0" err="1"/>
              <a:t>umhverfisstjóri</a:t>
            </a:r>
            <a:endParaRPr dirty="0"/>
          </a:p>
        </p:txBody>
      </p:sp>
      <p:pic>
        <p:nvPicPr>
          <p:cNvPr id="747" name="Image" descr="Image"/>
          <p:cNvPicPr>
            <a:picLocks noChangeAspect="1"/>
          </p:cNvPicPr>
          <p:nvPr/>
        </p:nvPicPr>
        <p:blipFill>
          <a:blip r:embed="rId2"/>
          <a:stretch>
            <a:fillRect/>
          </a:stretch>
        </p:blipFill>
        <p:spPr>
          <a:xfrm>
            <a:off x="13110759" y="8229684"/>
            <a:ext cx="425164" cy="420746"/>
          </a:xfrm>
          <a:prstGeom prst="rect">
            <a:avLst/>
          </a:prstGeom>
          <a:ln w="12700">
            <a:miter lim="400000"/>
          </a:ln>
        </p:spPr>
      </p:pic>
      <p:pic>
        <p:nvPicPr>
          <p:cNvPr id="748" name="Image" descr="Image"/>
          <p:cNvPicPr>
            <a:picLocks noChangeAspect="1"/>
          </p:cNvPicPr>
          <p:nvPr/>
        </p:nvPicPr>
        <p:blipFill>
          <a:blip r:embed="rId3"/>
          <a:stretch>
            <a:fillRect/>
          </a:stretch>
        </p:blipFill>
        <p:spPr>
          <a:xfrm>
            <a:off x="10524675" y="8182957"/>
            <a:ext cx="434136" cy="463401"/>
          </a:xfrm>
          <a:prstGeom prst="rect">
            <a:avLst/>
          </a:prstGeom>
          <a:ln w="12700">
            <a:miter lim="400000"/>
          </a:ln>
        </p:spPr>
      </p:pic>
      <p:sp>
        <p:nvSpPr>
          <p:cNvPr id="749" name="Line"/>
          <p:cNvSpPr/>
          <p:nvPr/>
        </p:nvSpPr>
        <p:spPr>
          <a:xfrm>
            <a:off x="10496550" y="7963208"/>
            <a:ext cx="2182441" cy="1"/>
          </a:xfrm>
          <a:prstGeom prst="line">
            <a:avLst/>
          </a:prstGeom>
          <a:ln w="25400">
            <a:solidFill>
              <a:srgbClr val="005A9C"/>
            </a:solidFill>
          </a:ln>
        </p:spPr>
        <p:txBody>
          <a:bodyPr lIns="45719" rIns="45719"/>
          <a:lstStyle/>
          <a:p>
            <a:endParaRPr/>
          </a:p>
        </p:txBody>
      </p:sp>
      <p:sp>
        <p:nvSpPr>
          <p:cNvPr id="750" name="Line"/>
          <p:cNvSpPr/>
          <p:nvPr/>
        </p:nvSpPr>
        <p:spPr>
          <a:xfrm>
            <a:off x="10496550" y="8909783"/>
            <a:ext cx="2182441" cy="1"/>
          </a:xfrm>
          <a:prstGeom prst="line">
            <a:avLst/>
          </a:prstGeom>
          <a:ln w="25400">
            <a:solidFill>
              <a:srgbClr val="005A9C"/>
            </a:solidFill>
          </a:ln>
        </p:spPr>
        <p:txBody>
          <a:bodyPr lIns="45719" rIns="45719"/>
          <a:lstStyle/>
          <a:p>
            <a:endParaRPr/>
          </a:p>
        </p:txBody>
      </p:sp>
      <p:sp>
        <p:nvSpPr>
          <p:cNvPr id="751" name="Line"/>
          <p:cNvSpPr/>
          <p:nvPr/>
        </p:nvSpPr>
        <p:spPr>
          <a:xfrm>
            <a:off x="13094225" y="7963208"/>
            <a:ext cx="5156322" cy="1"/>
          </a:xfrm>
          <a:prstGeom prst="line">
            <a:avLst/>
          </a:prstGeom>
          <a:ln w="25400">
            <a:solidFill>
              <a:srgbClr val="005A9C"/>
            </a:solidFill>
          </a:ln>
        </p:spPr>
        <p:txBody>
          <a:bodyPr lIns="45719" rIns="45719"/>
          <a:lstStyle/>
          <a:p>
            <a:endParaRPr/>
          </a:p>
        </p:txBody>
      </p:sp>
      <p:sp>
        <p:nvSpPr>
          <p:cNvPr id="752" name="Line"/>
          <p:cNvSpPr/>
          <p:nvPr/>
        </p:nvSpPr>
        <p:spPr>
          <a:xfrm>
            <a:off x="13094225" y="8909783"/>
            <a:ext cx="5156322" cy="1"/>
          </a:xfrm>
          <a:prstGeom prst="line">
            <a:avLst/>
          </a:prstGeom>
          <a:ln w="25400">
            <a:solidFill>
              <a:srgbClr val="005A9C"/>
            </a:solidFill>
          </a:ln>
        </p:spPr>
        <p:txBody>
          <a:bodyPr lIns="45719" rIns="45719"/>
          <a:lstStyle/>
          <a:p>
            <a:endParaRPr/>
          </a:p>
        </p:txBody>
      </p:sp>
      <p:sp>
        <p:nvSpPr>
          <p:cNvPr id="753"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Rafvæðing ökutækja á vegum sveitarfélagsins</a:t>
            </a:r>
          </a:p>
        </p:txBody>
      </p:sp>
      <p:sp>
        <p:nvSpPr>
          <p:cNvPr id="754" name="object 5"/>
          <p:cNvSpPr txBox="1"/>
          <p:nvPr/>
        </p:nvSpPr>
        <p:spPr>
          <a:xfrm>
            <a:off x="10501814" y="5537336"/>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 </a:t>
            </a:r>
            <a:r>
              <a:rPr dirty="0" err="1"/>
              <a:t>Ráðist</a:t>
            </a:r>
            <a:r>
              <a:rPr dirty="0"/>
              <a:t> </a:t>
            </a:r>
            <a:r>
              <a:rPr dirty="0" err="1"/>
              <a:t>verði</a:t>
            </a:r>
            <a:r>
              <a:rPr dirty="0"/>
              <a:t> í </a:t>
            </a:r>
            <a:r>
              <a:rPr dirty="0" err="1"/>
              <a:t>átak</a:t>
            </a:r>
            <a:r>
              <a:rPr dirty="0"/>
              <a:t> </a:t>
            </a:r>
            <a:r>
              <a:rPr dirty="0" err="1"/>
              <a:t>til</a:t>
            </a:r>
            <a:r>
              <a:rPr dirty="0"/>
              <a:t> </a:t>
            </a:r>
            <a:r>
              <a:rPr dirty="0" err="1"/>
              <a:t>að</a:t>
            </a:r>
            <a:r>
              <a:rPr dirty="0"/>
              <a:t> </a:t>
            </a:r>
            <a:r>
              <a:rPr dirty="0" err="1"/>
              <a:t>hvetja</a:t>
            </a:r>
            <a:r>
              <a:rPr dirty="0"/>
              <a:t> </a:t>
            </a:r>
            <a:r>
              <a:rPr dirty="0" err="1"/>
              <a:t>starfsmenn</a:t>
            </a:r>
            <a:r>
              <a:rPr dirty="0"/>
              <a:t> </a:t>
            </a:r>
            <a:r>
              <a:rPr dirty="0" err="1"/>
              <a:t>sveitarfélagsins</a:t>
            </a:r>
            <a:r>
              <a:rPr dirty="0"/>
              <a:t> </a:t>
            </a:r>
            <a:r>
              <a:rPr dirty="0" err="1"/>
              <a:t>til</a:t>
            </a:r>
            <a:r>
              <a:rPr dirty="0"/>
              <a:t> </a:t>
            </a:r>
            <a:r>
              <a:rPr dirty="0" err="1"/>
              <a:t>að</a:t>
            </a:r>
            <a:r>
              <a:rPr dirty="0"/>
              <a:t> </a:t>
            </a:r>
            <a:r>
              <a:rPr dirty="0" err="1"/>
              <a:t>nýta</a:t>
            </a:r>
            <a:r>
              <a:rPr dirty="0"/>
              <a:t> </a:t>
            </a:r>
            <a:r>
              <a:rPr dirty="0" err="1"/>
              <a:t>sér</a:t>
            </a:r>
            <a:r>
              <a:rPr dirty="0"/>
              <a:t> </a:t>
            </a:r>
            <a:r>
              <a:rPr dirty="0" err="1"/>
              <a:t>umhverfisvænan</a:t>
            </a:r>
            <a:r>
              <a:rPr dirty="0"/>
              <a:t> </a:t>
            </a:r>
            <a:r>
              <a:rPr dirty="0" err="1"/>
              <a:t>samgöngumáta</a:t>
            </a:r>
            <a:r>
              <a:rPr dirty="0"/>
              <a:t> </a:t>
            </a:r>
            <a:r>
              <a:rPr dirty="0" err="1"/>
              <a:t>til</a:t>
            </a:r>
            <a:r>
              <a:rPr dirty="0"/>
              <a:t> </a:t>
            </a:r>
            <a:r>
              <a:rPr dirty="0" err="1"/>
              <a:t>og</a:t>
            </a:r>
            <a:r>
              <a:rPr dirty="0"/>
              <a:t> </a:t>
            </a:r>
            <a:r>
              <a:rPr dirty="0" err="1"/>
              <a:t>frá</a:t>
            </a:r>
            <a:r>
              <a:rPr dirty="0"/>
              <a:t> </a:t>
            </a:r>
            <a:r>
              <a:rPr dirty="0" err="1"/>
              <a:t>vinnu</a:t>
            </a:r>
            <a:r>
              <a:rPr dirty="0"/>
              <a:t>. </a:t>
            </a:r>
            <a:r>
              <a:rPr dirty="0" err="1"/>
              <a:t>Hvatningin</a:t>
            </a:r>
            <a:r>
              <a:rPr dirty="0"/>
              <a:t> </a:t>
            </a:r>
            <a:r>
              <a:rPr dirty="0" err="1"/>
              <a:t>getur</a:t>
            </a:r>
            <a:r>
              <a:rPr dirty="0"/>
              <a:t> </a:t>
            </a:r>
            <a:r>
              <a:rPr dirty="0" err="1"/>
              <a:t>t.a.m</a:t>
            </a:r>
            <a:r>
              <a:rPr dirty="0"/>
              <a:t>. </a:t>
            </a:r>
            <a:r>
              <a:rPr dirty="0" err="1"/>
              <a:t>verið</a:t>
            </a:r>
            <a:r>
              <a:rPr dirty="0"/>
              <a:t> í </a:t>
            </a:r>
            <a:r>
              <a:rPr dirty="0" err="1"/>
              <a:t>formi</a:t>
            </a:r>
            <a:r>
              <a:rPr dirty="0"/>
              <a:t> </a:t>
            </a:r>
            <a:r>
              <a:rPr dirty="0" err="1"/>
              <a:t>samgöngusamninga</a:t>
            </a:r>
            <a:r>
              <a:rPr dirty="0"/>
              <a:t> </a:t>
            </a:r>
            <a:r>
              <a:rPr dirty="0" err="1"/>
              <a:t>eða</a:t>
            </a:r>
            <a:r>
              <a:rPr dirty="0"/>
              <a:t> </a:t>
            </a:r>
            <a:r>
              <a:rPr dirty="0" err="1"/>
              <a:t>lánssamninga</a:t>
            </a:r>
            <a:r>
              <a:rPr dirty="0"/>
              <a:t> um </a:t>
            </a:r>
            <a:r>
              <a:rPr dirty="0" err="1"/>
              <a:t>rafhjól</a:t>
            </a:r>
            <a:r>
              <a:rPr dirty="0"/>
              <a:t>. </a:t>
            </a:r>
            <a:r>
              <a:rPr dirty="0" err="1"/>
              <a:t>Mikilvægt</a:t>
            </a:r>
            <a:r>
              <a:rPr dirty="0"/>
              <a:t> er </a:t>
            </a:r>
            <a:r>
              <a:rPr dirty="0" err="1"/>
              <a:t>að</a:t>
            </a:r>
            <a:r>
              <a:rPr dirty="0"/>
              <a:t> </a:t>
            </a:r>
            <a:r>
              <a:rPr dirty="0" err="1"/>
              <a:t>starfsmenn</a:t>
            </a:r>
            <a:r>
              <a:rPr dirty="0"/>
              <a:t> </a:t>
            </a:r>
            <a:r>
              <a:rPr dirty="0" err="1"/>
              <a:t>sveitarfélagsins</a:t>
            </a:r>
            <a:r>
              <a:rPr dirty="0"/>
              <a:t> </a:t>
            </a:r>
            <a:r>
              <a:rPr dirty="0" err="1"/>
              <a:t>séu</a:t>
            </a:r>
            <a:r>
              <a:rPr dirty="0"/>
              <a:t> </a:t>
            </a:r>
            <a:r>
              <a:rPr dirty="0" err="1"/>
              <a:t>fyrirmyndir</a:t>
            </a:r>
            <a:r>
              <a:rPr dirty="0"/>
              <a:t> í </a:t>
            </a:r>
            <a:r>
              <a:rPr dirty="0" err="1"/>
              <a:t>umhverfisvænum</a:t>
            </a:r>
            <a:r>
              <a:rPr dirty="0"/>
              <a:t> </a:t>
            </a:r>
            <a:r>
              <a:rPr dirty="0" err="1"/>
              <a:t>samgöngumáta</a:t>
            </a:r>
            <a:r>
              <a:rPr dirty="0"/>
              <a:t>.</a:t>
            </a:r>
          </a:p>
        </p:txBody>
      </p:sp>
      <p:sp>
        <p:nvSpPr>
          <p:cNvPr id="755"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dirty="0" err="1"/>
              <a:t>Hvatning</a:t>
            </a:r>
            <a:r>
              <a:rPr dirty="0"/>
              <a:t> </a:t>
            </a:r>
            <a:r>
              <a:rPr dirty="0" err="1"/>
              <a:t>til</a:t>
            </a:r>
            <a:r>
              <a:rPr dirty="0"/>
              <a:t> </a:t>
            </a:r>
            <a:r>
              <a:rPr dirty="0" err="1"/>
              <a:t>umhverfisvænni</a:t>
            </a:r>
            <a:r>
              <a:rPr dirty="0"/>
              <a:t> </a:t>
            </a:r>
            <a:r>
              <a:rPr dirty="0" err="1"/>
              <a:t>samgöngumáta</a:t>
            </a:r>
            <a:endParaRPr dirty="0"/>
          </a:p>
        </p:txBody>
      </p:sp>
      <p:pic>
        <p:nvPicPr>
          <p:cNvPr id="758" name="Image" descr="Image"/>
          <p:cNvPicPr>
            <a:picLocks noChangeAspect="1"/>
          </p:cNvPicPr>
          <p:nvPr/>
        </p:nvPicPr>
        <p:blipFill>
          <a:blip r:embed="rId4"/>
          <a:stretch>
            <a:fillRect/>
          </a:stretch>
        </p:blipFill>
        <p:spPr>
          <a:xfrm>
            <a:off x="10497571" y="3163208"/>
            <a:ext cx="1164028" cy="1165289"/>
          </a:xfrm>
          <a:prstGeom prst="rect">
            <a:avLst/>
          </a:prstGeom>
          <a:ln w="12700">
            <a:miter lim="400000"/>
          </a:ln>
        </p:spPr>
      </p:pic>
      <p:pic>
        <p:nvPicPr>
          <p:cNvPr id="759" name="Image" descr="Image"/>
          <p:cNvPicPr>
            <a:picLocks noChangeAspect="1"/>
          </p:cNvPicPr>
          <p:nvPr/>
        </p:nvPicPr>
        <p:blipFill>
          <a:blip r:embed="rId5"/>
          <a:stretch>
            <a:fillRect/>
          </a:stretch>
        </p:blipFill>
        <p:spPr>
          <a:xfrm>
            <a:off x="11754481" y="3163208"/>
            <a:ext cx="1165289" cy="1165289"/>
          </a:xfrm>
          <a:prstGeom prst="rect">
            <a:avLst/>
          </a:prstGeom>
          <a:ln w="12700">
            <a:miter lim="400000"/>
          </a:ln>
        </p:spPr>
      </p:pic>
      <p:sp>
        <p:nvSpPr>
          <p:cNvPr id="760" name="SAMGÖNGUR"/>
          <p:cNvSpPr txBox="1"/>
          <p:nvPr/>
        </p:nvSpPr>
        <p:spPr>
          <a:xfrm>
            <a:off x="11577775" y="403404"/>
            <a:ext cx="148854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7. </a:t>
            </a:r>
            <a:r>
              <a:rPr dirty="0"/>
              <a:t>SAMGÖNGUR</a:t>
            </a:r>
          </a:p>
        </p:txBody>
      </p:sp>
      <p:pic>
        <p:nvPicPr>
          <p:cNvPr id="761" name="Image" descr="Image"/>
          <p:cNvPicPr>
            <a:picLocks noChangeAspect="1"/>
          </p:cNvPicPr>
          <p:nvPr/>
        </p:nvPicPr>
        <p:blipFill>
          <a:blip r:embed="rId6"/>
          <a:stretch>
            <a:fillRect/>
          </a:stretch>
        </p:blipFill>
        <p:spPr>
          <a:xfrm>
            <a:off x="10919766" y="360079"/>
            <a:ext cx="499768" cy="474166"/>
          </a:xfrm>
          <a:prstGeom prst="rect">
            <a:avLst/>
          </a:prstGeom>
          <a:ln w="12700">
            <a:miter lim="400000"/>
          </a:ln>
        </p:spPr>
      </p:pic>
      <p:sp>
        <p:nvSpPr>
          <p:cNvPr id="762"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05A9C"/>
                </a:solidFill>
                <a:latin typeface="Arial"/>
                <a:ea typeface="Arial"/>
                <a:cs typeface="Arial"/>
                <a:sym typeface="Arial"/>
              </a:defRPr>
            </a:pPr>
            <a:r>
              <a:rPr dirty="0"/>
              <a:t>MARKMIÐ</a:t>
            </a:r>
            <a:r>
              <a:rPr lang="en-GB" dirty="0"/>
              <a:t> 7.1</a:t>
            </a:r>
            <a:endParaRPr dirty="0"/>
          </a:p>
          <a:p>
            <a:pPr marR="5080" indent="12700">
              <a:spcBef>
                <a:spcPts val="1400"/>
              </a:spcBef>
              <a:defRPr sz="4000" spc="-4">
                <a:solidFill>
                  <a:srgbClr val="005A9C"/>
                </a:solidFill>
                <a:latin typeface="Arial"/>
                <a:ea typeface="Arial"/>
                <a:cs typeface="Arial"/>
                <a:sym typeface="Arial"/>
              </a:defRPr>
            </a:pPr>
            <a:r>
              <a:rPr dirty="0" err="1"/>
              <a:t>Umhverfisvænni</a:t>
            </a:r>
            <a:r>
              <a:rPr dirty="0"/>
              <a:t> </a:t>
            </a:r>
            <a:r>
              <a:rPr dirty="0" err="1"/>
              <a:t>samgöngur</a:t>
            </a:r>
            <a:endParaRPr dirty="0"/>
          </a:p>
        </p:txBody>
      </p:sp>
      <p:pic>
        <p:nvPicPr>
          <p:cNvPr id="763"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764"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7" name="Picture 36" descr="9: Nýsköpun og uppbygging">
            <a:extLst>
              <a:ext uri="{FF2B5EF4-FFF2-40B4-BE49-F238E27FC236}">
                <a16:creationId xmlns:a16="http://schemas.microsoft.com/office/drawing/2014/main" id="{704D0955-8BA2-4BAF-8F70-6974BBE2D0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12652" y="3146556"/>
            <a:ext cx="1165289" cy="1166551"/>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 descr="Image">
            <a:extLst>
              <a:ext uri="{FF2B5EF4-FFF2-40B4-BE49-F238E27FC236}">
                <a16:creationId xmlns:a16="http://schemas.microsoft.com/office/drawing/2014/main" id="{9EDFE442-C9FD-4196-AA0A-40D9F6A41BD9}"/>
              </a:ext>
            </a:extLst>
          </p:cNvPr>
          <p:cNvPicPr>
            <a:picLocks noChangeAspect="1"/>
          </p:cNvPicPr>
          <p:nvPr/>
        </p:nvPicPr>
        <p:blipFill>
          <a:blip r:embed="rId9"/>
          <a:stretch>
            <a:fillRect/>
          </a:stretch>
        </p:blipFill>
        <p:spPr>
          <a:xfrm>
            <a:off x="14270823" y="3157653"/>
            <a:ext cx="1165289" cy="1166551"/>
          </a:xfrm>
          <a:prstGeom prst="rect">
            <a:avLst/>
          </a:prstGeom>
          <a:ln w="12700">
            <a:miter lim="400000"/>
          </a:ln>
        </p:spPr>
      </p:pic>
      <p:pic>
        <p:nvPicPr>
          <p:cNvPr id="39" name="Image" descr="Image">
            <a:extLst>
              <a:ext uri="{FF2B5EF4-FFF2-40B4-BE49-F238E27FC236}">
                <a16:creationId xmlns:a16="http://schemas.microsoft.com/office/drawing/2014/main" id="{AE809F8E-E789-4188-9D2B-FB80DE20C752}"/>
              </a:ext>
            </a:extLst>
          </p:cNvPr>
          <p:cNvPicPr>
            <a:picLocks noChangeAspect="1"/>
          </p:cNvPicPr>
          <p:nvPr/>
        </p:nvPicPr>
        <p:blipFill>
          <a:blip r:embed="rId10"/>
          <a:stretch>
            <a:fillRect/>
          </a:stretch>
        </p:blipFill>
        <p:spPr>
          <a:xfrm>
            <a:off x="15528994" y="3146556"/>
            <a:ext cx="1167815" cy="116655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Rectangle"/>
          <p:cNvSpPr/>
          <p:nvPr/>
        </p:nvSpPr>
        <p:spPr>
          <a:xfrm>
            <a:off x="10487959" y="-51942"/>
            <a:ext cx="6950561" cy="1195264"/>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67" name="object 5"/>
          <p:cNvSpPr txBox="1"/>
          <p:nvPr/>
        </p:nvSpPr>
        <p:spPr>
          <a:xfrm>
            <a:off x="2066470" y="5493468"/>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 </a:t>
            </a:r>
            <a:r>
              <a:rPr lang="en-GB" dirty="0" err="1"/>
              <a:t>Gerð</a:t>
            </a:r>
            <a:r>
              <a:rPr lang="en-GB" dirty="0"/>
              <a:t> verði </a:t>
            </a:r>
            <a:r>
              <a:rPr lang="en-GB" dirty="0" err="1"/>
              <a:t>úttekt</a:t>
            </a:r>
            <a:r>
              <a:rPr lang="en-GB" dirty="0"/>
              <a:t> á </a:t>
            </a:r>
            <a:r>
              <a:rPr lang="en-GB" dirty="0" err="1"/>
              <a:t>merkingum</a:t>
            </a:r>
            <a:r>
              <a:rPr lang="en-GB" dirty="0"/>
              <a:t> </a:t>
            </a:r>
            <a:r>
              <a:rPr lang="en-GB" dirty="0" err="1"/>
              <a:t>og</a:t>
            </a:r>
            <a:r>
              <a:rPr lang="en-GB" dirty="0"/>
              <a:t> </a:t>
            </a:r>
            <a:r>
              <a:rPr lang="en-GB" dirty="0" err="1"/>
              <a:t>frekari</a:t>
            </a:r>
            <a:r>
              <a:rPr lang="en-GB" dirty="0"/>
              <a:t> </a:t>
            </a:r>
            <a:r>
              <a:rPr lang="en-GB" dirty="0" err="1"/>
              <a:t>uppbyggingu</a:t>
            </a:r>
            <a:r>
              <a:rPr lang="en-GB" dirty="0"/>
              <a:t> </a:t>
            </a:r>
            <a:r>
              <a:rPr lang="en-GB" dirty="0" err="1"/>
              <a:t>göngu</a:t>
            </a:r>
            <a:r>
              <a:rPr lang="en-GB" dirty="0"/>
              <a:t>-, </a:t>
            </a:r>
            <a:r>
              <a:rPr lang="en-GB" dirty="0" err="1"/>
              <a:t>hjóla</a:t>
            </a:r>
            <a:r>
              <a:rPr lang="en-GB" dirty="0"/>
              <a:t>- </a:t>
            </a:r>
            <a:r>
              <a:rPr lang="en-GB" dirty="0" err="1"/>
              <a:t>og</a:t>
            </a:r>
            <a:r>
              <a:rPr lang="en-GB" dirty="0"/>
              <a:t> </a:t>
            </a:r>
            <a:r>
              <a:rPr lang="en-GB" dirty="0" err="1"/>
              <a:t>reiðstíga</a:t>
            </a:r>
            <a:r>
              <a:rPr lang="en-GB" dirty="0"/>
              <a:t> í </a:t>
            </a:r>
            <a:r>
              <a:rPr lang="en-GB" dirty="0" err="1"/>
              <a:t>sveitarfélaginu</a:t>
            </a:r>
            <a:r>
              <a:rPr lang="en-GB" dirty="0"/>
              <a:t>, </a:t>
            </a:r>
            <a:r>
              <a:rPr lang="en-GB" dirty="0" err="1"/>
              <a:t>með</a:t>
            </a:r>
            <a:r>
              <a:rPr lang="en-GB" dirty="0"/>
              <a:t> </a:t>
            </a:r>
            <a:r>
              <a:rPr lang="en-GB" dirty="0" err="1"/>
              <a:t>sérstakri</a:t>
            </a:r>
            <a:r>
              <a:rPr lang="en-GB" dirty="0"/>
              <a:t> </a:t>
            </a:r>
            <a:r>
              <a:rPr lang="en-GB" dirty="0" err="1"/>
              <a:t>áherslu</a:t>
            </a:r>
            <a:r>
              <a:rPr lang="en-GB" dirty="0"/>
              <a:t> á </a:t>
            </a:r>
            <a:r>
              <a:rPr lang="en-GB" dirty="0" err="1"/>
              <a:t>ferlimál</a:t>
            </a:r>
            <a:r>
              <a:rPr lang="en-GB" dirty="0"/>
              <a:t> </a:t>
            </a:r>
            <a:r>
              <a:rPr lang="en-GB" dirty="0" err="1"/>
              <a:t>fatlaðra</a:t>
            </a:r>
            <a:r>
              <a:rPr lang="en-GB" dirty="0"/>
              <a:t>, </a:t>
            </a:r>
            <a:r>
              <a:rPr lang="en-GB" dirty="0" err="1"/>
              <a:t>svo</a:t>
            </a:r>
            <a:r>
              <a:rPr lang="en-GB" dirty="0"/>
              <a:t> </a:t>
            </a:r>
            <a:r>
              <a:rPr lang="en-GB" dirty="0" err="1"/>
              <a:t>sem</a:t>
            </a:r>
            <a:r>
              <a:rPr lang="en-GB" dirty="0"/>
              <a:t> </a:t>
            </a:r>
            <a:r>
              <a:rPr lang="en-GB" dirty="0" err="1"/>
              <a:t>með</a:t>
            </a:r>
            <a:r>
              <a:rPr lang="en-GB" dirty="0"/>
              <a:t> </a:t>
            </a:r>
            <a:r>
              <a:rPr lang="en-GB" dirty="0" err="1"/>
              <a:t>skábrautum</a:t>
            </a:r>
            <a:r>
              <a:rPr lang="en-GB" dirty="0"/>
              <a:t> á </a:t>
            </a:r>
            <a:r>
              <a:rPr lang="en-GB" dirty="0" err="1"/>
              <a:t>gangstéttarbrúnum</a:t>
            </a:r>
            <a:r>
              <a:rPr lang="en-GB" dirty="0"/>
              <a:t>. </a:t>
            </a:r>
            <a:r>
              <a:rPr lang="en-GB" dirty="0" err="1"/>
              <a:t>Hugað</a:t>
            </a:r>
            <a:r>
              <a:rPr lang="en-GB" dirty="0"/>
              <a:t> verði </a:t>
            </a:r>
            <a:r>
              <a:rPr lang="en-GB" dirty="0" err="1"/>
              <a:t>sérstaklega</a:t>
            </a:r>
            <a:r>
              <a:rPr lang="en-GB" dirty="0"/>
              <a:t> </a:t>
            </a:r>
            <a:r>
              <a:rPr lang="en-GB" dirty="0" err="1"/>
              <a:t>að</a:t>
            </a:r>
            <a:r>
              <a:rPr lang="en-GB" dirty="0"/>
              <a:t> </a:t>
            </a:r>
            <a:r>
              <a:rPr lang="en-GB" dirty="0" err="1"/>
              <a:t>öryggisþáttum</a:t>
            </a:r>
            <a:r>
              <a:rPr lang="en-GB" dirty="0"/>
              <a:t> í </a:t>
            </a:r>
            <a:r>
              <a:rPr lang="en-GB" dirty="0" err="1"/>
              <a:t>þessu</a:t>
            </a:r>
            <a:r>
              <a:rPr lang="en-GB" dirty="0"/>
              <a:t> </a:t>
            </a:r>
            <a:r>
              <a:rPr lang="en-GB" dirty="0" err="1"/>
              <a:t>sambandi</a:t>
            </a:r>
            <a:r>
              <a:rPr lang="en-GB" dirty="0"/>
              <a:t>, </a:t>
            </a:r>
            <a:r>
              <a:rPr lang="en-GB" dirty="0" err="1"/>
              <a:t>t.d.</a:t>
            </a:r>
            <a:r>
              <a:rPr lang="en-GB" dirty="0"/>
              <a:t> </a:t>
            </a:r>
            <a:r>
              <a:rPr lang="en-GB" dirty="0" err="1"/>
              <a:t>vegna</a:t>
            </a:r>
            <a:r>
              <a:rPr lang="en-GB" dirty="0"/>
              <a:t> </a:t>
            </a:r>
            <a:r>
              <a:rPr lang="en-GB" dirty="0" err="1"/>
              <a:t>annarrar</a:t>
            </a:r>
            <a:r>
              <a:rPr lang="en-GB" dirty="0"/>
              <a:t> </a:t>
            </a:r>
            <a:r>
              <a:rPr lang="en-GB" dirty="0" err="1"/>
              <a:t>umferðar</a:t>
            </a:r>
            <a:r>
              <a:rPr lang="en-GB" dirty="0"/>
              <a:t>, </a:t>
            </a:r>
            <a:r>
              <a:rPr lang="en-GB" dirty="0" err="1"/>
              <a:t>yfirborðsmerkingum</a:t>
            </a:r>
            <a:r>
              <a:rPr lang="en-GB" dirty="0"/>
              <a:t> </a:t>
            </a:r>
            <a:r>
              <a:rPr lang="en-GB" dirty="0" err="1"/>
              <a:t>og</a:t>
            </a:r>
            <a:r>
              <a:rPr lang="en-GB" dirty="0"/>
              <a:t> </a:t>
            </a:r>
            <a:r>
              <a:rPr lang="en-GB" dirty="0" err="1"/>
              <a:t>lýsingu</a:t>
            </a:r>
            <a:r>
              <a:rPr lang="en-GB" dirty="0"/>
              <a:t>.</a:t>
            </a:r>
            <a:endParaRPr dirty="0"/>
          </a:p>
        </p:txBody>
      </p:sp>
      <p:sp>
        <p:nvSpPr>
          <p:cNvPr id="768" name="object 10"/>
          <p:cNvSpPr txBox="1"/>
          <p:nvPr/>
        </p:nvSpPr>
        <p:spPr>
          <a:xfrm>
            <a:off x="2066470" y="2597750"/>
            <a:ext cx="7776677"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43815">
              <a:spcBef>
                <a:spcPts val="1000"/>
              </a:spcBef>
              <a:defRPr sz="2000" spc="-8">
                <a:solidFill>
                  <a:srgbClr val="005A9C"/>
                </a:solidFill>
                <a:latin typeface="Arial"/>
                <a:ea typeface="Arial"/>
                <a:cs typeface="Arial"/>
                <a:sym typeface="Arial"/>
              </a:defRPr>
            </a:pPr>
            <a:r>
              <a:rPr dirty="0"/>
              <a:t>MARKMIÐ</a:t>
            </a:r>
            <a:r>
              <a:rPr lang="en-GB" dirty="0"/>
              <a:t> 7.2</a:t>
            </a:r>
            <a:endParaRPr dirty="0"/>
          </a:p>
          <a:p>
            <a:pPr marR="5080" indent="12700">
              <a:spcBef>
                <a:spcPts val="1400"/>
              </a:spcBef>
              <a:defRPr sz="4000" spc="-4">
                <a:solidFill>
                  <a:srgbClr val="005A9C"/>
                </a:solidFill>
                <a:latin typeface="Arial"/>
                <a:ea typeface="Arial"/>
                <a:cs typeface="Arial"/>
                <a:sym typeface="Arial"/>
              </a:defRPr>
            </a:pPr>
            <a:r>
              <a:rPr dirty="0" err="1"/>
              <a:t>Þéttriðið</a:t>
            </a:r>
            <a:r>
              <a:rPr dirty="0"/>
              <a:t> net </a:t>
            </a:r>
            <a:r>
              <a:rPr dirty="0" err="1"/>
              <a:t>göngu</a:t>
            </a:r>
            <a:r>
              <a:rPr dirty="0"/>
              <a:t>-, </a:t>
            </a:r>
            <a:r>
              <a:rPr dirty="0" err="1"/>
              <a:t>hjóla</a:t>
            </a:r>
            <a:r>
              <a:rPr dirty="0"/>
              <a:t>- </a:t>
            </a:r>
            <a:r>
              <a:rPr dirty="0" err="1"/>
              <a:t>og</a:t>
            </a:r>
            <a:r>
              <a:rPr dirty="0"/>
              <a:t> </a:t>
            </a:r>
            <a:r>
              <a:rPr dirty="0" err="1"/>
              <a:t>reiðstíga</a:t>
            </a:r>
            <a:endParaRPr dirty="0"/>
          </a:p>
        </p:txBody>
      </p:sp>
      <p:sp>
        <p:nvSpPr>
          <p:cNvPr id="769" name="object 11"/>
          <p:cNvSpPr txBox="1"/>
          <p:nvPr/>
        </p:nvSpPr>
        <p:spPr>
          <a:xfrm>
            <a:off x="5428443" y="8315965"/>
            <a:ext cx="4023996"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a:t>Fyrir næstu endurskoðun aðalskipulags</a:t>
            </a:r>
          </a:p>
        </p:txBody>
      </p:sp>
      <p:sp>
        <p:nvSpPr>
          <p:cNvPr id="770" name="object 12"/>
          <p:cNvSpPr txBox="1"/>
          <p:nvPr/>
        </p:nvSpPr>
        <p:spPr>
          <a:xfrm>
            <a:off x="2854604" y="8252465"/>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a:t>
            </a:r>
          </a:p>
        </p:txBody>
      </p:sp>
      <p:sp>
        <p:nvSpPr>
          <p:cNvPr id="77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77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773" name="Rectangle"/>
          <p:cNvSpPr/>
          <p:nvPr/>
        </p:nvSpPr>
        <p:spPr>
          <a:xfrm>
            <a:off x="10487959" y="10991870"/>
            <a:ext cx="6950561" cy="305662"/>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7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77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776" name="Image" descr="Image"/>
          <p:cNvPicPr>
            <a:picLocks noChangeAspect="1"/>
          </p:cNvPicPr>
          <p:nvPr/>
        </p:nvPicPr>
        <p:blipFill>
          <a:blip r:embed="rId2"/>
          <a:stretch>
            <a:fillRect/>
          </a:stretch>
        </p:blipFill>
        <p:spPr>
          <a:xfrm>
            <a:off x="4703358" y="8229684"/>
            <a:ext cx="425164" cy="420746"/>
          </a:xfrm>
          <a:prstGeom prst="rect">
            <a:avLst/>
          </a:prstGeom>
          <a:ln w="12700">
            <a:miter lim="400000"/>
          </a:ln>
        </p:spPr>
      </p:pic>
      <p:pic>
        <p:nvPicPr>
          <p:cNvPr id="777" name="Image" descr="Image"/>
          <p:cNvPicPr>
            <a:picLocks noChangeAspect="1"/>
          </p:cNvPicPr>
          <p:nvPr/>
        </p:nvPicPr>
        <p:blipFill>
          <a:blip r:embed="rId3"/>
          <a:stretch>
            <a:fillRect/>
          </a:stretch>
        </p:blipFill>
        <p:spPr>
          <a:xfrm>
            <a:off x="2117275" y="8182957"/>
            <a:ext cx="434137" cy="463401"/>
          </a:xfrm>
          <a:prstGeom prst="rect">
            <a:avLst/>
          </a:prstGeom>
          <a:ln w="12700">
            <a:miter lim="400000"/>
          </a:ln>
        </p:spPr>
      </p:pic>
      <p:sp>
        <p:nvSpPr>
          <p:cNvPr id="778" name="Line"/>
          <p:cNvSpPr/>
          <p:nvPr/>
        </p:nvSpPr>
        <p:spPr>
          <a:xfrm>
            <a:off x="2089150" y="7963208"/>
            <a:ext cx="2182441" cy="1"/>
          </a:xfrm>
          <a:prstGeom prst="line">
            <a:avLst/>
          </a:prstGeom>
          <a:ln w="25400">
            <a:solidFill>
              <a:srgbClr val="005A9C"/>
            </a:solidFill>
          </a:ln>
        </p:spPr>
        <p:txBody>
          <a:bodyPr lIns="45719" rIns="45719"/>
          <a:lstStyle/>
          <a:p>
            <a:endParaRPr/>
          </a:p>
        </p:txBody>
      </p:sp>
      <p:sp>
        <p:nvSpPr>
          <p:cNvPr id="779" name="Line"/>
          <p:cNvSpPr/>
          <p:nvPr/>
        </p:nvSpPr>
        <p:spPr>
          <a:xfrm>
            <a:off x="2089150" y="8909783"/>
            <a:ext cx="2182441" cy="1"/>
          </a:xfrm>
          <a:prstGeom prst="line">
            <a:avLst/>
          </a:prstGeom>
          <a:ln w="25400">
            <a:solidFill>
              <a:srgbClr val="005A9C"/>
            </a:solidFill>
          </a:ln>
        </p:spPr>
        <p:txBody>
          <a:bodyPr lIns="45719" rIns="45719"/>
          <a:lstStyle/>
          <a:p>
            <a:endParaRPr/>
          </a:p>
        </p:txBody>
      </p:sp>
      <p:sp>
        <p:nvSpPr>
          <p:cNvPr id="780" name="Line"/>
          <p:cNvSpPr/>
          <p:nvPr/>
        </p:nvSpPr>
        <p:spPr>
          <a:xfrm>
            <a:off x="4686825" y="7963208"/>
            <a:ext cx="5156322" cy="1"/>
          </a:xfrm>
          <a:prstGeom prst="line">
            <a:avLst/>
          </a:prstGeom>
          <a:ln w="25400">
            <a:solidFill>
              <a:srgbClr val="005A9C"/>
            </a:solidFill>
          </a:ln>
        </p:spPr>
        <p:txBody>
          <a:bodyPr lIns="45719" rIns="45719"/>
          <a:lstStyle/>
          <a:p>
            <a:endParaRPr/>
          </a:p>
        </p:txBody>
      </p:sp>
      <p:sp>
        <p:nvSpPr>
          <p:cNvPr id="781" name="Line"/>
          <p:cNvSpPr/>
          <p:nvPr/>
        </p:nvSpPr>
        <p:spPr>
          <a:xfrm>
            <a:off x="4686825" y="8909783"/>
            <a:ext cx="5156322" cy="1"/>
          </a:xfrm>
          <a:prstGeom prst="line">
            <a:avLst/>
          </a:prstGeom>
          <a:ln w="25400">
            <a:solidFill>
              <a:srgbClr val="005A9C"/>
            </a:solidFill>
          </a:ln>
        </p:spPr>
        <p:txBody>
          <a:bodyPr lIns="45719" rIns="45719"/>
          <a:lstStyle/>
          <a:p>
            <a:endParaRPr/>
          </a:p>
        </p:txBody>
      </p:sp>
      <p:sp>
        <p:nvSpPr>
          <p:cNvPr id="782"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Uppbygging göngu-, hjóla- og reiðstíga</a:t>
            </a:r>
          </a:p>
        </p:txBody>
      </p:sp>
      <p:pic>
        <p:nvPicPr>
          <p:cNvPr id="785" name="Image" descr="Image"/>
          <p:cNvPicPr>
            <a:picLocks noChangeAspect="1"/>
          </p:cNvPicPr>
          <p:nvPr/>
        </p:nvPicPr>
        <p:blipFill>
          <a:blip r:embed="rId4"/>
          <a:stretch>
            <a:fillRect/>
          </a:stretch>
        </p:blipFill>
        <p:spPr>
          <a:xfrm>
            <a:off x="10497571" y="3163208"/>
            <a:ext cx="1164028" cy="1165289"/>
          </a:xfrm>
          <a:prstGeom prst="rect">
            <a:avLst/>
          </a:prstGeom>
          <a:ln w="12700">
            <a:miter lim="400000"/>
          </a:ln>
        </p:spPr>
      </p:pic>
      <p:pic>
        <p:nvPicPr>
          <p:cNvPr id="786" name="Image" descr="Image"/>
          <p:cNvPicPr>
            <a:picLocks noChangeAspect="1"/>
          </p:cNvPicPr>
          <p:nvPr/>
        </p:nvPicPr>
        <p:blipFill>
          <a:blip r:embed="rId5"/>
          <a:stretch>
            <a:fillRect/>
          </a:stretch>
        </p:blipFill>
        <p:spPr>
          <a:xfrm>
            <a:off x="11754481" y="3163208"/>
            <a:ext cx="1165289" cy="1165289"/>
          </a:xfrm>
          <a:prstGeom prst="rect">
            <a:avLst/>
          </a:prstGeom>
          <a:ln w="12700">
            <a:miter lim="400000"/>
          </a:ln>
        </p:spPr>
      </p:pic>
      <p:pic>
        <p:nvPicPr>
          <p:cNvPr id="787"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sp>
        <p:nvSpPr>
          <p:cNvPr id="788" name="SAMGÖNGUR"/>
          <p:cNvSpPr txBox="1"/>
          <p:nvPr/>
        </p:nvSpPr>
        <p:spPr>
          <a:xfrm>
            <a:off x="11577775" y="403404"/>
            <a:ext cx="148854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7. </a:t>
            </a:r>
            <a:r>
              <a:rPr dirty="0"/>
              <a:t>SAMGÖNGUR</a:t>
            </a:r>
          </a:p>
        </p:txBody>
      </p:sp>
      <p:pic>
        <p:nvPicPr>
          <p:cNvPr id="789" name="Image" descr="Image"/>
          <p:cNvPicPr>
            <a:picLocks noChangeAspect="1"/>
          </p:cNvPicPr>
          <p:nvPr/>
        </p:nvPicPr>
        <p:blipFill>
          <a:blip r:embed="rId7"/>
          <a:stretch>
            <a:fillRect/>
          </a:stretch>
        </p:blipFill>
        <p:spPr>
          <a:xfrm>
            <a:off x="10919766" y="360079"/>
            <a:ext cx="499768" cy="474166"/>
          </a:xfrm>
          <a:prstGeom prst="rect">
            <a:avLst/>
          </a:prstGeom>
          <a:ln w="12700">
            <a:miter lim="400000"/>
          </a:ln>
        </p:spPr>
      </p:pic>
      <p:sp>
        <p:nvSpPr>
          <p:cNvPr id="790"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27" name="Picture 26" descr="9: Nýsköpun og uppbygging">
            <a:extLst>
              <a:ext uri="{FF2B5EF4-FFF2-40B4-BE49-F238E27FC236}">
                <a16:creationId xmlns:a16="http://schemas.microsoft.com/office/drawing/2014/main" id="{3BA77B87-E488-471A-BCCF-CED03529ED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12652" y="3146556"/>
            <a:ext cx="1165289"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descr="Image">
            <a:extLst>
              <a:ext uri="{FF2B5EF4-FFF2-40B4-BE49-F238E27FC236}">
                <a16:creationId xmlns:a16="http://schemas.microsoft.com/office/drawing/2014/main" id="{470CDFFC-58FC-42A8-AE74-D4A8DD8614D2}"/>
              </a:ext>
            </a:extLst>
          </p:cNvPr>
          <p:cNvPicPr>
            <a:picLocks noChangeAspect="1"/>
          </p:cNvPicPr>
          <p:nvPr/>
        </p:nvPicPr>
        <p:blipFill>
          <a:blip r:embed="rId9"/>
          <a:stretch>
            <a:fillRect/>
          </a:stretch>
        </p:blipFill>
        <p:spPr>
          <a:xfrm>
            <a:off x="14270823" y="3157653"/>
            <a:ext cx="1165289" cy="1166551"/>
          </a:xfrm>
          <a:prstGeom prst="rect">
            <a:avLst/>
          </a:prstGeom>
          <a:ln w="12700">
            <a:miter lim="400000"/>
          </a:ln>
        </p:spPr>
      </p:pic>
      <p:pic>
        <p:nvPicPr>
          <p:cNvPr id="29" name="Image" descr="Image">
            <a:extLst>
              <a:ext uri="{FF2B5EF4-FFF2-40B4-BE49-F238E27FC236}">
                <a16:creationId xmlns:a16="http://schemas.microsoft.com/office/drawing/2014/main" id="{3D666FD4-4283-444B-91CB-FF0673D0AB7A}"/>
              </a:ext>
            </a:extLst>
          </p:cNvPr>
          <p:cNvPicPr>
            <a:picLocks noChangeAspect="1"/>
          </p:cNvPicPr>
          <p:nvPr/>
        </p:nvPicPr>
        <p:blipFill>
          <a:blip r:embed="rId10"/>
          <a:stretch>
            <a:fillRect/>
          </a:stretch>
        </p:blipFill>
        <p:spPr>
          <a:xfrm>
            <a:off x="15528994" y="3146556"/>
            <a:ext cx="1167815" cy="116655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MARKMIÐ"/>
          <p:cNvSpPr txBox="1"/>
          <p:nvPr/>
        </p:nvSpPr>
        <p:spPr>
          <a:xfrm>
            <a:off x="10508222" y="2951390"/>
            <a:ext cx="8584395"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4000" b="1">
                <a:solidFill>
                  <a:srgbClr val="535353"/>
                </a:solidFill>
                <a:latin typeface="Arial"/>
                <a:ea typeface="Arial"/>
                <a:cs typeface="Arial"/>
                <a:sym typeface="Arial"/>
              </a:defRPr>
            </a:lvl1pPr>
          </a:lstStyle>
          <a:p>
            <a:r>
              <a:t>MARKMIÐ</a:t>
            </a:r>
          </a:p>
        </p:txBody>
      </p:sp>
      <p:sp>
        <p:nvSpPr>
          <p:cNvPr id="86" name="Markmið Akraneskaupstaðar er að umhverfis- og loftslagsmál verði í forgrunni í almennri stefnumótun sveitarfélagsins. Sveitarfélagið kappkostar jafnframt að sýna gott fordæmi og hvetja íbúa til að bæta frammistöðu sína á þessum sviðum. Lögð verði áhersla"/>
          <p:cNvSpPr txBox="1"/>
          <p:nvPr/>
        </p:nvSpPr>
        <p:spPr>
          <a:xfrm>
            <a:off x="10508222" y="3891190"/>
            <a:ext cx="6950560" cy="4910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20000"/>
              </a:lnSpc>
              <a:defRPr sz="2000">
                <a:solidFill>
                  <a:srgbClr val="535353"/>
                </a:solidFill>
                <a:latin typeface="Arial"/>
                <a:ea typeface="Arial"/>
                <a:cs typeface="Arial"/>
                <a:sym typeface="Arial"/>
              </a:defRPr>
            </a:pPr>
            <a:r>
              <a:t>Markmið Akraneskaupstaðar er að umhverfis- og loftslagsmál verði í forgrunni í almennri stefnumótun sveitarfélagsins. Sveitarfélagið kappkostar jafnframt að sýna gott fordæmi og hvetja íbúa til að bæta frammistöðu sína á þessum sviðum. Lögð verði áhersla á vandað umhverfi með fallegri bæjarmynd sem hefur jákvæð áhrif á lífsgæði íbúa.</a:t>
            </a:r>
          </a:p>
          <a:p>
            <a:pPr defTabSz="457200">
              <a:lnSpc>
                <a:spcPct val="120000"/>
              </a:lnSpc>
              <a:defRPr sz="2000">
                <a:solidFill>
                  <a:srgbClr val="535353"/>
                </a:solidFill>
                <a:latin typeface="Arial"/>
                <a:ea typeface="Arial"/>
                <a:cs typeface="Arial"/>
                <a:sym typeface="Arial"/>
              </a:defRPr>
            </a:pPr>
            <a:endParaRPr/>
          </a:p>
          <a:p>
            <a:pPr defTabSz="457200">
              <a:lnSpc>
                <a:spcPct val="120000"/>
              </a:lnSpc>
              <a:defRPr sz="2000">
                <a:solidFill>
                  <a:srgbClr val="535353"/>
                </a:solidFill>
                <a:latin typeface="Arial"/>
                <a:ea typeface="Arial"/>
                <a:cs typeface="Arial"/>
                <a:sym typeface="Arial"/>
              </a:defRPr>
            </a:pPr>
            <a:r>
              <a:t>Akraneskaupstaður vill bæta umgengni við manngert og náttúrulegt umhverfi þannig að íbúum sé sómi af, ásamt því að auka umhverfisvitund bæjarbúa og gera þá meðvitaðri um kosti þess að búa í hreinu og fögru umhverfi. Sveitarfélagið vinnur að stöðugum úrbótum á eigin frammistöðu í umhverfislegu, efnahagslegu og félagslegu tilliti og hefur þess vegna sett sér umhverfisstefnu.</a:t>
            </a:r>
          </a:p>
        </p:txBody>
      </p:sp>
      <p:pic>
        <p:nvPicPr>
          <p:cNvPr id="87" name="Image" descr="Image"/>
          <p:cNvPicPr>
            <a:picLocks noChangeAspect="1"/>
          </p:cNvPicPr>
          <p:nvPr/>
        </p:nvPicPr>
        <p:blipFill>
          <a:blip r:embed="rId2"/>
          <a:stretch>
            <a:fillRect/>
          </a:stretch>
        </p:blipFill>
        <p:spPr>
          <a:xfrm>
            <a:off x="3033870" y="3817682"/>
            <a:ext cx="5795662" cy="424989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Rectangle"/>
          <p:cNvSpPr/>
          <p:nvPr/>
        </p:nvSpPr>
        <p:spPr>
          <a:xfrm>
            <a:off x="10487959" y="-51942"/>
            <a:ext cx="6950561" cy="1195264"/>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793" name="object 5"/>
          <p:cNvSpPr txBox="1"/>
          <p:nvPr/>
        </p:nvSpPr>
        <p:spPr>
          <a:xfrm>
            <a:off x="2066470" y="5471567"/>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005A9C"/>
                </a:solidFill>
              </a:rPr>
              <a:t>FRAMKVÆMD: </a:t>
            </a:r>
            <a:r>
              <a:rPr lang="en-GB" dirty="0" err="1"/>
              <a:t>Unnið</a:t>
            </a:r>
            <a:r>
              <a:rPr lang="en-GB" dirty="0"/>
              <a:t> verði </a:t>
            </a:r>
            <a:r>
              <a:rPr lang="en-GB" dirty="0" err="1"/>
              <a:t>áfram</a:t>
            </a:r>
            <a:r>
              <a:rPr lang="en-GB" dirty="0"/>
              <a:t> </a:t>
            </a:r>
            <a:r>
              <a:rPr lang="en-GB" dirty="0" err="1"/>
              <a:t>að</a:t>
            </a:r>
            <a:r>
              <a:rPr lang="en-GB" dirty="0"/>
              <a:t> </a:t>
            </a:r>
            <a:r>
              <a:rPr lang="en-GB" dirty="0" err="1"/>
              <a:t>innleiðingu</a:t>
            </a:r>
            <a:r>
              <a:rPr lang="en-GB" dirty="0"/>
              <a:t> </a:t>
            </a:r>
            <a:r>
              <a:rPr lang="en-GB" dirty="0" err="1"/>
              <a:t>umferðaröryggisáætlunar</a:t>
            </a:r>
            <a:r>
              <a:rPr lang="en-GB" dirty="0"/>
              <a:t> </a:t>
            </a:r>
            <a:r>
              <a:rPr lang="en-GB" dirty="0" err="1"/>
              <a:t>sem</a:t>
            </a:r>
            <a:r>
              <a:rPr lang="en-GB" dirty="0"/>
              <a:t> </a:t>
            </a:r>
            <a:r>
              <a:rPr lang="en-GB" dirty="0" err="1"/>
              <a:t>samþykkt</a:t>
            </a:r>
            <a:r>
              <a:rPr lang="en-GB" dirty="0"/>
              <a:t> var í </a:t>
            </a:r>
            <a:r>
              <a:rPr lang="en-GB" dirty="0" err="1"/>
              <a:t>bæjarstjórn</a:t>
            </a:r>
            <a:r>
              <a:rPr lang="en-GB" dirty="0"/>
              <a:t> </a:t>
            </a:r>
            <a:r>
              <a:rPr lang="en-GB" dirty="0" err="1"/>
              <a:t>árið</a:t>
            </a:r>
            <a:r>
              <a:rPr lang="en-GB" dirty="0"/>
              <a:t> 2017. </a:t>
            </a:r>
            <a:r>
              <a:rPr lang="en-GB" dirty="0" err="1"/>
              <a:t>Áætlunin</a:t>
            </a:r>
            <a:r>
              <a:rPr lang="en-GB" dirty="0"/>
              <a:t> </a:t>
            </a:r>
            <a:r>
              <a:rPr lang="en-GB" dirty="0" err="1"/>
              <a:t>kynnt</a:t>
            </a:r>
            <a:r>
              <a:rPr lang="en-GB" dirty="0"/>
              <a:t> </a:t>
            </a:r>
            <a:r>
              <a:rPr lang="en-GB" dirty="0" err="1"/>
              <a:t>reglulega</a:t>
            </a:r>
            <a:r>
              <a:rPr lang="en-GB" dirty="0"/>
              <a:t> </a:t>
            </a:r>
            <a:r>
              <a:rPr lang="en-GB" dirty="0" err="1"/>
              <a:t>fyrir</a:t>
            </a:r>
            <a:r>
              <a:rPr lang="en-GB" dirty="0"/>
              <a:t> </a:t>
            </a:r>
            <a:r>
              <a:rPr lang="en-GB" dirty="0" err="1"/>
              <a:t>íbúum</a:t>
            </a:r>
            <a:r>
              <a:rPr lang="en-GB" dirty="0"/>
              <a:t> </a:t>
            </a:r>
            <a:r>
              <a:rPr lang="en-GB" dirty="0" err="1"/>
              <a:t>sveitarfélagsins</a:t>
            </a:r>
            <a:r>
              <a:rPr lang="en-GB" dirty="0"/>
              <a:t> </a:t>
            </a:r>
            <a:r>
              <a:rPr lang="en-GB" dirty="0" err="1"/>
              <a:t>með</a:t>
            </a:r>
            <a:r>
              <a:rPr lang="en-GB" dirty="0"/>
              <a:t> </a:t>
            </a:r>
            <a:r>
              <a:rPr lang="en-GB" dirty="0" err="1"/>
              <a:t>það</a:t>
            </a:r>
            <a:r>
              <a:rPr lang="en-GB" dirty="0"/>
              <a:t> </a:t>
            </a:r>
            <a:r>
              <a:rPr lang="en-GB" dirty="0" err="1"/>
              <a:t>að</a:t>
            </a:r>
            <a:r>
              <a:rPr lang="en-GB" dirty="0"/>
              <a:t> </a:t>
            </a:r>
            <a:r>
              <a:rPr lang="en-GB" dirty="0" err="1"/>
              <a:t>markmiði</a:t>
            </a:r>
            <a:r>
              <a:rPr lang="en-GB" dirty="0"/>
              <a:t> </a:t>
            </a:r>
            <a:r>
              <a:rPr lang="en-GB" dirty="0" err="1"/>
              <a:t>að</a:t>
            </a:r>
            <a:r>
              <a:rPr lang="en-GB" dirty="0"/>
              <a:t> </a:t>
            </a:r>
            <a:r>
              <a:rPr lang="en-GB" dirty="0" err="1"/>
              <a:t>bæta</a:t>
            </a:r>
            <a:r>
              <a:rPr lang="en-GB" dirty="0"/>
              <a:t> </a:t>
            </a:r>
            <a:r>
              <a:rPr lang="en-GB" dirty="0" err="1"/>
              <a:t>öryggi</a:t>
            </a:r>
            <a:r>
              <a:rPr lang="en-GB" dirty="0"/>
              <a:t> </a:t>
            </a:r>
            <a:r>
              <a:rPr lang="en-GB" dirty="0" err="1"/>
              <a:t>gangandi</a:t>
            </a:r>
            <a:r>
              <a:rPr lang="en-GB" dirty="0"/>
              <a:t>, </a:t>
            </a:r>
            <a:r>
              <a:rPr lang="en-GB" dirty="0" err="1"/>
              <a:t>hjólandi</a:t>
            </a:r>
            <a:r>
              <a:rPr lang="en-GB" dirty="0"/>
              <a:t> </a:t>
            </a:r>
            <a:r>
              <a:rPr lang="en-GB" dirty="0" err="1"/>
              <a:t>og</a:t>
            </a:r>
            <a:r>
              <a:rPr lang="en-GB" dirty="0"/>
              <a:t> </a:t>
            </a:r>
            <a:r>
              <a:rPr lang="en-GB" dirty="0" err="1"/>
              <a:t>akandi</a:t>
            </a:r>
            <a:r>
              <a:rPr lang="en-GB" dirty="0"/>
              <a:t> </a:t>
            </a:r>
            <a:r>
              <a:rPr lang="en-GB" dirty="0" err="1"/>
              <a:t>vegfarenda</a:t>
            </a:r>
            <a:r>
              <a:rPr lang="en-GB" dirty="0"/>
              <a:t>.</a:t>
            </a:r>
            <a:endParaRPr dirty="0"/>
          </a:p>
        </p:txBody>
      </p:sp>
      <p:sp>
        <p:nvSpPr>
          <p:cNvPr id="794"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005A9C"/>
                </a:solidFill>
                <a:latin typeface="Arial"/>
                <a:ea typeface="Arial"/>
                <a:cs typeface="Arial"/>
                <a:sym typeface="Arial"/>
              </a:defRPr>
            </a:pPr>
            <a:r>
              <a:rPr dirty="0"/>
              <a:t>MARKMIÐ</a:t>
            </a:r>
            <a:r>
              <a:rPr lang="en-GB" dirty="0"/>
              <a:t> 7.3</a:t>
            </a:r>
            <a:endParaRPr dirty="0"/>
          </a:p>
          <a:p>
            <a:pPr marR="5080" indent="12700">
              <a:spcBef>
                <a:spcPts val="1400"/>
              </a:spcBef>
              <a:defRPr sz="4000" spc="-4">
                <a:solidFill>
                  <a:srgbClr val="005A9C"/>
                </a:solidFill>
                <a:latin typeface="Arial"/>
                <a:ea typeface="Arial"/>
                <a:cs typeface="Arial"/>
                <a:sym typeface="Arial"/>
              </a:defRPr>
            </a:pPr>
            <a:r>
              <a:rPr dirty="0" err="1"/>
              <a:t>Umferðaröryggi</a:t>
            </a:r>
            <a:endParaRPr dirty="0"/>
          </a:p>
        </p:txBody>
      </p:sp>
      <p:sp>
        <p:nvSpPr>
          <p:cNvPr id="795" name="object 11"/>
          <p:cNvSpPr txBox="1"/>
          <p:nvPr/>
        </p:nvSpPr>
        <p:spPr>
          <a:xfrm>
            <a:off x="5428443" y="8771187"/>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Innleiðingu</a:t>
            </a:r>
            <a:r>
              <a:rPr lang="en-GB" spc="0" dirty="0"/>
              <a:t> </a:t>
            </a:r>
            <a:r>
              <a:rPr lang="en-GB" spc="0" dirty="0" err="1"/>
              <a:t>lokið</a:t>
            </a:r>
            <a:r>
              <a:rPr lang="en-GB" spc="0" dirty="0"/>
              <a:t> </a:t>
            </a:r>
            <a:r>
              <a:rPr lang="en-GB" spc="0" dirty="0" err="1"/>
              <a:t>fyrir</a:t>
            </a:r>
            <a:r>
              <a:rPr lang="en-GB" spc="0" dirty="0"/>
              <a:t> </a:t>
            </a:r>
            <a:r>
              <a:rPr lang="en-GB" spc="0" dirty="0" err="1"/>
              <a:t>árslok</a:t>
            </a:r>
            <a:r>
              <a:rPr lang="en-GB" spc="0" dirty="0"/>
              <a:t> 2024</a:t>
            </a:r>
            <a:endParaRPr spc="0" dirty="0"/>
          </a:p>
        </p:txBody>
      </p:sp>
      <p:sp>
        <p:nvSpPr>
          <p:cNvPr id="796" name="object 12"/>
          <p:cNvSpPr txBox="1"/>
          <p:nvPr/>
        </p:nvSpPr>
        <p:spPr>
          <a:xfrm>
            <a:off x="2854604" y="8707687"/>
            <a:ext cx="1341557"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a:t>
            </a:r>
          </a:p>
        </p:txBody>
      </p:sp>
      <p:sp>
        <p:nvSpPr>
          <p:cNvPr id="797"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798"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799" name="Rectangle"/>
          <p:cNvSpPr/>
          <p:nvPr/>
        </p:nvSpPr>
        <p:spPr>
          <a:xfrm>
            <a:off x="10487959" y="10991870"/>
            <a:ext cx="6950561" cy="305662"/>
          </a:xfrm>
          <a:prstGeom prst="rect">
            <a:avLst/>
          </a:prstGeom>
          <a:solidFill>
            <a:srgbClr val="005A9C"/>
          </a:solidFill>
          <a:ln w="12700">
            <a:miter lim="400000"/>
          </a:ln>
        </p:spPr>
        <p:txBody>
          <a:bodyPr lIns="45719" rIns="45719" anchor="ctr"/>
          <a:lstStyle/>
          <a:p>
            <a:pPr>
              <a:defRPr>
                <a:solidFill>
                  <a:srgbClr val="3FA288"/>
                </a:solidFill>
              </a:defRPr>
            </a:pPr>
            <a:endParaRPr/>
          </a:p>
        </p:txBody>
      </p:sp>
      <p:sp>
        <p:nvSpPr>
          <p:cNvPr id="800"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801"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802" name="Image" descr="Image"/>
          <p:cNvPicPr>
            <a:picLocks noChangeAspect="1"/>
          </p:cNvPicPr>
          <p:nvPr/>
        </p:nvPicPr>
        <p:blipFill>
          <a:blip r:embed="rId2"/>
          <a:stretch>
            <a:fillRect/>
          </a:stretch>
        </p:blipFill>
        <p:spPr>
          <a:xfrm>
            <a:off x="4703358" y="8684906"/>
            <a:ext cx="425164" cy="420745"/>
          </a:xfrm>
          <a:prstGeom prst="rect">
            <a:avLst/>
          </a:prstGeom>
          <a:ln w="12700">
            <a:miter lim="400000"/>
          </a:ln>
        </p:spPr>
      </p:pic>
      <p:pic>
        <p:nvPicPr>
          <p:cNvPr id="803" name="Image" descr="Image"/>
          <p:cNvPicPr>
            <a:picLocks noChangeAspect="1"/>
          </p:cNvPicPr>
          <p:nvPr/>
        </p:nvPicPr>
        <p:blipFill>
          <a:blip r:embed="rId3"/>
          <a:stretch>
            <a:fillRect/>
          </a:stretch>
        </p:blipFill>
        <p:spPr>
          <a:xfrm>
            <a:off x="2117275" y="8638178"/>
            <a:ext cx="434137" cy="463402"/>
          </a:xfrm>
          <a:prstGeom prst="rect">
            <a:avLst/>
          </a:prstGeom>
          <a:ln w="12700">
            <a:miter lim="400000"/>
          </a:ln>
        </p:spPr>
      </p:pic>
      <p:sp>
        <p:nvSpPr>
          <p:cNvPr id="804" name="Line"/>
          <p:cNvSpPr/>
          <p:nvPr/>
        </p:nvSpPr>
        <p:spPr>
          <a:xfrm>
            <a:off x="2089150" y="8418430"/>
            <a:ext cx="2182441" cy="1"/>
          </a:xfrm>
          <a:prstGeom prst="line">
            <a:avLst/>
          </a:prstGeom>
          <a:ln w="25400">
            <a:solidFill>
              <a:srgbClr val="005A9C"/>
            </a:solidFill>
          </a:ln>
        </p:spPr>
        <p:txBody>
          <a:bodyPr lIns="45719" rIns="45719"/>
          <a:lstStyle/>
          <a:p>
            <a:endParaRPr/>
          </a:p>
        </p:txBody>
      </p:sp>
      <p:sp>
        <p:nvSpPr>
          <p:cNvPr id="805" name="Line"/>
          <p:cNvSpPr/>
          <p:nvPr/>
        </p:nvSpPr>
        <p:spPr>
          <a:xfrm>
            <a:off x="2089150" y="9365005"/>
            <a:ext cx="2182441" cy="1"/>
          </a:xfrm>
          <a:prstGeom prst="line">
            <a:avLst/>
          </a:prstGeom>
          <a:ln w="25400">
            <a:solidFill>
              <a:srgbClr val="005A9C"/>
            </a:solidFill>
          </a:ln>
        </p:spPr>
        <p:txBody>
          <a:bodyPr lIns="45719" rIns="45719"/>
          <a:lstStyle/>
          <a:p>
            <a:endParaRPr/>
          </a:p>
        </p:txBody>
      </p:sp>
      <p:sp>
        <p:nvSpPr>
          <p:cNvPr id="806" name="Line"/>
          <p:cNvSpPr/>
          <p:nvPr/>
        </p:nvSpPr>
        <p:spPr>
          <a:xfrm>
            <a:off x="4686825" y="8418430"/>
            <a:ext cx="5156322" cy="1"/>
          </a:xfrm>
          <a:prstGeom prst="line">
            <a:avLst/>
          </a:prstGeom>
          <a:ln w="25400">
            <a:solidFill>
              <a:srgbClr val="005A9C"/>
            </a:solidFill>
          </a:ln>
        </p:spPr>
        <p:txBody>
          <a:bodyPr lIns="45719" rIns="45719"/>
          <a:lstStyle/>
          <a:p>
            <a:endParaRPr/>
          </a:p>
        </p:txBody>
      </p:sp>
      <p:sp>
        <p:nvSpPr>
          <p:cNvPr id="807" name="Line"/>
          <p:cNvSpPr/>
          <p:nvPr/>
        </p:nvSpPr>
        <p:spPr>
          <a:xfrm>
            <a:off x="4686825" y="9365005"/>
            <a:ext cx="5156322" cy="1"/>
          </a:xfrm>
          <a:prstGeom prst="line">
            <a:avLst/>
          </a:prstGeom>
          <a:ln w="25400">
            <a:solidFill>
              <a:srgbClr val="005A9C"/>
            </a:solidFill>
          </a:ln>
        </p:spPr>
        <p:txBody>
          <a:bodyPr lIns="45719" rIns="45719"/>
          <a:lstStyle/>
          <a:p>
            <a:endParaRPr/>
          </a:p>
        </p:txBody>
      </p:sp>
      <p:sp>
        <p:nvSpPr>
          <p:cNvPr id="808"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Umferðaröryggisáætlun</a:t>
            </a:r>
          </a:p>
        </p:txBody>
      </p:sp>
      <p:pic>
        <p:nvPicPr>
          <p:cNvPr id="811" name="Image" descr="Image"/>
          <p:cNvPicPr>
            <a:picLocks noChangeAspect="1"/>
          </p:cNvPicPr>
          <p:nvPr/>
        </p:nvPicPr>
        <p:blipFill>
          <a:blip r:embed="rId4"/>
          <a:stretch>
            <a:fillRect/>
          </a:stretch>
        </p:blipFill>
        <p:spPr>
          <a:xfrm>
            <a:off x="10497571" y="3163208"/>
            <a:ext cx="1164028" cy="1165289"/>
          </a:xfrm>
          <a:prstGeom prst="rect">
            <a:avLst/>
          </a:prstGeom>
          <a:ln w="12700">
            <a:miter lim="400000"/>
          </a:ln>
        </p:spPr>
      </p:pic>
      <p:pic>
        <p:nvPicPr>
          <p:cNvPr id="812" name="Image" descr="Image"/>
          <p:cNvPicPr>
            <a:picLocks noChangeAspect="1"/>
          </p:cNvPicPr>
          <p:nvPr/>
        </p:nvPicPr>
        <p:blipFill>
          <a:blip r:embed="rId5"/>
          <a:stretch>
            <a:fillRect/>
          </a:stretch>
        </p:blipFill>
        <p:spPr>
          <a:xfrm>
            <a:off x="11754481" y="3163208"/>
            <a:ext cx="1165289" cy="1165289"/>
          </a:xfrm>
          <a:prstGeom prst="rect">
            <a:avLst/>
          </a:prstGeom>
          <a:ln w="12700">
            <a:miter lim="400000"/>
          </a:ln>
        </p:spPr>
      </p:pic>
      <p:pic>
        <p:nvPicPr>
          <p:cNvPr id="813"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sp>
        <p:nvSpPr>
          <p:cNvPr id="814" name="SAMGÖNGUR"/>
          <p:cNvSpPr txBox="1"/>
          <p:nvPr/>
        </p:nvSpPr>
        <p:spPr>
          <a:xfrm>
            <a:off x="11577775" y="403404"/>
            <a:ext cx="148854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7. </a:t>
            </a:r>
            <a:r>
              <a:rPr dirty="0"/>
              <a:t>SAMGÖNGUR</a:t>
            </a:r>
          </a:p>
        </p:txBody>
      </p:sp>
      <p:pic>
        <p:nvPicPr>
          <p:cNvPr id="815" name="Image" descr="Image"/>
          <p:cNvPicPr>
            <a:picLocks noChangeAspect="1"/>
          </p:cNvPicPr>
          <p:nvPr/>
        </p:nvPicPr>
        <p:blipFill>
          <a:blip r:embed="rId7"/>
          <a:stretch>
            <a:fillRect/>
          </a:stretch>
        </p:blipFill>
        <p:spPr>
          <a:xfrm>
            <a:off x="10919766" y="360079"/>
            <a:ext cx="499768" cy="474166"/>
          </a:xfrm>
          <a:prstGeom prst="rect">
            <a:avLst/>
          </a:prstGeom>
          <a:ln w="12700">
            <a:miter lim="400000"/>
          </a:ln>
        </p:spPr>
      </p:pic>
      <p:sp>
        <p:nvSpPr>
          <p:cNvPr id="816"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27" name="Picture 26" descr="9: Nýsköpun og uppbygging">
            <a:extLst>
              <a:ext uri="{FF2B5EF4-FFF2-40B4-BE49-F238E27FC236}">
                <a16:creationId xmlns:a16="http://schemas.microsoft.com/office/drawing/2014/main" id="{F57784FF-9D0B-470B-A3C5-9D29A91BE9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12652" y="3146556"/>
            <a:ext cx="1165289" cy="116655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descr="Image">
            <a:extLst>
              <a:ext uri="{FF2B5EF4-FFF2-40B4-BE49-F238E27FC236}">
                <a16:creationId xmlns:a16="http://schemas.microsoft.com/office/drawing/2014/main" id="{901D7CDB-A935-4D71-AAF1-392333A5F0F6}"/>
              </a:ext>
            </a:extLst>
          </p:cNvPr>
          <p:cNvPicPr>
            <a:picLocks noChangeAspect="1"/>
          </p:cNvPicPr>
          <p:nvPr/>
        </p:nvPicPr>
        <p:blipFill>
          <a:blip r:embed="rId9"/>
          <a:stretch>
            <a:fillRect/>
          </a:stretch>
        </p:blipFill>
        <p:spPr>
          <a:xfrm>
            <a:off x="14270823" y="3157653"/>
            <a:ext cx="1165289" cy="1166551"/>
          </a:xfrm>
          <a:prstGeom prst="rect">
            <a:avLst/>
          </a:prstGeom>
          <a:ln w="12700">
            <a:miter lim="400000"/>
          </a:ln>
        </p:spPr>
      </p:pic>
      <p:pic>
        <p:nvPicPr>
          <p:cNvPr id="29" name="Image" descr="Image">
            <a:extLst>
              <a:ext uri="{FF2B5EF4-FFF2-40B4-BE49-F238E27FC236}">
                <a16:creationId xmlns:a16="http://schemas.microsoft.com/office/drawing/2014/main" id="{C4962312-248B-48F0-9BB7-9CBCB508C72D}"/>
              </a:ext>
            </a:extLst>
          </p:cNvPr>
          <p:cNvPicPr>
            <a:picLocks noChangeAspect="1"/>
          </p:cNvPicPr>
          <p:nvPr/>
        </p:nvPicPr>
        <p:blipFill>
          <a:blip r:embed="rId10"/>
          <a:stretch>
            <a:fillRect/>
          </a:stretch>
        </p:blipFill>
        <p:spPr>
          <a:xfrm>
            <a:off x="15528994" y="3146556"/>
            <a:ext cx="1167815" cy="1166552"/>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 name="DSC_5565 copy.jpg" descr="DSC_5565 copy.jpg"/>
          <p:cNvPicPr>
            <a:picLocks noChangeAspect="1"/>
          </p:cNvPicPr>
          <p:nvPr/>
        </p:nvPicPr>
        <p:blipFill>
          <a:blip r:embed="rId3"/>
          <a:srcRect t="7649" b="7649"/>
          <a:stretch>
            <a:fillRect/>
          </a:stretch>
        </p:blipFill>
        <p:spPr>
          <a:xfrm flipH="1">
            <a:off x="-20717" y="0"/>
            <a:ext cx="20145534" cy="11303000"/>
          </a:xfrm>
          <a:prstGeom prst="rect">
            <a:avLst/>
          </a:prstGeom>
          <a:ln w="12700">
            <a:miter lim="400000"/>
          </a:ln>
        </p:spPr>
      </p:pic>
      <p:sp>
        <p:nvSpPr>
          <p:cNvPr id="819" name="Rectangle"/>
          <p:cNvSpPr/>
          <p:nvPr/>
        </p:nvSpPr>
        <p:spPr>
          <a:xfrm>
            <a:off x="10496550" y="2781300"/>
            <a:ext cx="6937177" cy="4615409"/>
          </a:xfrm>
          <a:prstGeom prst="rect">
            <a:avLst/>
          </a:prstGeom>
          <a:solidFill>
            <a:srgbClr val="9E9F8E"/>
          </a:solidFill>
          <a:ln w="12700">
            <a:miter lim="400000"/>
          </a:ln>
        </p:spPr>
        <p:txBody>
          <a:bodyPr lIns="45719" rIns="45719" anchor="ctr"/>
          <a:lstStyle/>
          <a:p>
            <a:endParaRPr/>
          </a:p>
        </p:txBody>
      </p:sp>
      <p:sp>
        <p:nvSpPr>
          <p:cNvPr id="820" name="ÚRGANGUR"/>
          <p:cNvSpPr txBox="1"/>
          <p:nvPr/>
        </p:nvSpPr>
        <p:spPr>
          <a:xfrm>
            <a:off x="11041622" y="4402466"/>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8. </a:t>
            </a:r>
            <a:r>
              <a:rPr dirty="0"/>
              <a:t>ÚRGANGUR</a:t>
            </a:r>
          </a:p>
        </p:txBody>
      </p:sp>
      <p:sp>
        <p:nvSpPr>
          <p:cNvPr id="821" name="Akraneskaupstaður verði í fararbroddi meðal íslenskra sveitarfélaga í úrgangsforvörnum og úrgangsmeðhöndlun með góða nýtingu auðlinda að leiðarljósi"/>
          <p:cNvSpPr txBox="1"/>
          <p:nvPr/>
        </p:nvSpPr>
        <p:spPr>
          <a:xfrm>
            <a:off x="11041622" y="5140081"/>
            <a:ext cx="6045670" cy="1318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Akraneskaupstaður verði í fararbroddi meðal íslenskra sveitarfélaga í úrgangsforvörnum og úrgangsmeðhöndlun með góða nýtingu auðlinda að leiðarljósi </a:t>
            </a:r>
          </a:p>
        </p:txBody>
      </p:sp>
      <p:sp>
        <p:nvSpPr>
          <p:cNvPr id="822"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823" name="Image" descr="Image"/>
          <p:cNvPicPr>
            <a:picLocks noChangeAspect="1"/>
          </p:cNvPicPr>
          <p:nvPr/>
        </p:nvPicPr>
        <p:blipFill>
          <a:blip r:embed="rId4"/>
          <a:stretch>
            <a:fillRect/>
          </a:stretch>
        </p:blipFill>
        <p:spPr>
          <a:xfrm>
            <a:off x="18357558" y="4511790"/>
            <a:ext cx="885555" cy="115442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Rectangle"/>
          <p:cNvSpPr/>
          <p:nvPr/>
        </p:nvSpPr>
        <p:spPr>
          <a:xfrm>
            <a:off x="10487959" y="-51942"/>
            <a:ext cx="6950561" cy="1195264"/>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26" name="object 5"/>
          <p:cNvSpPr txBox="1"/>
          <p:nvPr/>
        </p:nvSpPr>
        <p:spPr>
          <a:xfrm>
            <a:off x="2066470" y="5500036"/>
            <a:ext cx="7524751" cy="336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9E9F8E"/>
                </a:solidFill>
              </a:rPr>
              <a:t>FRAMKVÆMD:</a:t>
            </a:r>
            <a:r>
              <a:rPr lang="is-IS" dirty="0"/>
              <a:t> </a:t>
            </a:r>
            <a:r>
              <a:rPr dirty="0" err="1"/>
              <a:t>Samþykkt</a:t>
            </a:r>
            <a:r>
              <a:rPr dirty="0"/>
              <a:t> </a:t>
            </a:r>
            <a:r>
              <a:rPr dirty="0" err="1"/>
              <a:t>Akraneskaupstaðar</a:t>
            </a:r>
            <a:r>
              <a:rPr dirty="0"/>
              <a:t> um </a:t>
            </a:r>
            <a:r>
              <a:rPr dirty="0" err="1"/>
              <a:t>meðhöndlun</a:t>
            </a:r>
            <a:r>
              <a:rPr dirty="0"/>
              <a:t> </a:t>
            </a:r>
            <a:r>
              <a:rPr dirty="0" err="1"/>
              <a:t>úrgangs</a:t>
            </a:r>
            <a:r>
              <a:rPr dirty="0"/>
              <a:t> </a:t>
            </a:r>
            <a:r>
              <a:rPr dirty="0" err="1"/>
              <a:t>verði</a:t>
            </a:r>
            <a:r>
              <a:rPr dirty="0"/>
              <a:t> </a:t>
            </a:r>
            <a:r>
              <a:rPr dirty="0" err="1"/>
              <a:t>endurskoðuð</a:t>
            </a:r>
            <a:r>
              <a:rPr dirty="0"/>
              <a:t> </a:t>
            </a:r>
            <a:r>
              <a:rPr dirty="0" err="1"/>
              <a:t>og</a:t>
            </a:r>
            <a:r>
              <a:rPr dirty="0"/>
              <a:t> </a:t>
            </a:r>
            <a:r>
              <a:rPr dirty="0" err="1"/>
              <a:t>m.a.</a:t>
            </a:r>
            <a:r>
              <a:rPr dirty="0"/>
              <a:t> </a:t>
            </a:r>
            <a:r>
              <a:rPr dirty="0" err="1"/>
              <a:t>felld</a:t>
            </a:r>
            <a:r>
              <a:rPr dirty="0"/>
              <a:t> </a:t>
            </a:r>
            <a:r>
              <a:rPr dirty="0" err="1"/>
              <a:t>þar</a:t>
            </a:r>
            <a:r>
              <a:rPr dirty="0"/>
              <a:t> inn </a:t>
            </a:r>
            <a:r>
              <a:rPr dirty="0" err="1"/>
              <a:t>ákvæði</a:t>
            </a:r>
            <a:r>
              <a:rPr dirty="0"/>
              <a:t> um </a:t>
            </a:r>
            <a:r>
              <a:rPr dirty="0" err="1"/>
              <a:t>skyldu</a:t>
            </a:r>
            <a:r>
              <a:rPr dirty="0"/>
              <a:t> </a:t>
            </a:r>
            <a:r>
              <a:rPr dirty="0" err="1"/>
              <a:t>einstaklinga</a:t>
            </a:r>
            <a:r>
              <a:rPr dirty="0"/>
              <a:t> </a:t>
            </a:r>
            <a:r>
              <a:rPr dirty="0" err="1"/>
              <a:t>og</a:t>
            </a:r>
            <a:r>
              <a:rPr dirty="0"/>
              <a:t> </a:t>
            </a:r>
            <a:r>
              <a:rPr dirty="0" err="1"/>
              <a:t>lögaðila</a:t>
            </a:r>
            <a:r>
              <a:rPr dirty="0"/>
              <a:t> </a:t>
            </a:r>
            <a:r>
              <a:rPr dirty="0" err="1"/>
              <a:t>til</a:t>
            </a:r>
            <a:r>
              <a:rPr dirty="0"/>
              <a:t> </a:t>
            </a:r>
            <a:r>
              <a:rPr dirty="0" err="1"/>
              <a:t>að</a:t>
            </a:r>
            <a:r>
              <a:rPr dirty="0"/>
              <a:t> </a:t>
            </a:r>
            <a:r>
              <a:rPr dirty="0" err="1"/>
              <a:t>flokka</a:t>
            </a:r>
            <a:r>
              <a:rPr dirty="0"/>
              <a:t> </a:t>
            </a:r>
            <a:r>
              <a:rPr dirty="0" err="1"/>
              <a:t>úrgang</a:t>
            </a:r>
            <a:r>
              <a:rPr dirty="0"/>
              <a:t>, </a:t>
            </a:r>
            <a:r>
              <a:rPr dirty="0" err="1"/>
              <a:t>sbr</a:t>
            </a:r>
            <a:r>
              <a:rPr dirty="0"/>
              <a:t>. 2. </a:t>
            </a:r>
            <a:r>
              <a:rPr dirty="0" err="1"/>
              <a:t>tl</a:t>
            </a:r>
            <a:r>
              <a:rPr dirty="0"/>
              <a:t>. 8. gr. </a:t>
            </a:r>
            <a:r>
              <a:rPr dirty="0" err="1"/>
              <a:t>laga</a:t>
            </a:r>
            <a:r>
              <a:rPr dirty="0"/>
              <a:t> nr. 55/2003 um </a:t>
            </a:r>
            <a:r>
              <a:rPr dirty="0" err="1"/>
              <a:t>meðhöndlun</a:t>
            </a:r>
            <a:r>
              <a:rPr dirty="0"/>
              <a:t> </a:t>
            </a:r>
            <a:r>
              <a:rPr dirty="0" err="1"/>
              <a:t>úrgangs</a:t>
            </a:r>
            <a:r>
              <a:rPr dirty="0"/>
              <a:t>. Um </a:t>
            </a:r>
            <a:r>
              <a:rPr dirty="0" err="1"/>
              <a:t>leið</a:t>
            </a:r>
            <a:r>
              <a:rPr dirty="0"/>
              <a:t> </a:t>
            </a:r>
            <a:r>
              <a:rPr dirty="0" err="1"/>
              <a:t>verði</a:t>
            </a:r>
            <a:r>
              <a:rPr dirty="0"/>
              <a:t> </a:t>
            </a:r>
            <a:r>
              <a:rPr dirty="0" err="1"/>
              <a:t>séð</a:t>
            </a:r>
            <a:r>
              <a:rPr dirty="0"/>
              <a:t> </a:t>
            </a:r>
            <a:r>
              <a:rPr dirty="0" err="1"/>
              <a:t>til</a:t>
            </a:r>
            <a:r>
              <a:rPr dirty="0"/>
              <a:t> </a:t>
            </a:r>
            <a:r>
              <a:rPr dirty="0" err="1"/>
              <a:t>þess</a:t>
            </a:r>
            <a:r>
              <a:rPr dirty="0"/>
              <a:t> </a:t>
            </a:r>
            <a:r>
              <a:rPr dirty="0" err="1"/>
              <a:t>að</a:t>
            </a:r>
            <a:r>
              <a:rPr dirty="0"/>
              <a:t> </a:t>
            </a:r>
            <a:r>
              <a:rPr dirty="0" err="1"/>
              <a:t>samþykktin</a:t>
            </a:r>
            <a:r>
              <a:rPr dirty="0"/>
              <a:t> </a:t>
            </a:r>
            <a:r>
              <a:rPr dirty="0" err="1"/>
              <a:t>myndi</a:t>
            </a:r>
            <a:r>
              <a:rPr dirty="0"/>
              <a:t> </a:t>
            </a:r>
            <a:r>
              <a:rPr dirty="0" err="1"/>
              <a:t>grunn</a:t>
            </a:r>
            <a:r>
              <a:rPr dirty="0"/>
              <a:t> </a:t>
            </a:r>
            <a:r>
              <a:rPr dirty="0" err="1"/>
              <a:t>fyrir</a:t>
            </a:r>
            <a:r>
              <a:rPr dirty="0"/>
              <a:t> </a:t>
            </a:r>
            <a:r>
              <a:rPr dirty="0" err="1"/>
              <a:t>gjaldskrá</a:t>
            </a:r>
            <a:r>
              <a:rPr dirty="0"/>
              <a:t> </a:t>
            </a:r>
            <a:r>
              <a:rPr dirty="0" err="1"/>
              <a:t>sem</a:t>
            </a:r>
            <a:r>
              <a:rPr dirty="0"/>
              <a:t> </a:t>
            </a:r>
            <a:r>
              <a:rPr dirty="0" err="1"/>
              <a:t>samræmist</a:t>
            </a:r>
            <a:r>
              <a:rPr dirty="0"/>
              <a:t> </a:t>
            </a:r>
            <a:r>
              <a:rPr dirty="0" err="1"/>
              <a:t>því</a:t>
            </a:r>
            <a:r>
              <a:rPr dirty="0"/>
              <a:t> </a:t>
            </a:r>
            <a:r>
              <a:rPr dirty="0" err="1"/>
              <a:t>markmiði</a:t>
            </a:r>
            <a:r>
              <a:rPr dirty="0"/>
              <a:t> </a:t>
            </a:r>
            <a:r>
              <a:rPr dirty="0" err="1"/>
              <a:t>laganna</a:t>
            </a:r>
            <a:r>
              <a:rPr dirty="0"/>
              <a:t> </a:t>
            </a:r>
            <a:r>
              <a:rPr dirty="0" err="1"/>
              <a:t>að</a:t>
            </a:r>
            <a:r>
              <a:rPr dirty="0"/>
              <a:t> </a:t>
            </a:r>
            <a:r>
              <a:rPr dirty="0" err="1"/>
              <a:t>kostnaður</a:t>
            </a:r>
            <a:r>
              <a:rPr dirty="0"/>
              <a:t> </a:t>
            </a:r>
            <a:r>
              <a:rPr dirty="0" err="1"/>
              <a:t>vegna</a:t>
            </a:r>
            <a:r>
              <a:rPr dirty="0"/>
              <a:t> </a:t>
            </a:r>
            <a:r>
              <a:rPr dirty="0" err="1"/>
              <a:t>meðhöndlunar</a:t>
            </a:r>
            <a:r>
              <a:rPr dirty="0"/>
              <a:t> </a:t>
            </a:r>
            <a:r>
              <a:rPr dirty="0" err="1"/>
              <a:t>úrgangs</a:t>
            </a:r>
            <a:r>
              <a:rPr dirty="0"/>
              <a:t> </a:t>
            </a:r>
            <a:r>
              <a:rPr dirty="0" err="1"/>
              <a:t>verði</a:t>
            </a:r>
            <a:r>
              <a:rPr dirty="0"/>
              <a:t> </a:t>
            </a:r>
            <a:r>
              <a:rPr dirty="0" err="1"/>
              <a:t>greiddur</a:t>
            </a:r>
            <a:r>
              <a:rPr dirty="0"/>
              <a:t> </a:t>
            </a:r>
            <a:r>
              <a:rPr dirty="0" err="1"/>
              <a:t>af</a:t>
            </a:r>
            <a:r>
              <a:rPr dirty="0"/>
              <a:t> </a:t>
            </a:r>
            <a:r>
              <a:rPr dirty="0" err="1"/>
              <a:t>handhöfum</a:t>
            </a:r>
            <a:r>
              <a:rPr dirty="0"/>
              <a:t> </a:t>
            </a:r>
            <a:r>
              <a:rPr dirty="0" err="1"/>
              <a:t>úrgangsins</a:t>
            </a:r>
            <a:r>
              <a:rPr dirty="0"/>
              <a:t>, </a:t>
            </a:r>
            <a:r>
              <a:rPr dirty="0" err="1"/>
              <a:t>sbr</a:t>
            </a:r>
            <a:r>
              <a:rPr dirty="0"/>
              <a:t>. </a:t>
            </a:r>
            <a:r>
              <a:rPr dirty="0" err="1"/>
              <a:t>einnig</a:t>
            </a:r>
            <a:r>
              <a:rPr dirty="0"/>
              <a:t> 23. gr. </a:t>
            </a:r>
            <a:r>
              <a:rPr dirty="0" err="1"/>
              <a:t>laganna</a:t>
            </a:r>
            <a:r>
              <a:rPr dirty="0"/>
              <a:t>. </a:t>
            </a:r>
            <a:r>
              <a:rPr dirty="0" err="1"/>
              <a:t>Sveitarfélagið</a:t>
            </a:r>
            <a:r>
              <a:rPr dirty="0"/>
              <a:t> </a:t>
            </a:r>
            <a:r>
              <a:rPr dirty="0" err="1"/>
              <a:t>setji</a:t>
            </a:r>
            <a:r>
              <a:rPr dirty="0"/>
              <a:t> </a:t>
            </a:r>
            <a:r>
              <a:rPr dirty="0" err="1"/>
              <a:t>upp</a:t>
            </a:r>
            <a:r>
              <a:rPr dirty="0"/>
              <a:t> </a:t>
            </a:r>
            <a:r>
              <a:rPr dirty="0" err="1"/>
              <a:t>aðgengilegt</a:t>
            </a:r>
            <a:r>
              <a:rPr dirty="0"/>
              <a:t> </a:t>
            </a:r>
            <a:r>
              <a:rPr dirty="0" err="1"/>
              <a:t>kerfi</a:t>
            </a:r>
            <a:r>
              <a:rPr dirty="0"/>
              <a:t> </a:t>
            </a:r>
            <a:r>
              <a:rPr dirty="0" err="1"/>
              <a:t>með</a:t>
            </a:r>
            <a:r>
              <a:rPr dirty="0"/>
              <a:t> </a:t>
            </a:r>
            <a:r>
              <a:rPr dirty="0" err="1"/>
              <a:t>hagrænum</a:t>
            </a:r>
            <a:r>
              <a:rPr dirty="0"/>
              <a:t> </a:t>
            </a:r>
            <a:r>
              <a:rPr dirty="0" err="1"/>
              <a:t>hvötum</a:t>
            </a:r>
            <a:r>
              <a:rPr dirty="0"/>
              <a:t> </a:t>
            </a:r>
            <a:r>
              <a:rPr dirty="0" err="1"/>
              <a:t>sem</a:t>
            </a:r>
            <a:r>
              <a:rPr dirty="0"/>
              <a:t> </a:t>
            </a:r>
            <a:r>
              <a:rPr dirty="0" err="1"/>
              <a:t>skyldar</a:t>
            </a:r>
            <a:r>
              <a:rPr dirty="0"/>
              <a:t> </a:t>
            </a:r>
            <a:r>
              <a:rPr dirty="0" err="1"/>
              <a:t>íbúa</a:t>
            </a:r>
            <a:r>
              <a:rPr dirty="0"/>
              <a:t> </a:t>
            </a:r>
            <a:r>
              <a:rPr dirty="0" err="1"/>
              <a:t>til</a:t>
            </a:r>
            <a:r>
              <a:rPr dirty="0"/>
              <a:t> </a:t>
            </a:r>
            <a:r>
              <a:rPr dirty="0" err="1"/>
              <a:t>að</a:t>
            </a:r>
            <a:r>
              <a:rPr dirty="0"/>
              <a:t> </a:t>
            </a:r>
            <a:r>
              <a:rPr dirty="0" err="1"/>
              <a:t>flokka</a:t>
            </a:r>
            <a:r>
              <a:rPr dirty="0"/>
              <a:t> </a:t>
            </a:r>
            <a:r>
              <a:rPr dirty="0" err="1"/>
              <a:t>endurvinnsluefni</a:t>
            </a:r>
            <a:r>
              <a:rPr dirty="0"/>
              <a:t> </a:t>
            </a:r>
            <a:r>
              <a:rPr dirty="0" err="1"/>
              <a:t>frá</a:t>
            </a:r>
            <a:r>
              <a:rPr dirty="0"/>
              <a:t> </a:t>
            </a:r>
            <a:r>
              <a:rPr dirty="0" err="1"/>
              <a:t>blönduðum</a:t>
            </a:r>
            <a:r>
              <a:rPr dirty="0"/>
              <a:t> </a:t>
            </a:r>
            <a:r>
              <a:rPr dirty="0" err="1"/>
              <a:t>úrgangi</a:t>
            </a:r>
            <a:r>
              <a:rPr dirty="0"/>
              <a:t>. </a:t>
            </a:r>
            <a:r>
              <a:rPr dirty="0" err="1"/>
              <a:t>Sveitarfélagið</a:t>
            </a:r>
            <a:r>
              <a:rPr dirty="0"/>
              <a:t> </a:t>
            </a:r>
            <a:r>
              <a:rPr dirty="0" err="1"/>
              <a:t>gæti</a:t>
            </a:r>
            <a:r>
              <a:rPr dirty="0"/>
              <a:t> </a:t>
            </a:r>
            <a:r>
              <a:rPr dirty="0" err="1"/>
              <a:t>þurft</a:t>
            </a:r>
            <a:r>
              <a:rPr dirty="0"/>
              <a:t> </a:t>
            </a:r>
            <a:r>
              <a:rPr dirty="0" err="1"/>
              <a:t>að</a:t>
            </a:r>
            <a:r>
              <a:rPr dirty="0"/>
              <a:t> </a:t>
            </a:r>
            <a:r>
              <a:rPr dirty="0" err="1"/>
              <a:t>fara</a:t>
            </a:r>
            <a:r>
              <a:rPr dirty="0"/>
              <a:t> í </a:t>
            </a:r>
            <a:r>
              <a:rPr dirty="0" err="1"/>
              <a:t>greiningarvinnu</a:t>
            </a:r>
            <a:r>
              <a:rPr dirty="0"/>
              <a:t> á </a:t>
            </a:r>
            <a:r>
              <a:rPr dirty="0" err="1"/>
              <a:t>því</a:t>
            </a:r>
            <a:r>
              <a:rPr dirty="0"/>
              <a:t> </a:t>
            </a:r>
            <a:r>
              <a:rPr dirty="0" err="1"/>
              <a:t>hvaða</a:t>
            </a:r>
            <a:r>
              <a:rPr dirty="0"/>
              <a:t> </a:t>
            </a:r>
            <a:r>
              <a:rPr dirty="0" err="1"/>
              <a:t>kerfi</a:t>
            </a:r>
            <a:r>
              <a:rPr dirty="0"/>
              <a:t> </a:t>
            </a:r>
            <a:r>
              <a:rPr dirty="0" err="1"/>
              <a:t>hentar</a:t>
            </a:r>
            <a:r>
              <a:rPr dirty="0"/>
              <a:t> best, </a:t>
            </a:r>
            <a:r>
              <a:rPr dirty="0" err="1"/>
              <a:t>hafi</a:t>
            </a:r>
            <a:r>
              <a:rPr dirty="0"/>
              <a:t> </a:t>
            </a:r>
            <a:r>
              <a:rPr dirty="0" err="1"/>
              <a:t>slíkt</a:t>
            </a:r>
            <a:r>
              <a:rPr dirty="0"/>
              <a:t> ekki </a:t>
            </a:r>
            <a:r>
              <a:rPr dirty="0" err="1"/>
              <a:t>áður</a:t>
            </a:r>
            <a:r>
              <a:rPr dirty="0"/>
              <a:t> </a:t>
            </a:r>
            <a:r>
              <a:rPr dirty="0" err="1"/>
              <a:t>farið</a:t>
            </a:r>
            <a:r>
              <a:rPr dirty="0"/>
              <a:t> </a:t>
            </a:r>
            <a:r>
              <a:rPr dirty="0" err="1"/>
              <a:t>fram</a:t>
            </a:r>
            <a:r>
              <a:rPr dirty="0"/>
              <a:t>, </a:t>
            </a:r>
            <a:r>
              <a:rPr dirty="0" err="1"/>
              <a:t>en</a:t>
            </a:r>
            <a:r>
              <a:rPr dirty="0"/>
              <a:t> </a:t>
            </a:r>
            <a:r>
              <a:rPr dirty="0" err="1"/>
              <a:t>kerfið</a:t>
            </a:r>
            <a:r>
              <a:rPr dirty="0"/>
              <a:t> </a:t>
            </a:r>
            <a:r>
              <a:rPr dirty="0" err="1"/>
              <a:t>gæti</a:t>
            </a:r>
            <a:r>
              <a:rPr dirty="0"/>
              <a:t> </a:t>
            </a:r>
            <a:r>
              <a:rPr dirty="0" err="1"/>
              <a:t>verið</a:t>
            </a:r>
            <a:r>
              <a:rPr dirty="0"/>
              <a:t> </a:t>
            </a:r>
            <a:r>
              <a:rPr dirty="0" err="1"/>
              <a:t>blanda</a:t>
            </a:r>
            <a:r>
              <a:rPr dirty="0"/>
              <a:t> </a:t>
            </a:r>
            <a:r>
              <a:rPr dirty="0" err="1"/>
              <a:t>af</a:t>
            </a:r>
            <a:r>
              <a:rPr dirty="0"/>
              <a:t> </a:t>
            </a:r>
            <a:r>
              <a:rPr dirty="0" err="1"/>
              <a:t>flokkunartunnum</a:t>
            </a:r>
            <a:r>
              <a:rPr dirty="0"/>
              <a:t> </a:t>
            </a:r>
            <a:r>
              <a:rPr dirty="0" err="1"/>
              <a:t>við</a:t>
            </a:r>
            <a:r>
              <a:rPr dirty="0"/>
              <a:t> </a:t>
            </a:r>
            <a:r>
              <a:rPr dirty="0" err="1"/>
              <a:t>hvert</a:t>
            </a:r>
            <a:r>
              <a:rPr dirty="0"/>
              <a:t> </a:t>
            </a:r>
            <a:r>
              <a:rPr dirty="0" err="1"/>
              <a:t>heimili</a:t>
            </a:r>
            <a:r>
              <a:rPr dirty="0"/>
              <a:t> </a:t>
            </a:r>
            <a:r>
              <a:rPr dirty="0" err="1"/>
              <a:t>og</a:t>
            </a:r>
            <a:r>
              <a:rPr dirty="0"/>
              <a:t> </a:t>
            </a:r>
            <a:r>
              <a:rPr dirty="0" err="1"/>
              <a:t>fjölgun</a:t>
            </a:r>
            <a:r>
              <a:rPr dirty="0"/>
              <a:t> á </a:t>
            </a:r>
            <a:r>
              <a:rPr dirty="0" err="1"/>
              <a:t>grenndar</a:t>
            </a:r>
            <a:r>
              <a:rPr dirty="0"/>
              <a:t>- </a:t>
            </a:r>
            <a:r>
              <a:rPr dirty="0" err="1"/>
              <a:t>og</a:t>
            </a:r>
            <a:r>
              <a:rPr dirty="0"/>
              <a:t> </a:t>
            </a:r>
            <a:r>
              <a:rPr dirty="0" err="1"/>
              <a:t>endurvinnslustöðvum</a:t>
            </a:r>
            <a:r>
              <a:rPr dirty="0"/>
              <a:t> í </a:t>
            </a:r>
            <a:r>
              <a:rPr dirty="0" err="1"/>
              <a:t>sveitarfélaginu</a:t>
            </a:r>
            <a:r>
              <a:rPr dirty="0"/>
              <a:t>.</a:t>
            </a:r>
          </a:p>
        </p:txBody>
      </p:sp>
      <p:sp>
        <p:nvSpPr>
          <p:cNvPr id="827" name="object 10"/>
          <p:cNvSpPr txBox="1"/>
          <p:nvPr/>
        </p:nvSpPr>
        <p:spPr>
          <a:xfrm>
            <a:off x="2066470" y="2597750"/>
            <a:ext cx="7524751" cy="233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9E9F8E"/>
                </a:solidFill>
                <a:latin typeface="Arial"/>
                <a:ea typeface="Arial"/>
                <a:cs typeface="Arial"/>
                <a:sym typeface="Arial"/>
              </a:defRPr>
            </a:pPr>
            <a:r>
              <a:rPr dirty="0"/>
              <a:t>MARKMIÐ</a:t>
            </a:r>
            <a:r>
              <a:rPr lang="en-GB" dirty="0"/>
              <a:t> 8.1</a:t>
            </a:r>
            <a:endParaRPr dirty="0"/>
          </a:p>
          <a:p>
            <a:pPr marR="5080" indent="12700">
              <a:spcBef>
                <a:spcPts val="1400"/>
              </a:spcBef>
              <a:defRPr sz="4000" spc="-4">
                <a:solidFill>
                  <a:srgbClr val="9E9F8E"/>
                </a:solidFill>
                <a:latin typeface="Arial"/>
                <a:ea typeface="Arial"/>
                <a:cs typeface="Arial"/>
                <a:sym typeface="Arial"/>
              </a:defRPr>
            </a:pPr>
            <a:r>
              <a:rPr dirty="0" err="1"/>
              <a:t>Urðun</a:t>
            </a:r>
            <a:r>
              <a:rPr dirty="0"/>
              <a:t> </a:t>
            </a:r>
            <a:r>
              <a:rPr dirty="0" err="1"/>
              <a:t>að</a:t>
            </a:r>
            <a:r>
              <a:rPr dirty="0"/>
              <a:t> </a:t>
            </a:r>
            <a:r>
              <a:rPr dirty="0" err="1"/>
              <a:t>hámarki</a:t>
            </a:r>
            <a:r>
              <a:rPr dirty="0"/>
              <a:t> </a:t>
            </a:r>
            <a:r>
              <a:rPr lang="en-GB" dirty="0"/>
              <a:t>3</a:t>
            </a:r>
            <a:r>
              <a:rPr dirty="0"/>
              <a:t>0% </a:t>
            </a:r>
            <a:r>
              <a:rPr dirty="0" err="1"/>
              <a:t>af</a:t>
            </a:r>
            <a:r>
              <a:rPr dirty="0"/>
              <a:t> </a:t>
            </a:r>
            <a:r>
              <a:rPr dirty="0" err="1"/>
              <a:t>heildarmagni</a:t>
            </a:r>
            <a:r>
              <a:rPr dirty="0"/>
              <a:t> </a:t>
            </a:r>
            <a:r>
              <a:rPr dirty="0" err="1"/>
              <a:t>heimilisúrgangs</a:t>
            </a:r>
            <a:r>
              <a:rPr dirty="0"/>
              <a:t> </a:t>
            </a:r>
            <a:r>
              <a:rPr dirty="0" err="1"/>
              <a:t>árið</a:t>
            </a:r>
            <a:r>
              <a:rPr dirty="0"/>
              <a:t> 2025</a:t>
            </a:r>
          </a:p>
        </p:txBody>
      </p:sp>
      <p:sp>
        <p:nvSpPr>
          <p:cNvPr id="828" name="object 11"/>
          <p:cNvSpPr txBox="1"/>
          <p:nvPr/>
        </p:nvSpPr>
        <p:spPr>
          <a:xfrm>
            <a:off x="5428443" y="962265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sp>
        <p:nvSpPr>
          <p:cNvPr id="829" name="object 12"/>
          <p:cNvSpPr txBox="1"/>
          <p:nvPr/>
        </p:nvSpPr>
        <p:spPr>
          <a:xfrm>
            <a:off x="2854604" y="9614494"/>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Sveitarstjórn</a:t>
            </a:r>
          </a:p>
        </p:txBody>
      </p:sp>
      <p:sp>
        <p:nvSpPr>
          <p:cNvPr id="830" name="ÚRGANGUR"/>
          <p:cNvSpPr txBox="1"/>
          <p:nvPr/>
        </p:nvSpPr>
        <p:spPr>
          <a:xfrm>
            <a:off x="11662228" y="403404"/>
            <a:ext cx="133946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8. </a:t>
            </a:r>
            <a:r>
              <a:rPr dirty="0"/>
              <a:t>ÚRGANGUR</a:t>
            </a:r>
          </a:p>
        </p:txBody>
      </p:sp>
      <p:sp>
        <p:nvSpPr>
          <p:cNvPr id="831"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832"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833" name="Rectangle"/>
          <p:cNvSpPr/>
          <p:nvPr/>
        </p:nvSpPr>
        <p:spPr>
          <a:xfrm>
            <a:off x="10487959" y="10991870"/>
            <a:ext cx="6950561" cy="305662"/>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34"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835"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836" name="Image" descr="Image"/>
          <p:cNvPicPr>
            <a:picLocks noChangeAspect="1"/>
          </p:cNvPicPr>
          <p:nvPr/>
        </p:nvPicPr>
        <p:blipFill>
          <a:blip r:embed="rId2"/>
          <a:stretch>
            <a:fillRect/>
          </a:stretch>
        </p:blipFill>
        <p:spPr>
          <a:xfrm>
            <a:off x="4703358" y="9502813"/>
            <a:ext cx="425164" cy="420746"/>
          </a:xfrm>
          <a:prstGeom prst="rect">
            <a:avLst/>
          </a:prstGeom>
          <a:ln w="12700">
            <a:miter lim="400000"/>
          </a:ln>
        </p:spPr>
      </p:pic>
      <p:pic>
        <p:nvPicPr>
          <p:cNvPr id="837" name="Image" descr="Image"/>
          <p:cNvPicPr>
            <a:picLocks noChangeAspect="1"/>
          </p:cNvPicPr>
          <p:nvPr/>
        </p:nvPicPr>
        <p:blipFill>
          <a:blip r:embed="rId3"/>
          <a:stretch>
            <a:fillRect/>
          </a:stretch>
        </p:blipFill>
        <p:spPr>
          <a:xfrm>
            <a:off x="2117275" y="9456086"/>
            <a:ext cx="434137" cy="463401"/>
          </a:xfrm>
          <a:prstGeom prst="rect">
            <a:avLst/>
          </a:prstGeom>
          <a:ln w="12700">
            <a:miter lim="400000"/>
          </a:ln>
        </p:spPr>
      </p:pic>
      <p:sp>
        <p:nvSpPr>
          <p:cNvPr id="838" name="Line"/>
          <p:cNvSpPr/>
          <p:nvPr/>
        </p:nvSpPr>
        <p:spPr>
          <a:xfrm>
            <a:off x="2089150" y="9236337"/>
            <a:ext cx="2182441" cy="1"/>
          </a:xfrm>
          <a:prstGeom prst="line">
            <a:avLst/>
          </a:prstGeom>
          <a:ln w="25400">
            <a:solidFill>
              <a:srgbClr val="9E9F8E"/>
            </a:solidFill>
          </a:ln>
        </p:spPr>
        <p:txBody>
          <a:bodyPr lIns="45719" rIns="45719"/>
          <a:lstStyle/>
          <a:p>
            <a:endParaRPr/>
          </a:p>
        </p:txBody>
      </p:sp>
      <p:sp>
        <p:nvSpPr>
          <p:cNvPr id="839" name="Line"/>
          <p:cNvSpPr/>
          <p:nvPr/>
        </p:nvSpPr>
        <p:spPr>
          <a:xfrm>
            <a:off x="2089150" y="10182912"/>
            <a:ext cx="2182441" cy="1"/>
          </a:xfrm>
          <a:prstGeom prst="line">
            <a:avLst/>
          </a:prstGeom>
          <a:ln w="25400">
            <a:solidFill>
              <a:srgbClr val="9E9F8E"/>
            </a:solidFill>
          </a:ln>
        </p:spPr>
        <p:txBody>
          <a:bodyPr lIns="45719" rIns="45719"/>
          <a:lstStyle/>
          <a:p>
            <a:endParaRPr/>
          </a:p>
        </p:txBody>
      </p:sp>
      <p:sp>
        <p:nvSpPr>
          <p:cNvPr id="840" name="Line"/>
          <p:cNvSpPr/>
          <p:nvPr/>
        </p:nvSpPr>
        <p:spPr>
          <a:xfrm>
            <a:off x="4686825" y="9236337"/>
            <a:ext cx="5156322" cy="1"/>
          </a:xfrm>
          <a:prstGeom prst="line">
            <a:avLst/>
          </a:prstGeom>
          <a:ln w="25400">
            <a:solidFill>
              <a:srgbClr val="9E9F8E"/>
            </a:solidFill>
          </a:ln>
        </p:spPr>
        <p:txBody>
          <a:bodyPr lIns="45719" rIns="45719"/>
          <a:lstStyle/>
          <a:p>
            <a:endParaRPr/>
          </a:p>
        </p:txBody>
      </p:sp>
      <p:sp>
        <p:nvSpPr>
          <p:cNvPr id="841" name="Line"/>
          <p:cNvSpPr/>
          <p:nvPr/>
        </p:nvSpPr>
        <p:spPr>
          <a:xfrm>
            <a:off x="4686825" y="10182912"/>
            <a:ext cx="5156322" cy="1"/>
          </a:xfrm>
          <a:prstGeom prst="line">
            <a:avLst/>
          </a:prstGeom>
          <a:ln w="25400">
            <a:solidFill>
              <a:srgbClr val="9E9F8E"/>
            </a:solidFill>
          </a:ln>
        </p:spPr>
        <p:txBody>
          <a:bodyPr lIns="45719" rIns="45719"/>
          <a:lstStyle/>
          <a:p>
            <a:endParaRPr/>
          </a:p>
        </p:txBody>
      </p:sp>
      <p:sp>
        <p:nvSpPr>
          <p:cNvPr id="842" name="object 12"/>
          <p:cNvSpPr txBox="1"/>
          <p:nvPr/>
        </p:nvSpPr>
        <p:spPr>
          <a:xfrm>
            <a:off x="11262004" y="9589094"/>
            <a:ext cx="1545563"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Sveitarstjórn</a:t>
            </a:r>
          </a:p>
        </p:txBody>
      </p:sp>
      <p:pic>
        <p:nvPicPr>
          <p:cNvPr id="843" name="Image" descr="Image"/>
          <p:cNvPicPr>
            <a:picLocks noChangeAspect="1"/>
          </p:cNvPicPr>
          <p:nvPr/>
        </p:nvPicPr>
        <p:blipFill>
          <a:blip r:embed="rId2"/>
          <a:stretch>
            <a:fillRect/>
          </a:stretch>
        </p:blipFill>
        <p:spPr>
          <a:xfrm>
            <a:off x="13110759" y="9502813"/>
            <a:ext cx="425164" cy="420746"/>
          </a:xfrm>
          <a:prstGeom prst="rect">
            <a:avLst/>
          </a:prstGeom>
          <a:ln w="12700">
            <a:miter lim="400000"/>
          </a:ln>
        </p:spPr>
      </p:pic>
      <p:pic>
        <p:nvPicPr>
          <p:cNvPr id="844" name="Image" descr="Image"/>
          <p:cNvPicPr>
            <a:picLocks noChangeAspect="1"/>
          </p:cNvPicPr>
          <p:nvPr/>
        </p:nvPicPr>
        <p:blipFill>
          <a:blip r:embed="rId3"/>
          <a:stretch>
            <a:fillRect/>
          </a:stretch>
        </p:blipFill>
        <p:spPr>
          <a:xfrm>
            <a:off x="10524675" y="9456086"/>
            <a:ext cx="434136" cy="463401"/>
          </a:xfrm>
          <a:prstGeom prst="rect">
            <a:avLst/>
          </a:prstGeom>
          <a:ln w="12700">
            <a:miter lim="400000"/>
          </a:ln>
        </p:spPr>
      </p:pic>
      <p:sp>
        <p:nvSpPr>
          <p:cNvPr id="845" name="Line"/>
          <p:cNvSpPr/>
          <p:nvPr/>
        </p:nvSpPr>
        <p:spPr>
          <a:xfrm>
            <a:off x="10496550" y="9236337"/>
            <a:ext cx="2182441" cy="1"/>
          </a:xfrm>
          <a:prstGeom prst="line">
            <a:avLst/>
          </a:prstGeom>
          <a:ln w="25400">
            <a:solidFill>
              <a:srgbClr val="9E9F8E"/>
            </a:solidFill>
          </a:ln>
        </p:spPr>
        <p:txBody>
          <a:bodyPr lIns="45719" rIns="45719"/>
          <a:lstStyle/>
          <a:p>
            <a:endParaRPr/>
          </a:p>
        </p:txBody>
      </p:sp>
      <p:sp>
        <p:nvSpPr>
          <p:cNvPr id="846" name="Line"/>
          <p:cNvSpPr/>
          <p:nvPr/>
        </p:nvSpPr>
        <p:spPr>
          <a:xfrm>
            <a:off x="10496550" y="10182912"/>
            <a:ext cx="2182441" cy="1"/>
          </a:xfrm>
          <a:prstGeom prst="line">
            <a:avLst/>
          </a:prstGeom>
          <a:ln w="25400">
            <a:solidFill>
              <a:srgbClr val="9E9F8E"/>
            </a:solidFill>
          </a:ln>
        </p:spPr>
        <p:txBody>
          <a:bodyPr lIns="45719" rIns="45719"/>
          <a:lstStyle/>
          <a:p>
            <a:endParaRPr/>
          </a:p>
        </p:txBody>
      </p:sp>
      <p:sp>
        <p:nvSpPr>
          <p:cNvPr id="847" name="Line"/>
          <p:cNvSpPr/>
          <p:nvPr/>
        </p:nvSpPr>
        <p:spPr>
          <a:xfrm>
            <a:off x="13094225" y="9236337"/>
            <a:ext cx="5156322" cy="1"/>
          </a:xfrm>
          <a:prstGeom prst="line">
            <a:avLst/>
          </a:prstGeom>
          <a:ln w="25400">
            <a:solidFill>
              <a:srgbClr val="9E9F8E"/>
            </a:solidFill>
          </a:ln>
        </p:spPr>
        <p:txBody>
          <a:bodyPr lIns="45719" rIns="45719"/>
          <a:lstStyle/>
          <a:p>
            <a:endParaRPr/>
          </a:p>
        </p:txBody>
      </p:sp>
      <p:sp>
        <p:nvSpPr>
          <p:cNvPr id="848" name="Line"/>
          <p:cNvSpPr/>
          <p:nvPr/>
        </p:nvSpPr>
        <p:spPr>
          <a:xfrm>
            <a:off x="13094225" y="10182912"/>
            <a:ext cx="5156322" cy="1"/>
          </a:xfrm>
          <a:prstGeom prst="line">
            <a:avLst/>
          </a:prstGeom>
          <a:ln w="25400">
            <a:solidFill>
              <a:srgbClr val="9E9F8E"/>
            </a:solidFill>
          </a:ln>
        </p:spPr>
        <p:txBody>
          <a:bodyPr lIns="45719" rIns="45719"/>
          <a:lstStyle/>
          <a:p>
            <a:endParaRPr/>
          </a:p>
        </p:txBody>
      </p:sp>
      <p:sp>
        <p:nvSpPr>
          <p:cNvPr id="849"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Endurskoðun samþykktar um meðhöndlun úrgangs</a:t>
            </a:r>
          </a:p>
        </p:txBody>
      </p:sp>
      <p:sp>
        <p:nvSpPr>
          <p:cNvPr id="850" name="object 5"/>
          <p:cNvSpPr txBox="1"/>
          <p:nvPr/>
        </p:nvSpPr>
        <p:spPr>
          <a:xfrm>
            <a:off x="10501814" y="5500036"/>
            <a:ext cx="7524751" cy="1824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9E9F8E"/>
                </a:solidFill>
              </a:rPr>
              <a:t>FRAMKVÆMD: </a:t>
            </a:r>
            <a:r>
              <a:rPr dirty="0" err="1"/>
              <a:t>Gjaldskrá</a:t>
            </a:r>
            <a:r>
              <a:rPr dirty="0"/>
              <a:t> </a:t>
            </a:r>
            <a:r>
              <a:rPr dirty="0" err="1"/>
              <a:t>Akraneskaupstaðar</a:t>
            </a:r>
            <a:r>
              <a:rPr dirty="0"/>
              <a:t> </a:t>
            </a:r>
            <a:r>
              <a:rPr dirty="0" err="1"/>
              <a:t>fyrir</a:t>
            </a:r>
            <a:r>
              <a:rPr dirty="0"/>
              <a:t> </a:t>
            </a:r>
            <a:r>
              <a:rPr dirty="0" err="1"/>
              <a:t>meðhöndlun</a:t>
            </a:r>
            <a:r>
              <a:rPr dirty="0"/>
              <a:t> </a:t>
            </a:r>
            <a:r>
              <a:rPr dirty="0" err="1"/>
              <a:t>úrgangs</a:t>
            </a:r>
            <a:r>
              <a:rPr dirty="0"/>
              <a:t> </a:t>
            </a:r>
            <a:r>
              <a:rPr dirty="0" err="1"/>
              <a:t>verði</a:t>
            </a:r>
            <a:r>
              <a:rPr dirty="0"/>
              <a:t> </a:t>
            </a:r>
            <a:r>
              <a:rPr dirty="0" err="1"/>
              <a:t>endurskoðuð</a:t>
            </a:r>
            <a:r>
              <a:rPr dirty="0"/>
              <a:t> </a:t>
            </a:r>
            <a:r>
              <a:rPr dirty="0" err="1"/>
              <a:t>og</a:t>
            </a:r>
            <a:r>
              <a:rPr dirty="0"/>
              <a:t> </a:t>
            </a:r>
            <a:r>
              <a:rPr dirty="0" err="1"/>
              <a:t>samræmd</a:t>
            </a:r>
            <a:r>
              <a:rPr dirty="0"/>
              <a:t> </a:t>
            </a:r>
            <a:r>
              <a:rPr dirty="0" err="1"/>
              <a:t>endurskoðaðri</a:t>
            </a:r>
            <a:r>
              <a:rPr dirty="0"/>
              <a:t> </a:t>
            </a:r>
            <a:r>
              <a:rPr dirty="0" err="1"/>
              <a:t>samþykkt</a:t>
            </a:r>
            <a:r>
              <a:rPr dirty="0"/>
              <a:t> </a:t>
            </a:r>
            <a:r>
              <a:rPr dirty="0" err="1"/>
              <a:t>og</a:t>
            </a:r>
            <a:r>
              <a:rPr dirty="0"/>
              <a:t> </a:t>
            </a:r>
            <a:r>
              <a:rPr dirty="0" err="1"/>
              <a:t>aðlöguð</a:t>
            </a:r>
            <a:r>
              <a:rPr dirty="0"/>
              <a:t> </a:t>
            </a:r>
            <a:r>
              <a:rPr dirty="0" err="1"/>
              <a:t>þeirri</a:t>
            </a:r>
            <a:r>
              <a:rPr dirty="0"/>
              <a:t> </a:t>
            </a:r>
            <a:r>
              <a:rPr dirty="0" err="1"/>
              <a:t>meginreglu</a:t>
            </a:r>
            <a:r>
              <a:rPr dirty="0"/>
              <a:t> </a:t>
            </a:r>
            <a:r>
              <a:rPr dirty="0" err="1"/>
              <a:t>að</a:t>
            </a:r>
            <a:r>
              <a:rPr dirty="0"/>
              <a:t> </a:t>
            </a:r>
            <a:r>
              <a:rPr dirty="0" err="1"/>
              <a:t>innheimt</a:t>
            </a:r>
            <a:r>
              <a:rPr dirty="0"/>
              <a:t> </a:t>
            </a:r>
            <a:r>
              <a:rPr dirty="0" err="1"/>
              <a:t>séu</a:t>
            </a:r>
            <a:r>
              <a:rPr dirty="0"/>
              <a:t> </a:t>
            </a:r>
            <a:r>
              <a:rPr dirty="0" err="1"/>
              <a:t>gjöld</a:t>
            </a:r>
            <a:r>
              <a:rPr dirty="0"/>
              <a:t> </a:t>
            </a:r>
            <a:r>
              <a:rPr dirty="0" err="1"/>
              <a:t>fyrir</a:t>
            </a:r>
            <a:r>
              <a:rPr dirty="0"/>
              <a:t> </a:t>
            </a:r>
            <a:r>
              <a:rPr dirty="0" err="1"/>
              <a:t>alla</a:t>
            </a:r>
            <a:r>
              <a:rPr dirty="0"/>
              <a:t> </a:t>
            </a:r>
            <a:r>
              <a:rPr dirty="0" err="1"/>
              <a:t>meðhöndlun</a:t>
            </a:r>
            <a:r>
              <a:rPr dirty="0"/>
              <a:t> </a:t>
            </a:r>
            <a:r>
              <a:rPr dirty="0" err="1"/>
              <a:t>úrgangs</a:t>
            </a:r>
            <a:r>
              <a:rPr dirty="0"/>
              <a:t>, </a:t>
            </a:r>
            <a:r>
              <a:rPr dirty="0" err="1"/>
              <a:t>svo</a:t>
            </a:r>
            <a:r>
              <a:rPr dirty="0"/>
              <a:t> </a:t>
            </a:r>
            <a:r>
              <a:rPr dirty="0" err="1"/>
              <a:t>og</a:t>
            </a:r>
            <a:r>
              <a:rPr dirty="0"/>
              <a:t> </a:t>
            </a:r>
            <a:r>
              <a:rPr dirty="0" err="1"/>
              <a:t>tengda</a:t>
            </a:r>
            <a:r>
              <a:rPr dirty="0"/>
              <a:t> </a:t>
            </a:r>
            <a:r>
              <a:rPr dirty="0" err="1"/>
              <a:t>starfsemi</a:t>
            </a:r>
            <a:r>
              <a:rPr dirty="0"/>
              <a:t> </a:t>
            </a:r>
            <a:r>
              <a:rPr dirty="0" err="1"/>
              <a:t>sem</a:t>
            </a:r>
            <a:r>
              <a:rPr dirty="0"/>
              <a:t> </a:t>
            </a:r>
            <a:r>
              <a:rPr dirty="0" err="1"/>
              <a:t>samræmist</a:t>
            </a:r>
            <a:r>
              <a:rPr dirty="0"/>
              <a:t> </a:t>
            </a:r>
            <a:r>
              <a:rPr dirty="0" err="1"/>
              <a:t>markmiðum</a:t>
            </a:r>
            <a:r>
              <a:rPr dirty="0"/>
              <a:t> </a:t>
            </a:r>
            <a:r>
              <a:rPr dirty="0" err="1"/>
              <a:t>laga</a:t>
            </a:r>
            <a:r>
              <a:rPr dirty="0"/>
              <a:t> nr. 55/2003 um </a:t>
            </a:r>
            <a:r>
              <a:rPr dirty="0" err="1"/>
              <a:t>meðhöndlun</a:t>
            </a:r>
            <a:r>
              <a:rPr dirty="0"/>
              <a:t> </a:t>
            </a:r>
            <a:r>
              <a:rPr dirty="0" err="1"/>
              <a:t>úrgangs</a:t>
            </a:r>
            <a:r>
              <a:rPr dirty="0"/>
              <a:t>, </a:t>
            </a:r>
            <a:r>
              <a:rPr dirty="0" err="1"/>
              <a:t>svo</a:t>
            </a:r>
            <a:r>
              <a:rPr dirty="0"/>
              <a:t> </a:t>
            </a:r>
            <a:r>
              <a:rPr dirty="0" err="1"/>
              <a:t>sem</a:t>
            </a:r>
            <a:r>
              <a:rPr dirty="0"/>
              <a:t> </a:t>
            </a:r>
            <a:r>
              <a:rPr dirty="0" err="1"/>
              <a:t>þróun</a:t>
            </a:r>
            <a:r>
              <a:rPr dirty="0"/>
              <a:t> </a:t>
            </a:r>
            <a:r>
              <a:rPr dirty="0" err="1"/>
              <a:t>nýrrar</a:t>
            </a:r>
            <a:r>
              <a:rPr dirty="0"/>
              <a:t> </a:t>
            </a:r>
            <a:r>
              <a:rPr dirty="0" err="1"/>
              <a:t>tækni</a:t>
            </a:r>
            <a:r>
              <a:rPr dirty="0"/>
              <a:t> </a:t>
            </a:r>
            <a:r>
              <a:rPr dirty="0" err="1"/>
              <a:t>við</a:t>
            </a:r>
            <a:r>
              <a:rPr dirty="0"/>
              <a:t> </a:t>
            </a:r>
            <a:r>
              <a:rPr dirty="0" err="1"/>
              <a:t>meðhöndlun</a:t>
            </a:r>
            <a:r>
              <a:rPr dirty="0"/>
              <a:t> </a:t>
            </a:r>
            <a:r>
              <a:rPr dirty="0" err="1"/>
              <a:t>úrgangs</a:t>
            </a:r>
            <a:r>
              <a:rPr dirty="0"/>
              <a:t>, </a:t>
            </a:r>
            <a:r>
              <a:rPr dirty="0" err="1"/>
              <a:t>rannsóknir</a:t>
            </a:r>
            <a:r>
              <a:rPr dirty="0"/>
              <a:t>, </a:t>
            </a:r>
            <a:r>
              <a:rPr dirty="0" err="1"/>
              <a:t>fræðslu</a:t>
            </a:r>
            <a:r>
              <a:rPr dirty="0"/>
              <a:t> </a:t>
            </a:r>
            <a:r>
              <a:rPr dirty="0" err="1"/>
              <a:t>og</a:t>
            </a:r>
            <a:r>
              <a:rPr dirty="0"/>
              <a:t> </a:t>
            </a:r>
            <a:r>
              <a:rPr dirty="0" err="1"/>
              <a:t>kynningarmál</a:t>
            </a:r>
            <a:r>
              <a:rPr dirty="0"/>
              <a:t>, </a:t>
            </a:r>
            <a:r>
              <a:rPr dirty="0" err="1"/>
              <a:t>sjá</a:t>
            </a:r>
            <a:r>
              <a:rPr dirty="0"/>
              <a:t> 2. mgr. 23. gr. </a:t>
            </a:r>
            <a:r>
              <a:rPr dirty="0" err="1"/>
              <a:t>laga</a:t>
            </a:r>
            <a:r>
              <a:rPr dirty="0"/>
              <a:t> nr. 55/2003.</a:t>
            </a:r>
          </a:p>
        </p:txBody>
      </p:sp>
      <p:sp>
        <p:nvSpPr>
          <p:cNvPr id="851"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Endurskoðun gjaldskrár fyrir meðhöndlun úrgangs</a:t>
            </a:r>
          </a:p>
        </p:txBody>
      </p:sp>
      <p:pic>
        <p:nvPicPr>
          <p:cNvPr id="852" name="Image" descr="Image"/>
          <p:cNvPicPr>
            <a:picLocks noChangeAspect="1"/>
          </p:cNvPicPr>
          <p:nvPr/>
        </p:nvPicPr>
        <p:blipFill>
          <a:blip r:embed="rId4"/>
          <a:stretch>
            <a:fillRect/>
          </a:stretch>
        </p:blipFill>
        <p:spPr>
          <a:xfrm>
            <a:off x="10496940" y="3170871"/>
            <a:ext cx="1165289" cy="1166551"/>
          </a:xfrm>
          <a:prstGeom prst="rect">
            <a:avLst/>
          </a:prstGeom>
          <a:ln w="12700">
            <a:miter lim="400000"/>
          </a:ln>
        </p:spPr>
      </p:pic>
      <p:pic>
        <p:nvPicPr>
          <p:cNvPr id="853" name="Image" descr="Image"/>
          <p:cNvPicPr>
            <a:picLocks noChangeAspect="1"/>
          </p:cNvPicPr>
          <p:nvPr/>
        </p:nvPicPr>
        <p:blipFill>
          <a:blip r:embed="rId5"/>
          <a:stretch>
            <a:fillRect/>
          </a:stretch>
        </p:blipFill>
        <p:spPr>
          <a:xfrm>
            <a:off x="11767332" y="3162198"/>
            <a:ext cx="1166551" cy="1166552"/>
          </a:xfrm>
          <a:prstGeom prst="rect">
            <a:avLst/>
          </a:prstGeom>
          <a:ln w="12700">
            <a:miter lim="400000"/>
          </a:ln>
        </p:spPr>
      </p:pic>
      <p:pic>
        <p:nvPicPr>
          <p:cNvPr id="854"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pic>
        <p:nvPicPr>
          <p:cNvPr id="855" name="Image" descr="Image"/>
          <p:cNvPicPr>
            <a:picLocks noChangeAspect="1"/>
          </p:cNvPicPr>
          <p:nvPr/>
        </p:nvPicPr>
        <p:blipFill>
          <a:blip r:embed="rId7"/>
          <a:stretch>
            <a:fillRect/>
          </a:stretch>
        </p:blipFill>
        <p:spPr>
          <a:xfrm>
            <a:off x="11015926" y="346996"/>
            <a:ext cx="330518" cy="430869"/>
          </a:xfrm>
          <a:prstGeom prst="rect">
            <a:avLst/>
          </a:prstGeom>
          <a:ln w="12700">
            <a:miter lim="400000"/>
          </a:ln>
        </p:spPr>
      </p:pic>
      <p:sp>
        <p:nvSpPr>
          <p:cNvPr id="856"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
        <p:nvSpPr>
          <p:cNvPr id="857" name="object 11"/>
          <p:cNvSpPr txBox="1"/>
          <p:nvPr/>
        </p:nvSpPr>
        <p:spPr>
          <a:xfrm>
            <a:off x="13835843" y="962265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pic>
        <p:nvPicPr>
          <p:cNvPr id="35" name="Picture 34" descr="14: Líf í vatni">
            <a:extLst>
              <a:ext uri="{FF2B5EF4-FFF2-40B4-BE49-F238E27FC236}">
                <a16:creationId xmlns:a16="http://schemas.microsoft.com/office/drawing/2014/main" id="{4D976E3E-330A-4789-8019-97D534FF6D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38986" y="3166984"/>
            <a:ext cx="1165289" cy="1165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Rectangle"/>
          <p:cNvSpPr/>
          <p:nvPr/>
        </p:nvSpPr>
        <p:spPr>
          <a:xfrm>
            <a:off x="10487959" y="-51942"/>
            <a:ext cx="6950561" cy="1195264"/>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60" name="object 5"/>
          <p:cNvSpPr txBox="1"/>
          <p:nvPr/>
        </p:nvSpPr>
        <p:spPr>
          <a:xfrm>
            <a:off x="2066470" y="5512444"/>
            <a:ext cx="7524751" cy="366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defRPr sz="1700">
                <a:latin typeface="Arial"/>
                <a:ea typeface="Arial"/>
                <a:cs typeface="Arial"/>
                <a:sym typeface="Arial"/>
              </a:defRPr>
            </a:pPr>
            <a:r>
              <a:rPr lang="en-GB" b="1" dirty="0">
                <a:solidFill>
                  <a:srgbClr val="9E9F8E"/>
                </a:solidFill>
              </a:rPr>
              <a:t>FRAMKVÆMD: </a:t>
            </a:r>
            <a:r>
              <a:rPr dirty="0" err="1"/>
              <a:t>Séð</a:t>
            </a:r>
            <a:r>
              <a:rPr dirty="0"/>
              <a:t> </a:t>
            </a:r>
            <a:r>
              <a:rPr dirty="0" err="1"/>
              <a:t>verði</a:t>
            </a:r>
            <a:r>
              <a:rPr dirty="0"/>
              <a:t> </a:t>
            </a:r>
            <a:r>
              <a:rPr dirty="0" err="1"/>
              <a:t>til</a:t>
            </a:r>
            <a:r>
              <a:rPr dirty="0"/>
              <a:t> </a:t>
            </a:r>
            <a:r>
              <a:rPr dirty="0" err="1"/>
              <a:t>þess</a:t>
            </a:r>
            <a:r>
              <a:rPr dirty="0"/>
              <a:t> </a:t>
            </a:r>
            <a:r>
              <a:rPr dirty="0" err="1"/>
              <a:t>að</a:t>
            </a:r>
            <a:r>
              <a:rPr dirty="0"/>
              <a:t> </a:t>
            </a:r>
            <a:r>
              <a:rPr dirty="0" err="1"/>
              <a:t>öll</a:t>
            </a:r>
            <a:r>
              <a:rPr dirty="0"/>
              <a:t> </a:t>
            </a:r>
            <a:r>
              <a:rPr dirty="0" err="1"/>
              <a:t>heimili</a:t>
            </a:r>
            <a:r>
              <a:rPr dirty="0"/>
              <a:t> á </a:t>
            </a:r>
            <a:r>
              <a:rPr dirty="0" err="1"/>
              <a:t>Akranesi</a:t>
            </a:r>
            <a:r>
              <a:rPr dirty="0"/>
              <a:t> </a:t>
            </a:r>
            <a:r>
              <a:rPr dirty="0" err="1"/>
              <a:t>eigi</a:t>
            </a:r>
            <a:r>
              <a:rPr dirty="0"/>
              <a:t> </a:t>
            </a:r>
            <a:r>
              <a:rPr dirty="0" err="1"/>
              <a:t>auðvelt</a:t>
            </a:r>
            <a:r>
              <a:rPr dirty="0"/>
              <a:t> </a:t>
            </a:r>
            <a:r>
              <a:rPr dirty="0" err="1"/>
              <a:t>með</a:t>
            </a:r>
            <a:r>
              <a:rPr dirty="0"/>
              <a:t> </a:t>
            </a:r>
            <a:r>
              <a:rPr dirty="0" err="1"/>
              <a:t>að</a:t>
            </a:r>
            <a:r>
              <a:rPr dirty="0"/>
              <a:t> </a:t>
            </a:r>
            <a:r>
              <a:rPr dirty="0" err="1"/>
              <a:t>halda</a:t>
            </a:r>
            <a:r>
              <a:rPr dirty="0"/>
              <a:t> </a:t>
            </a:r>
            <a:r>
              <a:rPr dirty="0" err="1"/>
              <a:t>eftirtöldum</a:t>
            </a:r>
            <a:r>
              <a:rPr dirty="0"/>
              <a:t> </a:t>
            </a:r>
            <a:r>
              <a:rPr dirty="0" err="1"/>
              <a:t>úrgangsflokkum</a:t>
            </a:r>
            <a:r>
              <a:rPr dirty="0"/>
              <a:t> </a:t>
            </a:r>
            <a:r>
              <a:rPr dirty="0" err="1"/>
              <a:t>aðskildum</a:t>
            </a:r>
            <a:r>
              <a:rPr dirty="0"/>
              <a:t>:</a:t>
            </a:r>
          </a:p>
          <a:p>
            <a:pPr defTabSz="457200">
              <a:defRPr sz="1700">
                <a:latin typeface="Arial"/>
                <a:ea typeface="Arial"/>
                <a:cs typeface="Arial"/>
                <a:sym typeface="Arial"/>
              </a:defRPr>
            </a:pPr>
            <a:r>
              <a:rPr lang="en-GB" dirty="0"/>
              <a:t>   </a:t>
            </a:r>
            <a:r>
              <a:rPr dirty="0"/>
              <a:t>1.</a:t>
            </a:r>
            <a:r>
              <a:rPr lang="en-GB" dirty="0"/>
              <a:t> </a:t>
            </a:r>
            <a:r>
              <a:rPr dirty="0" err="1"/>
              <a:t>Drykkjarumbúðir</a:t>
            </a:r>
            <a:r>
              <a:rPr dirty="0"/>
              <a:t> </a:t>
            </a:r>
            <a:r>
              <a:rPr dirty="0" err="1"/>
              <a:t>úr</a:t>
            </a:r>
            <a:r>
              <a:rPr dirty="0"/>
              <a:t> </a:t>
            </a:r>
            <a:r>
              <a:rPr dirty="0" err="1"/>
              <a:t>áli</a:t>
            </a:r>
            <a:r>
              <a:rPr dirty="0"/>
              <a:t>, </a:t>
            </a:r>
            <a:r>
              <a:rPr dirty="0" err="1"/>
              <a:t>gleri</a:t>
            </a:r>
            <a:r>
              <a:rPr dirty="0"/>
              <a:t> </a:t>
            </a:r>
            <a:r>
              <a:rPr dirty="0" err="1"/>
              <a:t>og</a:t>
            </a:r>
            <a:r>
              <a:rPr dirty="0"/>
              <a:t> </a:t>
            </a:r>
            <a:r>
              <a:rPr dirty="0" err="1"/>
              <a:t>plasti</a:t>
            </a:r>
            <a:r>
              <a:rPr dirty="0"/>
              <a:t> (</a:t>
            </a:r>
            <a:r>
              <a:rPr dirty="0" err="1"/>
              <a:t>með</a:t>
            </a:r>
            <a:r>
              <a:rPr dirty="0"/>
              <a:t> </a:t>
            </a:r>
            <a:r>
              <a:rPr dirty="0" err="1"/>
              <a:t>skilagjaldi</a:t>
            </a:r>
            <a:r>
              <a:rPr dirty="0"/>
              <a:t>)</a:t>
            </a:r>
          </a:p>
          <a:p>
            <a:pPr defTabSz="457200">
              <a:defRPr sz="1700">
                <a:latin typeface="Arial"/>
                <a:ea typeface="Arial"/>
                <a:cs typeface="Arial"/>
                <a:sym typeface="Arial"/>
              </a:defRPr>
            </a:pPr>
            <a:r>
              <a:rPr lang="en-GB" dirty="0"/>
              <a:t>   </a:t>
            </a:r>
            <a:r>
              <a:rPr dirty="0"/>
              <a:t>2.</a:t>
            </a:r>
            <a:r>
              <a:rPr lang="en-GB" dirty="0"/>
              <a:t> </a:t>
            </a:r>
            <a:r>
              <a:rPr dirty="0" err="1"/>
              <a:t>Bylgjupappi</a:t>
            </a:r>
            <a:r>
              <a:rPr dirty="0"/>
              <a:t>, </a:t>
            </a:r>
            <a:r>
              <a:rPr dirty="0" err="1"/>
              <a:t>sléttur</a:t>
            </a:r>
            <a:r>
              <a:rPr dirty="0"/>
              <a:t> pappi </a:t>
            </a:r>
            <a:r>
              <a:rPr dirty="0" err="1"/>
              <a:t>og</a:t>
            </a:r>
            <a:r>
              <a:rPr dirty="0"/>
              <a:t> </a:t>
            </a:r>
            <a:r>
              <a:rPr dirty="0" err="1"/>
              <a:t>pappír</a:t>
            </a:r>
            <a:endParaRPr dirty="0"/>
          </a:p>
          <a:p>
            <a:pPr defTabSz="457200">
              <a:defRPr sz="1700">
                <a:latin typeface="Arial"/>
                <a:ea typeface="Arial"/>
                <a:cs typeface="Arial"/>
                <a:sym typeface="Arial"/>
              </a:defRPr>
            </a:pPr>
            <a:r>
              <a:rPr lang="en-GB" dirty="0"/>
              <a:t>   </a:t>
            </a:r>
            <a:r>
              <a:rPr dirty="0"/>
              <a:t>3.</a:t>
            </a:r>
            <a:r>
              <a:rPr lang="en-GB" dirty="0"/>
              <a:t> </a:t>
            </a:r>
            <a:r>
              <a:rPr dirty="0" err="1"/>
              <a:t>Plastumbúðir</a:t>
            </a:r>
            <a:endParaRPr dirty="0"/>
          </a:p>
          <a:p>
            <a:pPr defTabSz="457200">
              <a:defRPr sz="1700">
                <a:latin typeface="Arial"/>
                <a:ea typeface="Arial"/>
                <a:cs typeface="Arial"/>
                <a:sym typeface="Arial"/>
              </a:defRPr>
            </a:pPr>
            <a:r>
              <a:rPr lang="en-GB" dirty="0"/>
              <a:t>   </a:t>
            </a:r>
            <a:r>
              <a:rPr dirty="0"/>
              <a:t>4.</a:t>
            </a:r>
            <a:r>
              <a:rPr lang="en-GB" dirty="0"/>
              <a:t> </a:t>
            </a:r>
            <a:r>
              <a:rPr dirty="0" err="1"/>
              <a:t>Málmar</a:t>
            </a:r>
            <a:endParaRPr dirty="0"/>
          </a:p>
          <a:p>
            <a:pPr defTabSz="457200">
              <a:defRPr sz="1700">
                <a:latin typeface="Arial"/>
                <a:ea typeface="Arial"/>
                <a:cs typeface="Arial"/>
                <a:sym typeface="Arial"/>
              </a:defRPr>
            </a:pPr>
            <a:r>
              <a:rPr lang="en-GB" dirty="0"/>
              <a:t>   </a:t>
            </a:r>
            <a:r>
              <a:rPr dirty="0"/>
              <a:t>5.</a:t>
            </a:r>
            <a:r>
              <a:rPr lang="en-GB" dirty="0"/>
              <a:t> </a:t>
            </a:r>
            <a:r>
              <a:rPr dirty="0" err="1"/>
              <a:t>Gler</a:t>
            </a:r>
            <a:endParaRPr dirty="0"/>
          </a:p>
          <a:p>
            <a:pPr defTabSz="457200">
              <a:defRPr sz="1700">
                <a:latin typeface="Arial"/>
                <a:ea typeface="Arial"/>
                <a:cs typeface="Arial"/>
                <a:sym typeface="Arial"/>
              </a:defRPr>
            </a:pPr>
            <a:r>
              <a:rPr lang="en-GB" dirty="0"/>
              <a:t>   </a:t>
            </a:r>
            <a:r>
              <a:rPr dirty="0"/>
              <a:t>6.</a:t>
            </a:r>
            <a:r>
              <a:rPr lang="en-GB" dirty="0"/>
              <a:t> </a:t>
            </a:r>
            <a:r>
              <a:rPr dirty="0" err="1"/>
              <a:t>Lífrænn</a:t>
            </a:r>
            <a:r>
              <a:rPr dirty="0"/>
              <a:t> </a:t>
            </a:r>
            <a:r>
              <a:rPr dirty="0" err="1"/>
              <a:t>úrgangur</a:t>
            </a:r>
            <a:r>
              <a:rPr dirty="0"/>
              <a:t> (</a:t>
            </a:r>
            <a:r>
              <a:rPr dirty="0" err="1"/>
              <a:t>einkum</a:t>
            </a:r>
            <a:r>
              <a:rPr dirty="0"/>
              <a:t> </a:t>
            </a:r>
            <a:r>
              <a:rPr dirty="0" err="1"/>
              <a:t>matarleifar</a:t>
            </a:r>
            <a:r>
              <a:rPr dirty="0"/>
              <a:t>) (</a:t>
            </a:r>
            <a:r>
              <a:rPr dirty="0" err="1"/>
              <a:t>sjá</a:t>
            </a:r>
            <a:r>
              <a:rPr dirty="0"/>
              <a:t> </a:t>
            </a:r>
            <a:r>
              <a:rPr dirty="0" err="1"/>
              <a:t>aðgerð</a:t>
            </a:r>
            <a:r>
              <a:rPr dirty="0"/>
              <a:t> 8.1.4)</a:t>
            </a:r>
          </a:p>
          <a:p>
            <a:pPr defTabSz="457200">
              <a:defRPr sz="1700">
                <a:latin typeface="Arial"/>
                <a:ea typeface="Arial"/>
                <a:cs typeface="Arial"/>
                <a:sym typeface="Arial"/>
              </a:defRPr>
            </a:pPr>
            <a:r>
              <a:rPr lang="en-GB" dirty="0"/>
              <a:t>   </a:t>
            </a:r>
            <a:r>
              <a:rPr dirty="0"/>
              <a:t>7.</a:t>
            </a:r>
            <a:r>
              <a:rPr lang="en-GB" dirty="0"/>
              <a:t> </a:t>
            </a:r>
            <a:r>
              <a:rPr dirty="0" err="1"/>
              <a:t>Raftækjaúrgangur</a:t>
            </a:r>
            <a:r>
              <a:rPr dirty="0"/>
              <a:t> </a:t>
            </a:r>
            <a:r>
              <a:rPr dirty="0" err="1"/>
              <a:t>og</a:t>
            </a:r>
            <a:r>
              <a:rPr dirty="0"/>
              <a:t> </a:t>
            </a:r>
            <a:r>
              <a:rPr dirty="0" err="1"/>
              <a:t>spilliefni</a:t>
            </a:r>
            <a:endParaRPr dirty="0"/>
          </a:p>
          <a:p>
            <a:pPr defTabSz="457200">
              <a:defRPr sz="1700">
                <a:latin typeface="Arial"/>
                <a:ea typeface="Arial"/>
                <a:cs typeface="Arial"/>
                <a:sym typeface="Arial"/>
              </a:defRPr>
            </a:pPr>
            <a:r>
              <a:rPr lang="en-GB" dirty="0"/>
              <a:t>   </a:t>
            </a:r>
            <a:r>
              <a:rPr dirty="0"/>
              <a:t>8.</a:t>
            </a:r>
            <a:r>
              <a:rPr lang="en-GB" dirty="0"/>
              <a:t> </a:t>
            </a:r>
            <a:r>
              <a:rPr dirty="0" err="1"/>
              <a:t>Annað</a:t>
            </a:r>
            <a:r>
              <a:rPr dirty="0"/>
              <a:t> (</a:t>
            </a:r>
            <a:r>
              <a:rPr dirty="0" err="1"/>
              <a:t>óflokkað</a:t>
            </a:r>
            <a:r>
              <a:rPr dirty="0"/>
              <a:t>)</a:t>
            </a:r>
          </a:p>
          <a:p>
            <a:pPr defTabSz="457200">
              <a:defRPr sz="1700">
                <a:latin typeface="Arial"/>
                <a:ea typeface="Arial"/>
                <a:cs typeface="Arial"/>
                <a:sym typeface="Arial"/>
              </a:defRPr>
            </a:pPr>
            <a:r>
              <a:rPr dirty="0" err="1"/>
              <a:t>Þetta</a:t>
            </a:r>
            <a:r>
              <a:rPr dirty="0"/>
              <a:t> </a:t>
            </a:r>
            <a:r>
              <a:rPr dirty="0" err="1"/>
              <a:t>verði</a:t>
            </a:r>
            <a:r>
              <a:rPr dirty="0"/>
              <a:t> </a:t>
            </a:r>
            <a:r>
              <a:rPr dirty="0" err="1"/>
              <a:t>gert</a:t>
            </a:r>
            <a:r>
              <a:rPr dirty="0"/>
              <a:t> á </a:t>
            </a:r>
            <a:r>
              <a:rPr dirty="0" err="1"/>
              <a:t>grunni</a:t>
            </a:r>
            <a:r>
              <a:rPr dirty="0"/>
              <a:t> </a:t>
            </a:r>
            <a:r>
              <a:rPr dirty="0" err="1"/>
              <a:t>greiningarvinnu</a:t>
            </a:r>
            <a:r>
              <a:rPr dirty="0"/>
              <a:t> á </a:t>
            </a:r>
            <a:r>
              <a:rPr dirty="0" err="1"/>
              <a:t>því</a:t>
            </a:r>
            <a:r>
              <a:rPr dirty="0"/>
              <a:t> </a:t>
            </a:r>
            <a:r>
              <a:rPr dirty="0" err="1"/>
              <a:t>hvaða</a:t>
            </a:r>
            <a:r>
              <a:rPr dirty="0"/>
              <a:t> </a:t>
            </a:r>
            <a:r>
              <a:rPr dirty="0" err="1"/>
              <a:t>kerfi</a:t>
            </a:r>
            <a:r>
              <a:rPr dirty="0"/>
              <a:t> </a:t>
            </a:r>
            <a:r>
              <a:rPr dirty="0" err="1"/>
              <a:t>hentar</a:t>
            </a:r>
            <a:r>
              <a:rPr dirty="0"/>
              <a:t> best, </a:t>
            </a:r>
            <a:r>
              <a:rPr dirty="0" err="1"/>
              <a:t>en</a:t>
            </a:r>
            <a:r>
              <a:rPr dirty="0"/>
              <a:t> </a:t>
            </a:r>
            <a:r>
              <a:rPr dirty="0" err="1"/>
              <a:t>þar</a:t>
            </a:r>
            <a:r>
              <a:rPr dirty="0"/>
              <a:t> </a:t>
            </a:r>
            <a:r>
              <a:rPr dirty="0" err="1"/>
              <a:t>gæti</a:t>
            </a:r>
            <a:r>
              <a:rPr dirty="0"/>
              <a:t> </a:t>
            </a:r>
            <a:r>
              <a:rPr dirty="0" err="1"/>
              <a:t>verið</a:t>
            </a:r>
            <a:r>
              <a:rPr dirty="0"/>
              <a:t> um </a:t>
            </a:r>
            <a:r>
              <a:rPr dirty="0" err="1"/>
              <a:t>að</a:t>
            </a:r>
            <a:r>
              <a:rPr dirty="0"/>
              <a:t> </a:t>
            </a:r>
            <a:r>
              <a:rPr dirty="0" err="1"/>
              <a:t>ræða</a:t>
            </a:r>
            <a:r>
              <a:rPr dirty="0"/>
              <a:t> </a:t>
            </a:r>
            <a:r>
              <a:rPr dirty="0" err="1"/>
              <a:t>blöndu</a:t>
            </a:r>
            <a:r>
              <a:rPr dirty="0"/>
              <a:t> </a:t>
            </a:r>
            <a:r>
              <a:rPr dirty="0" err="1"/>
              <a:t>af</a:t>
            </a:r>
            <a:r>
              <a:rPr dirty="0"/>
              <a:t> </a:t>
            </a:r>
            <a:r>
              <a:rPr dirty="0" err="1"/>
              <a:t>flokkunartunnum</a:t>
            </a:r>
            <a:r>
              <a:rPr dirty="0"/>
              <a:t> </a:t>
            </a:r>
            <a:r>
              <a:rPr dirty="0" err="1"/>
              <a:t>við</a:t>
            </a:r>
            <a:r>
              <a:rPr dirty="0"/>
              <a:t> </a:t>
            </a:r>
            <a:r>
              <a:rPr dirty="0" err="1"/>
              <a:t>hvert</a:t>
            </a:r>
            <a:r>
              <a:rPr dirty="0"/>
              <a:t> </a:t>
            </a:r>
            <a:r>
              <a:rPr dirty="0" err="1"/>
              <a:t>heimili</a:t>
            </a:r>
            <a:r>
              <a:rPr dirty="0"/>
              <a:t> </a:t>
            </a:r>
            <a:r>
              <a:rPr dirty="0" err="1"/>
              <a:t>og</a:t>
            </a:r>
            <a:r>
              <a:rPr dirty="0"/>
              <a:t> </a:t>
            </a:r>
            <a:r>
              <a:rPr dirty="0" err="1"/>
              <a:t>fjölgun</a:t>
            </a:r>
            <a:r>
              <a:rPr dirty="0"/>
              <a:t> á </a:t>
            </a:r>
            <a:r>
              <a:rPr dirty="0" err="1"/>
              <a:t>grenndar</a:t>
            </a:r>
            <a:r>
              <a:rPr dirty="0"/>
              <a:t>- </a:t>
            </a:r>
            <a:r>
              <a:rPr dirty="0" err="1"/>
              <a:t>og</a:t>
            </a:r>
            <a:r>
              <a:rPr dirty="0"/>
              <a:t> </a:t>
            </a:r>
            <a:r>
              <a:rPr dirty="0" err="1"/>
              <a:t>endurvinnslustöðvum</a:t>
            </a:r>
            <a:r>
              <a:rPr dirty="0"/>
              <a:t> í </a:t>
            </a:r>
            <a:r>
              <a:rPr dirty="0" err="1"/>
              <a:t>sveitarfélaginu</a:t>
            </a:r>
            <a:r>
              <a:rPr dirty="0"/>
              <a:t>. </a:t>
            </a:r>
            <a:r>
              <a:rPr dirty="0" err="1"/>
              <a:t>Tíðni</a:t>
            </a:r>
            <a:r>
              <a:rPr dirty="0"/>
              <a:t> </a:t>
            </a:r>
            <a:r>
              <a:rPr dirty="0" err="1"/>
              <a:t>sorphirðu</a:t>
            </a:r>
            <a:r>
              <a:rPr dirty="0"/>
              <a:t> </a:t>
            </a:r>
            <a:r>
              <a:rPr dirty="0" err="1"/>
              <a:t>yrði</a:t>
            </a:r>
            <a:r>
              <a:rPr dirty="0"/>
              <a:t> </a:t>
            </a:r>
            <a:r>
              <a:rPr dirty="0" err="1"/>
              <a:t>breytt</a:t>
            </a:r>
            <a:r>
              <a:rPr dirty="0"/>
              <a:t> í takt </a:t>
            </a:r>
            <a:r>
              <a:rPr dirty="0" err="1"/>
              <a:t>við</a:t>
            </a:r>
            <a:r>
              <a:rPr dirty="0"/>
              <a:t> </a:t>
            </a:r>
            <a:r>
              <a:rPr dirty="0" err="1"/>
              <a:t>hið</a:t>
            </a:r>
            <a:r>
              <a:rPr dirty="0"/>
              <a:t> </a:t>
            </a:r>
            <a:r>
              <a:rPr dirty="0" err="1"/>
              <a:t>nýja</a:t>
            </a:r>
            <a:r>
              <a:rPr dirty="0"/>
              <a:t> </a:t>
            </a:r>
            <a:r>
              <a:rPr dirty="0" err="1"/>
              <a:t>kerfi</a:t>
            </a:r>
            <a:r>
              <a:rPr dirty="0"/>
              <a:t>.</a:t>
            </a:r>
          </a:p>
        </p:txBody>
      </p:sp>
      <p:sp>
        <p:nvSpPr>
          <p:cNvPr id="861" name="object 11"/>
          <p:cNvSpPr txBox="1"/>
          <p:nvPr/>
        </p:nvSpPr>
        <p:spPr>
          <a:xfrm>
            <a:off x="5428443" y="9589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sp>
        <p:nvSpPr>
          <p:cNvPr id="862" name="object 12"/>
          <p:cNvSpPr txBox="1"/>
          <p:nvPr/>
        </p:nvSpPr>
        <p:spPr>
          <a:xfrm>
            <a:off x="2854604" y="9614494"/>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Bæjarstjórn</a:t>
            </a:r>
          </a:p>
        </p:txBody>
      </p:sp>
      <p:sp>
        <p:nvSpPr>
          <p:cNvPr id="86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86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865" name="Rectangle"/>
          <p:cNvSpPr/>
          <p:nvPr/>
        </p:nvSpPr>
        <p:spPr>
          <a:xfrm>
            <a:off x="10487959" y="10991870"/>
            <a:ext cx="6950561" cy="305662"/>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6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86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868" name="Image" descr="Image"/>
          <p:cNvPicPr>
            <a:picLocks noChangeAspect="1"/>
          </p:cNvPicPr>
          <p:nvPr/>
        </p:nvPicPr>
        <p:blipFill>
          <a:blip r:embed="rId2"/>
          <a:stretch>
            <a:fillRect/>
          </a:stretch>
        </p:blipFill>
        <p:spPr>
          <a:xfrm>
            <a:off x="4703358" y="9502813"/>
            <a:ext cx="425164" cy="420746"/>
          </a:xfrm>
          <a:prstGeom prst="rect">
            <a:avLst/>
          </a:prstGeom>
          <a:ln w="12700">
            <a:miter lim="400000"/>
          </a:ln>
        </p:spPr>
      </p:pic>
      <p:pic>
        <p:nvPicPr>
          <p:cNvPr id="869" name="Image" descr="Image"/>
          <p:cNvPicPr>
            <a:picLocks noChangeAspect="1"/>
          </p:cNvPicPr>
          <p:nvPr/>
        </p:nvPicPr>
        <p:blipFill>
          <a:blip r:embed="rId3"/>
          <a:stretch>
            <a:fillRect/>
          </a:stretch>
        </p:blipFill>
        <p:spPr>
          <a:xfrm>
            <a:off x="2117275" y="9456086"/>
            <a:ext cx="434137" cy="463401"/>
          </a:xfrm>
          <a:prstGeom prst="rect">
            <a:avLst/>
          </a:prstGeom>
          <a:ln w="12700">
            <a:miter lim="400000"/>
          </a:ln>
        </p:spPr>
      </p:pic>
      <p:sp>
        <p:nvSpPr>
          <p:cNvPr id="870" name="Line"/>
          <p:cNvSpPr/>
          <p:nvPr/>
        </p:nvSpPr>
        <p:spPr>
          <a:xfrm>
            <a:off x="2089150" y="9236337"/>
            <a:ext cx="2182441" cy="1"/>
          </a:xfrm>
          <a:prstGeom prst="line">
            <a:avLst/>
          </a:prstGeom>
          <a:ln w="25400">
            <a:solidFill>
              <a:srgbClr val="9E9F8E"/>
            </a:solidFill>
          </a:ln>
        </p:spPr>
        <p:txBody>
          <a:bodyPr lIns="45719" rIns="45719"/>
          <a:lstStyle/>
          <a:p>
            <a:endParaRPr/>
          </a:p>
        </p:txBody>
      </p:sp>
      <p:sp>
        <p:nvSpPr>
          <p:cNvPr id="871" name="Line"/>
          <p:cNvSpPr/>
          <p:nvPr/>
        </p:nvSpPr>
        <p:spPr>
          <a:xfrm>
            <a:off x="2089150" y="10182912"/>
            <a:ext cx="2182441" cy="1"/>
          </a:xfrm>
          <a:prstGeom prst="line">
            <a:avLst/>
          </a:prstGeom>
          <a:ln w="25400">
            <a:solidFill>
              <a:srgbClr val="9E9F8E"/>
            </a:solidFill>
          </a:ln>
        </p:spPr>
        <p:txBody>
          <a:bodyPr lIns="45719" rIns="45719"/>
          <a:lstStyle/>
          <a:p>
            <a:endParaRPr/>
          </a:p>
        </p:txBody>
      </p:sp>
      <p:sp>
        <p:nvSpPr>
          <p:cNvPr id="872" name="Line"/>
          <p:cNvSpPr/>
          <p:nvPr/>
        </p:nvSpPr>
        <p:spPr>
          <a:xfrm>
            <a:off x="4686825" y="9236337"/>
            <a:ext cx="5156322" cy="1"/>
          </a:xfrm>
          <a:prstGeom prst="line">
            <a:avLst/>
          </a:prstGeom>
          <a:ln w="25400">
            <a:solidFill>
              <a:srgbClr val="9E9F8E"/>
            </a:solidFill>
          </a:ln>
        </p:spPr>
        <p:txBody>
          <a:bodyPr lIns="45719" rIns="45719"/>
          <a:lstStyle/>
          <a:p>
            <a:endParaRPr/>
          </a:p>
        </p:txBody>
      </p:sp>
      <p:sp>
        <p:nvSpPr>
          <p:cNvPr id="873" name="Line"/>
          <p:cNvSpPr/>
          <p:nvPr/>
        </p:nvSpPr>
        <p:spPr>
          <a:xfrm>
            <a:off x="4686825" y="10182912"/>
            <a:ext cx="5156322" cy="1"/>
          </a:xfrm>
          <a:prstGeom prst="line">
            <a:avLst/>
          </a:prstGeom>
          <a:ln w="25400">
            <a:solidFill>
              <a:srgbClr val="9E9F8E"/>
            </a:solidFill>
          </a:ln>
        </p:spPr>
        <p:txBody>
          <a:bodyPr lIns="45719" rIns="45719"/>
          <a:lstStyle/>
          <a:p>
            <a:endParaRPr/>
          </a:p>
        </p:txBody>
      </p:sp>
      <p:sp>
        <p:nvSpPr>
          <p:cNvPr id="874" name="object 11"/>
          <p:cNvSpPr txBox="1"/>
          <p:nvPr/>
        </p:nvSpPr>
        <p:spPr>
          <a:xfrm>
            <a:off x="13835843" y="9576038"/>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sp>
        <p:nvSpPr>
          <p:cNvPr id="875" name="object 12"/>
          <p:cNvSpPr txBox="1"/>
          <p:nvPr/>
        </p:nvSpPr>
        <p:spPr>
          <a:xfrm>
            <a:off x="11265276" y="9272658"/>
            <a:ext cx="1545563"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rPr lang="is-IS" dirty="0"/>
              <a:t>Skipulags- og umhverfisráð í samstarfi við úrgangsverktaka</a:t>
            </a:r>
          </a:p>
        </p:txBody>
      </p:sp>
      <p:pic>
        <p:nvPicPr>
          <p:cNvPr id="876" name="Image" descr="Image"/>
          <p:cNvPicPr>
            <a:picLocks noChangeAspect="1"/>
          </p:cNvPicPr>
          <p:nvPr/>
        </p:nvPicPr>
        <p:blipFill>
          <a:blip r:embed="rId2"/>
          <a:stretch>
            <a:fillRect/>
          </a:stretch>
        </p:blipFill>
        <p:spPr>
          <a:xfrm>
            <a:off x="13110759" y="9502813"/>
            <a:ext cx="425164" cy="420746"/>
          </a:xfrm>
          <a:prstGeom prst="rect">
            <a:avLst/>
          </a:prstGeom>
          <a:ln w="12700">
            <a:miter lim="400000"/>
          </a:ln>
        </p:spPr>
      </p:pic>
      <p:pic>
        <p:nvPicPr>
          <p:cNvPr id="877" name="Image" descr="Image"/>
          <p:cNvPicPr>
            <a:picLocks noChangeAspect="1"/>
          </p:cNvPicPr>
          <p:nvPr/>
        </p:nvPicPr>
        <p:blipFill>
          <a:blip r:embed="rId3"/>
          <a:stretch>
            <a:fillRect/>
          </a:stretch>
        </p:blipFill>
        <p:spPr>
          <a:xfrm>
            <a:off x="10524675" y="9456086"/>
            <a:ext cx="434136" cy="463401"/>
          </a:xfrm>
          <a:prstGeom prst="rect">
            <a:avLst/>
          </a:prstGeom>
          <a:ln w="12700">
            <a:miter lim="400000"/>
          </a:ln>
        </p:spPr>
      </p:pic>
      <p:sp>
        <p:nvSpPr>
          <p:cNvPr id="878" name="Line"/>
          <p:cNvSpPr/>
          <p:nvPr/>
        </p:nvSpPr>
        <p:spPr>
          <a:xfrm>
            <a:off x="10496550" y="9236337"/>
            <a:ext cx="2182441" cy="1"/>
          </a:xfrm>
          <a:prstGeom prst="line">
            <a:avLst/>
          </a:prstGeom>
          <a:ln w="25400">
            <a:solidFill>
              <a:srgbClr val="9E9F8E"/>
            </a:solidFill>
          </a:ln>
        </p:spPr>
        <p:txBody>
          <a:bodyPr lIns="45719" rIns="45719"/>
          <a:lstStyle/>
          <a:p>
            <a:endParaRPr/>
          </a:p>
        </p:txBody>
      </p:sp>
      <p:sp>
        <p:nvSpPr>
          <p:cNvPr id="879" name="Line"/>
          <p:cNvSpPr/>
          <p:nvPr/>
        </p:nvSpPr>
        <p:spPr>
          <a:xfrm>
            <a:off x="10496550" y="10182912"/>
            <a:ext cx="2182441" cy="1"/>
          </a:xfrm>
          <a:prstGeom prst="line">
            <a:avLst/>
          </a:prstGeom>
          <a:ln w="25400">
            <a:solidFill>
              <a:srgbClr val="9E9F8E"/>
            </a:solidFill>
          </a:ln>
        </p:spPr>
        <p:txBody>
          <a:bodyPr lIns="45719" rIns="45719"/>
          <a:lstStyle/>
          <a:p>
            <a:endParaRPr/>
          </a:p>
        </p:txBody>
      </p:sp>
      <p:sp>
        <p:nvSpPr>
          <p:cNvPr id="880" name="Line"/>
          <p:cNvSpPr/>
          <p:nvPr/>
        </p:nvSpPr>
        <p:spPr>
          <a:xfrm>
            <a:off x="13094225" y="9236337"/>
            <a:ext cx="5156322" cy="1"/>
          </a:xfrm>
          <a:prstGeom prst="line">
            <a:avLst/>
          </a:prstGeom>
          <a:ln w="25400">
            <a:solidFill>
              <a:srgbClr val="9E9F8E"/>
            </a:solidFill>
          </a:ln>
        </p:spPr>
        <p:txBody>
          <a:bodyPr lIns="45719" rIns="45719"/>
          <a:lstStyle/>
          <a:p>
            <a:endParaRPr/>
          </a:p>
        </p:txBody>
      </p:sp>
      <p:sp>
        <p:nvSpPr>
          <p:cNvPr id="881" name="Line"/>
          <p:cNvSpPr/>
          <p:nvPr/>
        </p:nvSpPr>
        <p:spPr>
          <a:xfrm>
            <a:off x="13094225" y="10182912"/>
            <a:ext cx="5156322" cy="1"/>
          </a:xfrm>
          <a:prstGeom prst="line">
            <a:avLst/>
          </a:prstGeom>
          <a:ln w="25400">
            <a:solidFill>
              <a:srgbClr val="9E9F8E"/>
            </a:solidFill>
          </a:ln>
        </p:spPr>
        <p:txBody>
          <a:bodyPr lIns="45719" rIns="45719"/>
          <a:lstStyle/>
          <a:p>
            <a:endParaRPr/>
          </a:p>
        </p:txBody>
      </p:sp>
      <p:sp>
        <p:nvSpPr>
          <p:cNvPr id="882"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Bætt aðstaða til flokkunar úrgangs</a:t>
            </a:r>
          </a:p>
        </p:txBody>
      </p:sp>
      <p:sp>
        <p:nvSpPr>
          <p:cNvPr id="883" name="object 5"/>
          <p:cNvSpPr txBox="1"/>
          <p:nvPr/>
        </p:nvSpPr>
        <p:spPr>
          <a:xfrm>
            <a:off x="10501814" y="5512444"/>
            <a:ext cx="7524751" cy="2441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9E9F8E"/>
                </a:solidFill>
              </a:rPr>
              <a:t>FRAMKVÆMD: </a:t>
            </a:r>
            <a:r>
              <a:rPr lang="en-GB" dirty="0" err="1"/>
              <a:t>Útbúið</a:t>
            </a:r>
            <a:r>
              <a:rPr lang="en-GB" dirty="0"/>
              <a:t> verði </a:t>
            </a:r>
            <a:r>
              <a:rPr lang="en-GB" dirty="0" err="1"/>
              <a:t>kynningarefni</a:t>
            </a:r>
            <a:r>
              <a:rPr lang="en-GB" dirty="0"/>
              <a:t> </a:t>
            </a:r>
            <a:r>
              <a:rPr lang="en-GB" dirty="0" err="1"/>
              <a:t>þar</a:t>
            </a:r>
            <a:r>
              <a:rPr lang="en-GB" dirty="0"/>
              <a:t> </a:t>
            </a:r>
            <a:r>
              <a:rPr lang="en-GB" dirty="0" err="1"/>
              <a:t>sem</a:t>
            </a:r>
            <a:r>
              <a:rPr lang="en-GB" dirty="0"/>
              <a:t> bent </a:t>
            </a:r>
            <a:r>
              <a:rPr lang="en-GB" dirty="0" err="1"/>
              <a:t>verður</a:t>
            </a:r>
            <a:r>
              <a:rPr lang="en-GB" dirty="0"/>
              <a:t> á </a:t>
            </a:r>
            <a:r>
              <a:rPr lang="en-GB" dirty="0" err="1"/>
              <a:t>fyrirbyggjandi</a:t>
            </a:r>
            <a:r>
              <a:rPr lang="en-GB" dirty="0"/>
              <a:t> </a:t>
            </a:r>
            <a:r>
              <a:rPr lang="en-GB" dirty="0" err="1"/>
              <a:t>aðgerðir</a:t>
            </a:r>
            <a:r>
              <a:rPr lang="en-GB" dirty="0"/>
              <a:t> </a:t>
            </a:r>
            <a:r>
              <a:rPr lang="en-GB" dirty="0" err="1"/>
              <a:t>og</a:t>
            </a:r>
            <a:r>
              <a:rPr lang="en-GB" dirty="0"/>
              <a:t> </a:t>
            </a:r>
            <a:r>
              <a:rPr lang="en-GB" dirty="0" err="1"/>
              <a:t>leiðir</a:t>
            </a:r>
            <a:r>
              <a:rPr lang="en-GB" dirty="0"/>
              <a:t> </a:t>
            </a:r>
            <a:r>
              <a:rPr lang="en-GB" dirty="0" err="1"/>
              <a:t>til</a:t>
            </a:r>
            <a:r>
              <a:rPr lang="en-GB" dirty="0"/>
              <a:t> </a:t>
            </a:r>
            <a:r>
              <a:rPr lang="en-GB" dirty="0" err="1"/>
              <a:t>að</a:t>
            </a:r>
            <a:r>
              <a:rPr lang="en-GB" dirty="0"/>
              <a:t> </a:t>
            </a:r>
            <a:r>
              <a:rPr lang="en-GB" dirty="0" err="1"/>
              <a:t>koma</a:t>
            </a:r>
            <a:r>
              <a:rPr lang="en-GB" dirty="0"/>
              <a:t> í veg </a:t>
            </a:r>
            <a:r>
              <a:rPr lang="en-GB" dirty="0" err="1"/>
              <a:t>fyrir</a:t>
            </a:r>
            <a:r>
              <a:rPr lang="en-GB" dirty="0"/>
              <a:t> </a:t>
            </a:r>
            <a:r>
              <a:rPr lang="en-GB" dirty="0" err="1"/>
              <a:t>að</a:t>
            </a:r>
            <a:r>
              <a:rPr lang="en-GB" dirty="0"/>
              <a:t> </a:t>
            </a:r>
            <a:r>
              <a:rPr lang="en-GB" dirty="0" err="1"/>
              <a:t>úrgangur</a:t>
            </a:r>
            <a:r>
              <a:rPr lang="en-GB" dirty="0"/>
              <a:t> </a:t>
            </a:r>
            <a:r>
              <a:rPr lang="en-GB" dirty="0" err="1"/>
              <a:t>myndist</a:t>
            </a:r>
            <a:r>
              <a:rPr lang="en-GB" dirty="0"/>
              <a:t>, </a:t>
            </a:r>
            <a:r>
              <a:rPr lang="en-GB" dirty="0" err="1"/>
              <a:t>svo</a:t>
            </a:r>
            <a:r>
              <a:rPr lang="en-GB" dirty="0"/>
              <a:t> </a:t>
            </a:r>
            <a:r>
              <a:rPr lang="en-GB" dirty="0" err="1"/>
              <a:t>sem</a:t>
            </a:r>
            <a:r>
              <a:rPr lang="en-GB" dirty="0"/>
              <a:t> </a:t>
            </a:r>
            <a:r>
              <a:rPr lang="en-GB" dirty="0" err="1"/>
              <a:t>með</a:t>
            </a:r>
            <a:r>
              <a:rPr lang="en-GB" dirty="0"/>
              <a:t> </a:t>
            </a:r>
            <a:r>
              <a:rPr lang="en-GB" dirty="0" err="1"/>
              <a:t>ígrunduðum</a:t>
            </a:r>
            <a:r>
              <a:rPr lang="en-GB" dirty="0"/>
              <a:t> </a:t>
            </a:r>
            <a:r>
              <a:rPr lang="en-GB" dirty="0" err="1"/>
              <a:t>innkaupum</a:t>
            </a:r>
            <a:r>
              <a:rPr lang="en-GB" dirty="0"/>
              <a:t>, </a:t>
            </a:r>
            <a:r>
              <a:rPr lang="en-GB" dirty="0" err="1"/>
              <a:t>minni</a:t>
            </a:r>
            <a:r>
              <a:rPr lang="en-GB" dirty="0"/>
              <a:t> </a:t>
            </a:r>
            <a:r>
              <a:rPr lang="en-GB" dirty="0" err="1"/>
              <a:t>notkun</a:t>
            </a:r>
            <a:r>
              <a:rPr lang="en-GB" dirty="0"/>
              <a:t> á </a:t>
            </a:r>
            <a:r>
              <a:rPr lang="en-GB" dirty="0" err="1"/>
              <a:t>einnota</a:t>
            </a:r>
            <a:r>
              <a:rPr lang="en-GB" dirty="0"/>
              <a:t> </a:t>
            </a:r>
            <a:r>
              <a:rPr lang="en-GB" dirty="0" err="1"/>
              <a:t>umbúðum</a:t>
            </a:r>
            <a:r>
              <a:rPr lang="en-GB" dirty="0"/>
              <a:t>, </a:t>
            </a:r>
            <a:r>
              <a:rPr lang="en-GB" dirty="0" err="1"/>
              <a:t>réttri</a:t>
            </a:r>
            <a:r>
              <a:rPr lang="en-GB" dirty="0"/>
              <a:t> </a:t>
            </a:r>
            <a:r>
              <a:rPr lang="en-GB" dirty="0" err="1"/>
              <a:t>meðferð</a:t>
            </a:r>
            <a:r>
              <a:rPr lang="en-GB" dirty="0"/>
              <a:t> </a:t>
            </a:r>
            <a:r>
              <a:rPr lang="en-GB" dirty="0" err="1"/>
              <a:t>og</a:t>
            </a:r>
            <a:r>
              <a:rPr lang="en-GB" dirty="0"/>
              <a:t> </a:t>
            </a:r>
            <a:r>
              <a:rPr lang="en-GB" dirty="0" err="1"/>
              <a:t>viðgerðum</a:t>
            </a:r>
            <a:r>
              <a:rPr lang="en-GB" dirty="0"/>
              <a:t>. </a:t>
            </a:r>
            <a:r>
              <a:rPr lang="en-GB" dirty="0" err="1"/>
              <a:t>Þá</a:t>
            </a:r>
            <a:r>
              <a:rPr lang="en-GB" dirty="0"/>
              <a:t> verði </a:t>
            </a:r>
            <a:r>
              <a:rPr lang="en-GB" dirty="0" err="1"/>
              <a:t>fjallað</a:t>
            </a:r>
            <a:r>
              <a:rPr lang="en-GB" dirty="0"/>
              <a:t> </a:t>
            </a:r>
            <a:r>
              <a:rPr lang="en-GB" dirty="0" err="1"/>
              <a:t>sérstaklega</a:t>
            </a:r>
            <a:r>
              <a:rPr lang="en-GB" dirty="0"/>
              <a:t> um </a:t>
            </a:r>
            <a:r>
              <a:rPr lang="en-GB" dirty="0" err="1"/>
              <a:t>mikilvægi</a:t>
            </a:r>
            <a:r>
              <a:rPr lang="en-GB" dirty="0"/>
              <a:t> </a:t>
            </a:r>
            <a:r>
              <a:rPr lang="en-GB" dirty="0" err="1"/>
              <a:t>flokkunar</a:t>
            </a:r>
            <a:r>
              <a:rPr lang="en-GB" dirty="0"/>
              <a:t> </a:t>
            </a:r>
            <a:r>
              <a:rPr lang="en-GB" dirty="0" err="1"/>
              <a:t>til</a:t>
            </a:r>
            <a:r>
              <a:rPr lang="en-GB" dirty="0"/>
              <a:t> </a:t>
            </a:r>
            <a:r>
              <a:rPr lang="en-GB" dirty="0" err="1"/>
              <a:t>að</a:t>
            </a:r>
            <a:r>
              <a:rPr lang="en-GB" dirty="0"/>
              <a:t> </a:t>
            </a:r>
            <a:r>
              <a:rPr lang="en-GB" dirty="0" err="1"/>
              <a:t>tryggja</a:t>
            </a:r>
            <a:r>
              <a:rPr lang="en-GB" dirty="0"/>
              <a:t> </a:t>
            </a:r>
            <a:r>
              <a:rPr lang="en-GB" dirty="0" err="1"/>
              <a:t>sem</a:t>
            </a:r>
            <a:r>
              <a:rPr lang="en-GB" dirty="0"/>
              <a:t> best </a:t>
            </a:r>
            <a:r>
              <a:rPr lang="en-GB" dirty="0" err="1"/>
              <a:t>hámarksnýtingu</a:t>
            </a:r>
            <a:r>
              <a:rPr lang="en-GB" dirty="0"/>
              <a:t> </a:t>
            </a:r>
            <a:r>
              <a:rPr lang="en-GB" dirty="0" err="1"/>
              <a:t>þeirra</a:t>
            </a:r>
            <a:r>
              <a:rPr lang="en-GB" dirty="0"/>
              <a:t> </a:t>
            </a:r>
            <a:r>
              <a:rPr lang="en-GB" dirty="0" err="1"/>
              <a:t>auðlinda</a:t>
            </a:r>
            <a:r>
              <a:rPr lang="en-GB" dirty="0"/>
              <a:t> </a:t>
            </a:r>
            <a:r>
              <a:rPr lang="en-GB" dirty="0" err="1"/>
              <a:t>sem</a:t>
            </a:r>
            <a:r>
              <a:rPr lang="en-GB" dirty="0"/>
              <a:t> </a:t>
            </a:r>
            <a:r>
              <a:rPr lang="en-GB" dirty="0" err="1"/>
              <a:t>til</a:t>
            </a:r>
            <a:r>
              <a:rPr lang="en-GB" dirty="0"/>
              <a:t> </a:t>
            </a:r>
            <a:r>
              <a:rPr lang="en-GB" dirty="0" err="1"/>
              <a:t>staðar</a:t>
            </a:r>
            <a:r>
              <a:rPr lang="en-GB" dirty="0"/>
              <a:t> </a:t>
            </a:r>
            <a:r>
              <a:rPr lang="en-GB" dirty="0" err="1"/>
              <a:t>eru</a:t>
            </a:r>
            <a:r>
              <a:rPr lang="en-GB" dirty="0"/>
              <a:t> í </a:t>
            </a:r>
            <a:r>
              <a:rPr lang="en-GB" dirty="0" err="1"/>
              <a:t>úrganginum</a:t>
            </a:r>
            <a:r>
              <a:rPr lang="en-GB" dirty="0"/>
              <a:t>. </a:t>
            </a:r>
            <a:r>
              <a:rPr lang="en-GB" dirty="0" err="1"/>
              <a:t>Þessi</a:t>
            </a:r>
            <a:r>
              <a:rPr lang="en-GB" dirty="0"/>
              <a:t> </a:t>
            </a:r>
            <a:r>
              <a:rPr lang="en-GB" dirty="0" err="1"/>
              <a:t>fræðsla</a:t>
            </a:r>
            <a:r>
              <a:rPr lang="en-GB" dirty="0"/>
              <a:t> </a:t>
            </a:r>
            <a:r>
              <a:rPr lang="en-GB" dirty="0" err="1"/>
              <a:t>getur</a:t>
            </a:r>
            <a:r>
              <a:rPr lang="en-GB" dirty="0"/>
              <a:t> </a:t>
            </a:r>
            <a:r>
              <a:rPr lang="en-GB" dirty="0" err="1"/>
              <a:t>verið</a:t>
            </a:r>
            <a:r>
              <a:rPr lang="en-GB" dirty="0"/>
              <a:t> </a:t>
            </a:r>
            <a:r>
              <a:rPr lang="en-GB" dirty="0" err="1"/>
              <a:t>hluti</a:t>
            </a:r>
            <a:r>
              <a:rPr lang="en-GB" dirty="0"/>
              <a:t> </a:t>
            </a:r>
            <a:r>
              <a:rPr lang="en-GB" dirty="0" err="1"/>
              <a:t>af</a:t>
            </a:r>
            <a:r>
              <a:rPr lang="en-GB" dirty="0"/>
              <a:t> </a:t>
            </a:r>
            <a:r>
              <a:rPr lang="en-GB" dirty="0" err="1"/>
              <a:t>reglubundinni</a:t>
            </a:r>
            <a:r>
              <a:rPr lang="en-GB" dirty="0"/>
              <a:t> </a:t>
            </a:r>
            <a:r>
              <a:rPr lang="en-GB" dirty="0" err="1"/>
              <a:t>fræðslu</a:t>
            </a:r>
            <a:r>
              <a:rPr lang="en-GB" dirty="0"/>
              <a:t> um </a:t>
            </a:r>
            <a:r>
              <a:rPr lang="en-GB" dirty="0" err="1"/>
              <a:t>umhverfismál</a:t>
            </a:r>
            <a:r>
              <a:rPr lang="en-GB" dirty="0"/>
              <a:t>.</a:t>
            </a:r>
          </a:p>
          <a:p>
            <a:endParaRPr dirty="0"/>
          </a:p>
        </p:txBody>
      </p:sp>
      <p:sp>
        <p:nvSpPr>
          <p:cNvPr id="884" name="object 5"/>
          <p:cNvSpPr txBox="1"/>
          <p:nvPr/>
        </p:nvSpPr>
        <p:spPr>
          <a:xfrm>
            <a:off x="10501814"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is-IS" dirty="0"/>
              <a:t>Fræðsla um úrgangsforvarnir, flokkun og endurvinnslu</a:t>
            </a:r>
          </a:p>
        </p:txBody>
      </p:sp>
      <p:pic>
        <p:nvPicPr>
          <p:cNvPr id="885" name="Image" descr="Image"/>
          <p:cNvPicPr>
            <a:picLocks noChangeAspect="1"/>
          </p:cNvPicPr>
          <p:nvPr/>
        </p:nvPicPr>
        <p:blipFill>
          <a:blip r:embed="rId4"/>
          <a:stretch>
            <a:fillRect/>
          </a:stretch>
        </p:blipFill>
        <p:spPr>
          <a:xfrm>
            <a:off x="10496940" y="3170871"/>
            <a:ext cx="1165289" cy="1166551"/>
          </a:xfrm>
          <a:prstGeom prst="rect">
            <a:avLst/>
          </a:prstGeom>
          <a:ln w="12700">
            <a:miter lim="400000"/>
          </a:ln>
        </p:spPr>
      </p:pic>
      <p:pic>
        <p:nvPicPr>
          <p:cNvPr id="886" name="Image" descr="Image"/>
          <p:cNvPicPr>
            <a:picLocks noChangeAspect="1"/>
          </p:cNvPicPr>
          <p:nvPr/>
        </p:nvPicPr>
        <p:blipFill>
          <a:blip r:embed="rId5"/>
          <a:stretch>
            <a:fillRect/>
          </a:stretch>
        </p:blipFill>
        <p:spPr>
          <a:xfrm>
            <a:off x="11767332" y="3162198"/>
            <a:ext cx="1166551" cy="1166552"/>
          </a:xfrm>
          <a:prstGeom prst="rect">
            <a:avLst/>
          </a:prstGeom>
          <a:ln w="12700">
            <a:miter lim="400000"/>
          </a:ln>
        </p:spPr>
      </p:pic>
      <p:sp>
        <p:nvSpPr>
          <p:cNvPr id="887" name="ÚRGANGUR"/>
          <p:cNvSpPr txBox="1"/>
          <p:nvPr/>
        </p:nvSpPr>
        <p:spPr>
          <a:xfrm>
            <a:off x="11662228" y="403404"/>
            <a:ext cx="133946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8. </a:t>
            </a:r>
            <a:r>
              <a:rPr dirty="0"/>
              <a:t>ÚRGANGUR</a:t>
            </a:r>
          </a:p>
        </p:txBody>
      </p:sp>
      <p:pic>
        <p:nvPicPr>
          <p:cNvPr id="888" name="Image" descr="Image"/>
          <p:cNvPicPr>
            <a:picLocks noChangeAspect="1"/>
          </p:cNvPicPr>
          <p:nvPr/>
        </p:nvPicPr>
        <p:blipFill>
          <a:blip r:embed="rId6"/>
          <a:stretch>
            <a:fillRect/>
          </a:stretch>
        </p:blipFill>
        <p:spPr>
          <a:xfrm>
            <a:off x="11015926" y="346996"/>
            <a:ext cx="330518" cy="430869"/>
          </a:xfrm>
          <a:prstGeom prst="rect">
            <a:avLst/>
          </a:prstGeom>
          <a:ln w="12700">
            <a:miter lim="400000"/>
          </a:ln>
        </p:spPr>
      </p:pic>
      <p:sp>
        <p:nvSpPr>
          <p:cNvPr id="889" name="object 10"/>
          <p:cNvSpPr txBox="1"/>
          <p:nvPr/>
        </p:nvSpPr>
        <p:spPr>
          <a:xfrm>
            <a:off x="2066470" y="2597750"/>
            <a:ext cx="7524751" cy="233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9E9F8E"/>
                </a:solidFill>
                <a:latin typeface="Arial"/>
                <a:ea typeface="Arial"/>
                <a:cs typeface="Arial"/>
                <a:sym typeface="Arial"/>
              </a:defRPr>
            </a:pPr>
            <a:r>
              <a:rPr dirty="0"/>
              <a:t>MARKMIÐ</a:t>
            </a:r>
            <a:r>
              <a:rPr lang="en-GB" dirty="0"/>
              <a:t> 8.1</a:t>
            </a:r>
            <a:endParaRPr dirty="0"/>
          </a:p>
          <a:p>
            <a:pPr marR="5080" indent="12700">
              <a:spcBef>
                <a:spcPts val="1400"/>
              </a:spcBef>
              <a:defRPr sz="4000" spc="-4">
                <a:solidFill>
                  <a:srgbClr val="9E9F8E"/>
                </a:solidFill>
                <a:latin typeface="Arial"/>
                <a:ea typeface="Arial"/>
                <a:cs typeface="Arial"/>
                <a:sym typeface="Arial"/>
              </a:defRPr>
            </a:pPr>
            <a:r>
              <a:rPr dirty="0" err="1"/>
              <a:t>Urðun</a:t>
            </a:r>
            <a:r>
              <a:rPr dirty="0"/>
              <a:t> </a:t>
            </a:r>
            <a:r>
              <a:rPr dirty="0" err="1"/>
              <a:t>að</a:t>
            </a:r>
            <a:r>
              <a:rPr dirty="0"/>
              <a:t> </a:t>
            </a:r>
            <a:r>
              <a:rPr dirty="0" err="1"/>
              <a:t>hámarki</a:t>
            </a:r>
            <a:r>
              <a:rPr dirty="0"/>
              <a:t> </a:t>
            </a:r>
            <a:r>
              <a:rPr lang="en-GB" dirty="0"/>
              <a:t>3</a:t>
            </a:r>
            <a:r>
              <a:rPr dirty="0"/>
              <a:t>0% </a:t>
            </a:r>
            <a:r>
              <a:rPr dirty="0" err="1"/>
              <a:t>af</a:t>
            </a:r>
            <a:r>
              <a:rPr dirty="0"/>
              <a:t> </a:t>
            </a:r>
            <a:r>
              <a:rPr dirty="0" err="1"/>
              <a:t>heildarmagni</a:t>
            </a:r>
            <a:r>
              <a:rPr dirty="0"/>
              <a:t> </a:t>
            </a:r>
            <a:r>
              <a:rPr dirty="0" err="1"/>
              <a:t>heimilisúrgangs</a:t>
            </a:r>
            <a:r>
              <a:rPr dirty="0"/>
              <a:t> </a:t>
            </a:r>
            <a:r>
              <a:rPr dirty="0" err="1"/>
              <a:t>árið</a:t>
            </a:r>
            <a:r>
              <a:rPr dirty="0"/>
              <a:t> 2025</a:t>
            </a:r>
          </a:p>
        </p:txBody>
      </p:sp>
      <p:pic>
        <p:nvPicPr>
          <p:cNvPr id="890"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89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5" name="Picture 34" descr="14: Líf í vatni">
            <a:extLst>
              <a:ext uri="{FF2B5EF4-FFF2-40B4-BE49-F238E27FC236}">
                <a16:creationId xmlns:a16="http://schemas.microsoft.com/office/drawing/2014/main" id="{9ADD9E23-B959-4215-AB7D-96B3846C75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38986" y="3166984"/>
            <a:ext cx="1165289" cy="1165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Rectangle"/>
          <p:cNvSpPr/>
          <p:nvPr/>
        </p:nvSpPr>
        <p:spPr>
          <a:xfrm>
            <a:off x="10487959" y="-51942"/>
            <a:ext cx="6950561" cy="1195264"/>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60" name="object 5"/>
          <p:cNvSpPr txBox="1"/>
          <p:nvPr/>
        </p:nvSpPr>
        <p:spPr>
          <a:xfrm>
            <a:off x="2066469" y="5610995"/>
            <a:ext cx="7524751"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defRPr sz="1700">
                <a:latin typeface="Arial"/>
                <a:ea typeface="Arial"/>
                <a:cs typeface="Arial"/>
                <a:sym typeface="Arial"/>
              </a:defRPr>
            </a:pPr>
            <a:r>
              <a:rPr lang="en-GB" b="1" dirty="0">
                <a:solidFill>
                  <a:srgbClr val="9E9F8E"/>
                </a:solidFill>
              </a:rPr>
              <a:t>FRAMKVÆMD: </a:t>
            </a:r>
            <a:r>
              <a:rPr lang="is-IS" dirty="0"/>
              <a:t>Hafin verði sérsöfnun á lífrænum úrgangi sem fellur til hjá íbúum sveitarfélagsins. Aðstöðu til flokkunar verði komið upp við öll heimili í sveitarfélaginu.</a:t>
            </a:r>
            <a:endParaRPr dirty="0"/>
          </a:p>
        </p:txBody>
      </p:sp>
      <p:sp>
        <p:nvSpPr>
          <p:cNvPr id="861" name="object 11"/>
          <p:cNvSpPr txBox="1"/>
          <p:nvPr/>
        </p:nvSpPr>
        <p:spPr>
          <a:xfrm>
            <a:off x="5428443" y="958909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2022</a:t>
            </a:r>
          </a:p>
        </p:txBody>
      </p:sp>
      <p:sp>
        <p:nvSpPr>
          <p:cNvPr id="862" name="object 12"/>
          <p:cNvSpPr txBox="1"/>
          <p:nvPr/>
        </p:nvSpPr>
        <p:spPr>
          <a:xfrm>
            <a:off x="2854604" y="9614494"/>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Bæjarstjórn</a:t>
            </a:r>
          </a:p>
        </p:txBody>
      </p:sp>
      <p:sp>
        <p:nvSpPr>
          <p:cNvPr id="863"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864"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865" name="Rectangle"/>
          <p:cNvSpPr/>
          <p:nvPr/>
        </p:nvSpPr>
        <p:spPr>
          <a:xfrm>
            <a:off x="10487959" y="10991870"/>
            <a:ext cx="6950561" cy="305662"/>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866"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867"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868" name="Image" descr="Image"/>
          <p:cNvPicPr>
            <a:picLocks noChangeAspect="1"/>
          </p:cNvPicPr>
          <p:nvPr/>
        </p:nvPicPr>
        <p:blipFill>
          <a:blip r:embed="rId2"/>
          <a:stretch>
            <a:fillRect/>
          </a:stretch>
        </p:blipFill>
        <p:spPr>
          <a:xfrm>
            <a:off x="4703358" y="9502813"/>
            <a:ext cx="425164" cy="420746"/>
          </a:xfrm>
          <a:prstGeom prst="rect">
            <a:avLst/>
          </a:prstGeom>
          <a:ln w="12700">
            <a:miter lim="400000"/>
          </a:ln>
        </p:spPr>
      </p:pic>
      <p:pic>
        <p:nvPicPr>
          <p:cNvPr id="869" name="Image" descr="Image"/>
          <p:cNvPicPr>
            <a:picLocks noChangeAspect="1"/>
          </p:cNvPicPr>
          <p:nvPr/>
        </p:nvPicPr>
        <p:blipFill>
          <a:blip r:embed="rId3"/>
          <a:stretch>
            <a:fillRect/>
          </a:stretch>
        </p:blipFill>
        <p:spPr>
          <a:xfrm>
            <a:off x="2117275" y="9456086"/>
            <a:ext cx="434137" cy="463401"/>
          </a:xfrm>
          <a:prstGeom prst="rect">
            <a:avLst/>
          </a:prstGeom>
          <a:ln w="12700">
            <a:miter lim="400000"/>
          </a:ln>
        </p:spPr>
      </p:pic>
      <p:sp>
        <p:nvSpPr>
          <p:cNvPr id="870" name="Line"/>
          <p:cNvSpPr/>
          <p:nvPr/>
        </p:nvSpPr>
        <p:spPr>
          <a:xfrm>
            <a:off x="2089150" y="9236337"/>
            <a:ext cx="2182441" cy="1"/>
          </a:xfrm>
          <a:prstGeom prst="line">
            <a:avLst/>
          </a:prstGeom>
          <a:ln w="25400">
            <a:solidFill>
              <a:srgbClr val="9E9F8E"/>
            </a:solidFill>
          </a:ln>
        </p:spPr>
        <p:txBody>
          <a:bodyPr lIns="45719" rIns="45719"/>
          <a:lstStyle/>
          <a:p>
            <a:endParaRPr/>
          </a:p>
        </p:txBody>
      </p:sp>
      <p:sp>
        <p:nvSpPr>
          <p:cNvPr id="871" name="Line"/>
          <p:cNvSpPr/>
          <p:nvPr/>
        </p:nvSpPr>
        <p:spPr>
          <a:xfrm>
            <a:off x="2089150" y="10182912"/>
            <a:ext cx="2182441" cy="1"/>
          </a:xfrm>
          <a:prstGeom prst="line">
            <a:avLst/>
          </a:prstGeom>
          <a:ln w="25400">
            <a:solidFill>
              <a:srgbClr val="9E9F8E"/>
            </a:solidFill>
          </a:ln>
        </p:spPr>
        <p:txBody>
          <a:bodyPr lIns="45719" rIns="45719"/>
          <a:lstStyle/>
          <a:p>
            <a:endParaRPr/>
          </a:p>
        </p:txBody>
      </p:sp>
      <p:sp>
        <p:nvSpPr>
          <p:cNvPr id="872" name="Line"/>
          <p:cNvSpPr/>
          <p:nvPr/>
        </p:nvSpPr>
        <p:spPr>
          <a:xfrm>
            <a:off x="4686825" y="9236337"/>
            <a:ext cx="5156322" cy="1"/>
          </a:xfrm>
          <a:prstGeom prst="line">
            <a:avLst/>
          </a:prstGeom>
          <a:ln w="25400">
            <a:solidFill>
              <a:srgbClr val="9E9F8E"/>
            </a:solidFill>
          </a:ln>
        </p:spPr>
        <p:txBody>
          <a:bodyPr lIns="45719" rIns="45719"/>
          <a:lstStyle/>
          <a:p>
            <a:endParaRPr/>
          </a:p>
        </p:txBody>
      </p:sp>
      <p:sp>
        <p:nvSpPr>
          <p:cNvPr id="873" name="Line"/>
          <p:cNvSpPr/>
          <p:nvPr/>
        </p:nvSpPr>
        <p:spPr>
          <a:xfrm>
            <a:off x="4686825" y="10182912"/>
            <a:ext cx="5156322" cy="1"/>
          </a:xfrm>
          <a:prstGeom prst="line">
            <a:avLst/>
          </a:prstGeom>
          <a:ln w="25400">
            <a:solidFill>
              <a:srgbClr val="9E9F8E"/>
            </a:solidFill>
          </a:ln>
        </p:spPr>
        <p:txBody>
          <a:bodyPr lIns="45719" rIns="45719"/>
          <a:lstStyle/>
          <a:p>
            <a:endParaRPr/>
          </a:p>
        </p:txBody>
      </p:sp>
      <p:sp>
        <p:nvSpPr>
          <p:cNvPr id="882"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en-GB" dirty="0" err="1"/>
              <a:t>Sérsöfnun</a:t>
            </a:r>
            <a:r>
              <a:rPr lang="en-GB" dirty="0"/>
              <a:t> </a:t>
            </a:r>
            <a:r>
              <a:rPr lang="en-GB" dirty="0" err="1"/>
              <a:t>lífræns</a:t>
            </a:r>
            <a:r>
              <a:rPr lang="en-GB" dirty="0"/>
              <a:t> </a:t>
            </a:r>
            <a:r>
              <a:rPr lang="en-GB" dirty="0" err="1"/>
              <a:t>úrgangs</a:t>
            </a:r>
            <a:endParaRPr dirty="0"/>
          </a:p>
        </p:txBody>
      </p:sp>
      <p:pic>
        <p:nvPicPr>
          <p:cNvPr id="885" name="Image" descr="Image"/>
          <p:cNvPicPr>
            <a:picLocks noChangeAspect="1"/>
          </p:cNvPicPr>
          <p:nvPr/>
        </p:nvPicPr>
        <p:blipFill>
          <a:blip r:embed="rId4"/>
          <a:stretch>
            <a:fillRect/>
          </a:stretch>
        </p:blipFill>
        <p:spPr>
          <a:xfrm>
            <a:off x="10496940" y="3170871"/>
            <a:ext cx="1165289" cy="1166551"/>
          </a:xfrm>
          <a:prstGeom prst="rect">
            <a:avLst/>
          </a:prstGeom>
          <a:ln w="12700">
            <a:miter lim="400000"/>
          </a:ln>
        </p:spPr>
      </p:pic>
      <p:pic>
        <p:nvPicPr>
          <p:cNvPr id="886" name="Image" descr="Image"/>
          <p:cNvPicPr>
            <a:picLocks noChangeAspect="1"/>
          </p:cNvPicPr>
          <p:nvPr/>
        </p:nvPicPr>
        <p:blipFill>
          <a:blip r:embed="rId5"/>
          <a:stretch>
            <a:fillRect/>
          </a:stretch>
        </p:blipFill>
        <p:spPr>
          <a:xfrm>
            <a:off x="11767332" y="3162198"/>
            <a:ext cx="1166551" cy="1166552"/>
          </a:xfrm>
          <a:prstGeom prst="rect">
            <a:avLst/>
          </a:prstGeom>
          <a:ln w="12700">
            <a:miter lim="400000"/>
          </a:ln>
        </p:spPr>
      </p:pic>
      <p:sp>
        <p:nvSpPr>
          <p:cNvPr id="887" name="ÚRGANGUR"/>
          <p:cNvSpPr txBox="1"/>
          <p:nvPr/>
        </p:nvSpPr>
        <p:spPr>
          <a:xfrm>
            <a:off x="11662228" y="403404"/>
            <a:ext cx="133946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8. </a:t>
            </a:r>
            <a:r>
              <a:rPr dirty="0"/>
              <a:t>ÚRGANGUR</a:t>
            </a:r>
          </a:p>
        </p:txBody>
      </p:sp>
      <p:pic>
        <p:nvPicPr>
          <p:cNvPr id="888" name="Image" descr="Image"/>
          <p:cNvPicPr>
            <a:picLocks noChangeAspect="1"/>
          </p:cNvPicPr>
          <p:nvPr/>
        </p:nvPicPr>
        <p:blipFill>
          <a:blip r:embed="rId6"/>
          <a:stretch>
            <a:fillRect/>
          </a:stretch>
        </p:blipFill>
        <p:spPr>
          <a:xfrm>
            <a:off x="11015926" y="346996"/>
            <a:ext cx="330518" cy="430869"/>
          </a:xfrm>
          <a:prstGeom prst="rect">
            <a:avLst/>
          </a:prstGeom>
          <a:ln w="12700">
            <a:miter lim="400000"/>
          </a:ln>
        </p:spPr>
      </p:pic>
      <p:sp>
        <p:nvSpPr>
          <p:cNvPr id="889" name="object 10"/>
          <p:cNvSpPr txBox="1"/>
          <p:nvPr/>
        </p:nvSpPr>
        <p:spPr>
          <a:xfrm>
            <a:off x="2066470" y="2597750"/>
            <a:ext cx="7524751" cy="233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9E9F8E"/>
                </a:solidFill>
                <a:latin typeface="Arial"/>
                <a:ea typeface="Arial"/>
                <a:cs typeface="Arial"/>
                <a:sym typeface="Arial"/>
              </a:defRPr>
            </a:pPr>
            <a:r>
              <a:rPr dirty="0"/>
              <a:t>MARKMIÐ</a:t>
            </a:r>
            <a:r>
              <a:rPr lang="en-GB" dirty="0"/>
              <a:t> 8.1</a:t>
            </a:r>
            <a:endParaRPr dirty="0"/>
          </a:p>
          <a:p>
            <a:pPr marR="5080" indent="12700">
              <a:spcBef>
                <a:spcPts val="1400"/>
              </a:spcBef>
              <a:defRPr sz="4000" spc="-4">
                <a:solidFill>
                  <a:srgbClr val="9E9F8E"/>
                </a:solidFill>
                <a:latin typeface="Arial"/>
                <a:ea typeface="Arial"/>
                <a:cs typeface="Arial"/>
                <a:sym typeface="Arial"/>
              </a:defRPr>
            </a:pPr>
            <a:r>
              <a:rPr dirty="0" err="1"/>
              <a:t>Urðun</a:t>
            </a:r>
            <a:r>
              <a:rPr dirty="0"/>
              <a:t> </a:t>
            </a:r>
            <a:r>
              <a:rPr dirty="0" err="1"/>
              <a:t>að</a:t>
            </a:r>
            <a:r>
              <a:rPr dirty="0"/>
              <a:t> </a:t>
            </a:r>
            <a:r>
              <a:rPr dirty="0" err="1"/>
              <a:t>hámarki</a:t>
            </a:r>
            <a:r>
              <a:rPr dirty="0"/>
              <a:t> </a:t>
            </a:r>
            <a:r>
              <a:rPr lang="en-GB" dirty="0"/>
              <a:t>3</a:t>
            </a:r>
            <a:r>
              <a:rPr dirty="0"/>
              <a:t>0% </a:t>
            </a:r>
            <a:r>
              <a:rPr dirty="0" err="1"/>
              <a:t>af</a:t>
            </a:r>
            <a:r>
              <a:rPr dirty="0"/>
              <a:t> </a:t>
            </a:r>
            <a:r>
              <a:rPr dirty="0" err="1"/>
              <a:t>heildarmagni</a:t>
            </a:r>
            <a:r>
              <a:rPr dirty="0"/>
              <a:t> </a:t>
            </a:r>
            <a:r>
              <a:rPr dirty="0" err="1"/>
              <a:t>heimilisúrgangs</a:t>
            </a:r>
            <a:r>
              <a:rPr dirty="0"/>
              <a:t> </a:t>
            </a:r>
            <a:r>
              <a:rPr dirty="0" err="1"/>
              <a:t>árið</a:t>
            </a:r>
            <a:r>
              <a:rPr dirty="0"/>
              <a:t> 2025</a:t>
            </a:r>
          </a:p>
        </p:txBody>
      </p:sp>
      <p:pic>
        <p:nvPicPr>
          <p:cNvPr id="890"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89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5" name="Picture 34" descr="14: Líf í vatni">
            <a:extLst>
              <a:ext uri="{FF2B5EF4-FFF2-40B4-BE49-F238E27FC236}">
                <a16:creationId xmlns:a16="http://schemas.microsoft.com/office/drawing/2014/main" id="{9ADD9E23-B959-4215-AB7D-96B3846C75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38986" y="3166984"/>
            <a:ext cx="1165289" cy="1165289"/>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descr="Image">
            <a:extLst>
              <a:ext uri="{FF2B5EF4-FFF2-40B4-BE49-F238E27FC236}">
                <a16:creationId xmlns:a16="http://schemas.microsoft.com/office/drawing/2014/main" id="{082F3FA2-9BD4-48AA-A4FD-CA0D66FBF106}"/>
              </a:ext>
            </a:extLst>
          </p:cNvPr>
          <p:cNvPicPr>
            <a:picLocks noChangeAspect="1"/>
          </p:cNvPicPr>
          <p:nvPr/>
        </p:nvPicPr>
        <p:blipFill>
          <a:blip r:embed="rId9"/>
          <a:stretch>
            <a:fillRect/>
          </a:stretch>
        </p:blipFill>
        <p:spPr>
          <a:xfrm>
            <a:off x="14309378" y="3162198"/>
            <a:ext cx="1167815" cy="1166552"/>
          </a:xfrm>
          <a:prstGeom prst="rect">
            <a:avLst/>
          </a:prstGeom>
          <a:ln w="12700">
            <a:miter lim="400000"/>
          </a:ln>
        </p:spPr>
      </p:pic>
    </p:spTree>
    <p:extLst>
      <p:ext uri="{BB962C8B-B14F-4D97-AF65-F5344CB8AC3E}">
        <p14:creationId xmlns:p14="http://schemas.microsoft.com/office/powerpoint/2010/main" val="390536900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Rectangle"/>
          <p:cNvSpPr/>
          <p:nvPr/>
        </p:nvSpPr>
        <p:spPr>
          <a:xfrm>
            <a:off x="10487959" y="-51942"/>
            <a:ext cx="6950561" cy="1195264"/>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918" name="object 5"/>
          <p:cNvSpPr txBox="1"/>
          <p:nvPr/>
        </p:nvSpPr>
        <p:spPr>
          <a:xfrm>
            <a:off x="2066470" y="5441457"/>
            <a:ext cx="7524751" cy="1824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9E9F8E"/>
                </a:solidFill>
              </a:rPr>
              <a:t>FRAMKVÆMD: </a:t>
            </a:r>
            <a:r>
              <a:rPr dirty="0" err="1"/>
              <a:t>Íbúum</a:t>
            </a:r>
            <a:r>
              <a:rPr dirty="0"/>
              <a:t> </a:t>
            </a:r>
            <a:r>
              <a:rPr dirty="0" err="1"/>
              <a:t>Akraneskaupstaðar</a:t>
            </a:r>
            <a:r>
              <a:rPr dirty="0"/>
              <a:t> </a:t>
            </a:r>
            <a:r>
              <a:rPr dirty="0" err="1"/>
              <a:t>og</a:t>
            </a:r>
            <a:r>
              <a:rPr dirty="0"/>
              <a:t> </a:t>
            </a:r>
            <a:r>
              <a:rPr dirty="0" err="1"/>
              <a:t>rekstraraðilum</a:t>
            </a:r>
            <a:r>
              <a:rPr dirty="0"/>
              <a:t> </a:t>
            </a:r>
            <a:r>
              <a:rPr dirty="0" err="1"/>
              <a:t>verði</a:t>
            </a:r>
            <a:r>
              <a:rPr dirty="0"/>
              <a:t> </a:t>
            </a:r>
            <a:r>
              <a:rPr dirty="0" err="1"/>
              <a:t>boðið</a:t>
            </a:r>
            <a:r>
              <a:rPr dirty="0"/>
              <a:t> </a:t>
            </a:r>
            <a:r>
              <a:rPr dirty="0" err="1"/>
              <a:t>upp</a:t>
            </a:r>
            <a:r>
              <a:rPr dirty="0"/>
              <a:t> á </a:t>
            </a:r>
            <a:r>
              <a:rPr dirty="0" err="1"/>
              <a:t>fræðslu</a:t>
            </a:r>
            <a:r>
              <a:rPr dirty="0"/>
              <a:t> um </a:t>
            </a:r>
            <a:r>
              <a:rPr dirty="0" err="1"/>
              <a:t>plastmengun</a:t>
            </a:r>
            <a:r>
              <a:rPr dirty="0"/>
              <a:t> </a:t>
            </a:r>
            <a:r>
              <a:rPr dirty="0" err="1"/>
              <a:t>og</a:t>
            </a:r>
            <a:r>
              <a:rPr dirty="0"/>
              <a:t> </a:t>
            </a:r>
            <a:r>
              <a:rPr dirty="0" err="1"/>
              <a:t>leiðir</a:t>
            </a:r>
            <a:r>
              <a:rPr dirty="0"/>
              <a:t> </a:t>
            </a:r>
            <a:r>
              <a:rPr dirty="0" err="1"/>
              <a:t>til</a:t>
            </a:r>
            <a:r>
              <a:rPr dirty="0"/>
              <a:t> </a:t>
            </a:r>
            <a:r>
              <a:rPr dirty="0" err="1"/>
              <a:t>að</a:t>
            </a:r>
            <a:r>
              <a:rPr dirty="0"/>
              <a:t> </a:t>
            </a:r>
            <a:r>
              <a:rPr dirty="0" err="1"/>
              <a:t>draga</a:t>
            </a:r>
            <a:r>
              <a:rPr dirty="0"/>
              <a:t> </a:t>
            </a:r>
            <a:r>
              <a:rPr dirty="0" err="1"/>
              <a:t>úr</a:t>
            </a:r>
            <a:r>
              <a:rPr dirty="0"/>
              <a:t> </a:t>
            </a:r>
            <a:r>
              <a:rPr dirty="0" err="1"/>
              <a:t>henni</a:t>
            </a:r>
            <a:r>
              <a:rPr dirty="0"/>
              <a:t>. </a:t>
            </a:r>
            <a:r>
              <a:rPr dirty="0" err="1"/>
              <a:t>Fjallað</a:t>
            </a:r>
            <a:r>
              <a:rPr dirty="0"/>
              <a:t> </a:t>
            </a:r>
            <a:r>
              <a:rPr dirty="0" err="1"/>
              <a:t>verði</a:t>
            </a:r>
            <a:r>
              <a:rPr dirty="0"/>
              <a:t> um </a:t>
            </a:r>
            <a:r>
              <a:rPr dirty="0" err="1"/>
              <a:t>leiðir</a:t>
            </a:r>
            <a:r>
              <a:rPr dirty="0"/>
              <a:t> </a:t>
            </a:r>
            <a:r>
              <a:rPr dirty="0" err="1"/>
              <a:t>fyrir</a:t>
            </a:r>
            <a:r>
              <a:rPr dirty="0"/>
              <a:t> </a:t>
            </a:r>
            <a:r>
              <a:rPr dirty="0" err="1"/>
              <a:t>hvern</a:t>
            </a:r>
            <a:r>
              <a:rPr dirty="0"/>
              <a:t> </a:t>
            </a:r>
            <a:r>
              <a:rPr dirty="0" err="1"/>
              <a:t>og</a:t>
            </a:r>
            <a:r>
              <a:rPr dirty="0"/>
              <a:t> </a:t>
            </a:r>
            <a:r>
              <a:rPr dirty="0" err="1"/>
              <a:t>einn</a:t>
            </a:r>
            <a:r>
              <a:rPr dirty="0"/>
              <a:t> </a:t>
            </a:r>
            <a:r>
              <a:rPr dirty="0" err="1"/>
              <a:t>til</a:t>
            </a:r>
            <a:r>
              <a:rPr dirty="0"/>
              <a:t> </a:t>
            </a:r>
            <a:r>
              <a:rPr dirty="0" err="1"/>
              <a:t>að</a:t>
            </a:r>
            <a:r>
              <a:rPr dirty="0"/>
              <a:t> </a:t>
            </a:r>
            <a:r>
              <a:rPr dirty="0" err="1"/>
              <a:t>draga</a:t>
            </a:r>
            <a:r>
              <a:rPr dirty="0"/>
              <a:t> </a:t>
            </a:r>
            <a:r>
              <a:rPr dirty="0" err="1"/>
              <a:t>úr</a:t>
            </a:r>
            <a:r>
              <a:rPr dirty="0"/>
              <a:t> </a:t>
            </a:r>
            <a:r>
              <a:rPr dirty="0" err="1"/>
              <a:t>myndun</a:t>
            </a:r>
            <a:r>
              <a:rPr dirty="0"/>
              <a:t> á </a:t>
            </a:r>
            <a:r>
              <a:rPr dirty="0" err="1"/>
              <a:t>plastúrgangi</a:t>
            </a:r>
            <a:r>
              <a:rPr dirty="0"/>
              <a:t>, um </a:t>
            </a:r>
            <a:r>
              <a:rPr dirty="0" err="1"/>
              <a:t>þann</a:t>
            </a:r>
            <a:r>
              <a:rPr dirty="0"/>
              <a:t> </a:t>
            </a:r>
            <a:r>
              <a:rPr dirty="0" err="1"/>
              <a:t>farveg</a:t>
            </a:r>
            <a:r>
              <a:rPr dirty="0"/>
              <a:t> </a:t>
            </a:r>
            <a:r>
              <a:rPr dirty="0" err="1"/>
              <a:t>sem</a:t>
            </a:r>
            <a:r>
              <a:rPr dirty="0"/>
              <a:t> </a:t>
            </a:r>
            <a:r>
              <a:rPr dirty="0" err="1"/>
              <a:t>mikilvægt</a:t>
            </a:r>
            <a:r>
              <a:rPr dirty="0"/>
              <a:t> er </a:t>
            </a:r>
            <a:r>
              <a:rPr dirty="0" err="1"/>
              <a:t>að</a:t>
            </a:r>
            <a:r>
              <a:rPr dirty="0"/>
              <a:t> </a:t>
            </a:r>
            <a:r>
              <a:rPr dirty="0" err="1"/>
              <a:t>plast</a:t>
            </a:r>
            <a:r>
              <a:rPr dirty="0"/>
              <a:t> </a:t>
            </a:r>
            <a:r>
              <a:rPr dirty="0" err="1"/>
              <a:t>lendi</a:t>
            </a:r>
            <a:r>
              <a:rPr dirty="0"/>
              <a:t> í </a:t>
            </a:r>
            <a:r>
              <a:rPr dirty="0" err="1"/>
              <a:t>og</a:t>
            </a:r>
            <a:r>
              <a:rPr dirty="0"/>
              <a:t> um </a:t>
            </a:r>
            <a:r>
              <a:rPr dirty="0" err="1"/>
              <a:t>það</a:t>
            </a:r>
            <a:r>
              <a:rPr dirty="0"/>
              <a:t> </a:t>
            </a:r>
            <a:r>
              <a:rPr dirty="0" err="1"/>
              <a:t>hvernig</a:t>
            </a:r>
            <a:r>
              <a:rPr dirty="0"/>
              <a:t> </a:t>
            </a:r>
            <a:r>
              <a:rPr dirty="0" err="1"/>
              <a:t>draga</a:t>
            </a:r>
            <a:r>
              <a:rPr dirty="0"/>
              <a:t> </a:t>
            </a:r>
            <a:r>
              <a:rPr dirty="0" err="1"/>
              <a:t>megi</a:t>
            </a:r>
            <a:r>
              <a:rPr dirty="0"/>
              <a:t> </a:t>
            </a:r>
            <a:r>
              <a:rPr dirty="0" err="1"/>
              <a:t>úr</a:t>
            </a:r>
            <a:r>
              <a:rPr dirty="0"/>
              <a:t> </a:t>
            </a:r>
            <a:r>
              <a:rPr dirty="0" err="1"/>
              <a:t>flæði</a:t>
            </a:r>
            <a:r>
              <a:rPr dirty="0"/>
              <a:t> </a:t>
            </a:r>
            <a:r>
              <a:rPr dirty="0" err="1"/>
              <a:t>örplasts</a:t>
            </a:r>
            <a:r>
              <a:rPr dirty="0"/>
              <a:t> </a:t>
            </a:r>
            <a:r>
              <a:rPr dirty="0" err="1"/>
              <a:t>út</a:t>
            </a:r>
            <a:r>
              <a:rPr dirty="0"/>
              <a:t> í </a:t>
            </a:r>
            <a:r>
              <a:rPr dirty="0" err="1"/>
              <a:t>sjó</a:t>
            </a:r>
            <a:r>
              <a:rPr dirty="0"/>
              <a:t>. </a:t>
            </a:r>
            <a:r>
              <a:rPr dirty="0" err="1"/>
              <a:t>Þessi</a:t>
            </a:r>
            <a:r>
              <a:rPr dirty="0"/>
              <a:t> </a:t>
            </a:r>
            <a:r>
              <a:rPr dirty="0" err="1"/>
              <a:t>fræðsla</a:t>
            </a:r>
            <a:r>
              <a:rPr dirty="0"/>
              <a:t> </a:t>
            </a:r>
            <a:r>
              <a:rPr dirty="0" err="1"/>
              <a:t>getur</a:t>
            </a:r>
            <a:r>
              <a:rPr dirty="0"/>
              <a:t> </a:t>
            </a:r>
            <a:r>
              <a:rPr dirty="0" err="1"/>
              <a:t>verið</a:t>
            </a:r>
            <a:r>
              <a:rPr dirty="0"/>
              <a:t> </a:t>
            </a:r>
            <a:r>
              <a:rPr dirty="0" err="1"/>
              <a:t>hluti</a:t>
            </a:r>
            <a:r>
              <a:rPr dirty="0"/>
              <a:t> </a:t>
            </a:r>
            <a:r>
              <a:rPr dirty="0" err="1"/>
              <a:t>af</a:t>
            </a:r>
            <a:r>
              <a:rPr dirty="0"/>
              <a:t> </a:t>
            </a:r>
            <a:r>
              <a:rPr dirty="0" err="1"/>
              <a:t>reglubundinni</a:t>
            </a:r>
            <a:r>
              <a:rPr dirty="0"/>
              <a:t> </a:t>
            </a:r>
            <a:r>
              <a:rPr dirty="0" err="1"/>
              <a:t>fræðslu</a:t>
            </a:r>
            <a:r>
              <a:rPr dirty="0"/>
              <a:t> um </a:t>
            </a:r>
            <a:r>
              <a:rPr dirty="0" err="1"/>
              <a:t>umhverfismá</a:t>
            </a:r>
            <a:r>
              <a:rPr lang="is-IS" dirty="0"/>
              <a:t>l</a:t>
            </a:r>
            <a:r>
              <a:rPr dirty="0"/>
              <a:t>.</a:t>
            </a:r>
          </a:p>
        </p:txBody>
      </p:sp>
      <p:sp>
        <p:nvSpPr>
          <p:cNvPr id="919"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9E9F8E"/>
                </a:solidFill>
                <a:latin typeface="Arial"/>
                <a:ea typeface="Arial"/>
                <a:cs typeface="Arial"/>
                <a:sym typeface="Arial"/>
              </a:defRPr>
            </a:pPr>
            <a:r>
              <a:rPr dirty="0"/>
              <a:t>MARKMIÐ</a:t>
            </a:r>
            <a:r>
              <a:rPr lang="en-GB" dirty="0"/>
              <a:t> 8.2</a:t>
            </a:r>
            <a:endParaRPr dirty="0"/>
          </a:p>
          <a:p>
            <a:pPr marR="5080" indent="12700">
              <a:spcBef>
                <a:spcPts val="1400"/>
              </a:spcBef>
              <a:defRPr sz="4000" spc="-4">
                <a:solidFill>
                  <a:srgbClr val="9E9F8E"/>
                </a:solidFill>
                <a:latin typeface="Arial"/>
                <a:ea typeface="Arial"/>
                <a:cs typeface="Arial"/>
                <a:sym typeface="Arial"/>
              </a:defRPr>
            </a:pPr>
            <a:r>
              <a:rPr dirty="0" err="1"/>
              <a:t>Minni</a:t>
            </a:r>
            <a:r>
              <a:rPr dirty="0"/>
              <a:t> </a:t>
            </a:r>
            <a:r>
              <a:rPr dirty="0" err="1"/>
              <a:t>plastmengun</a:t>
            </a:r>
            <a:endParaRPr dirty="0"/>
          </a:p>
        </p:txBody>
      </p:sp>
      <p:sp>
        <p:nvSpPr>
          <p:cNvPr id="920" name="object 11"/>
          <p:cNvSpPr txBox="1"/>
          <p:nvPr/>
        </p:nvSpPr>
        <p:spPr>
          <a:xfrm>
            <a:off x="5428443" y="8279734"/>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2023</a:t>
            </a:r>
            <a:endParaRPr spc="0" dirty="0"/>
          </a:p>
        </p:txBody>
      </p:sp>
      <p:sp>
        <p:nvSpPr>
          <p:cNvPr id="921" name="object 12"/>
          <p:cNvSpPr txBox="1"/>
          <p:nvPr/>
        </p:nvSpPr>
        <p:spPr>
          <a:xfrm>
            <a:off x="2854604" y="8000334"/>
            <a:ext cx="1341557" cy="806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Skipulags- og umhverfisráð í samstarfi við úrgangsverktaka</a:t>
            </a:r>
          </a:p>
        </p:txBody>
      </p:sp>
      <p:sp>
        <p:nvSpPr>
          <p:cNvPr id="922"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923"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924" name="Rectangle"/>
          <p:cNvSpPr/>
          <p:nvPr/>
        </p:nvSpPr>
        <p:spPr>
          <a:xfrm>
            <a:off x="10487959" y="10991870"/>
            <a:ext cx="6950561" cy="305662"/>
          </a:xfrm>
          <a:prstGeom prst="rect">
            <a:avLst/>
          </a:prstGeom>
          <a:solidFill>
            <a:srgbClr val="9E9F8E"/>
          </a:solidFill>
          <a:ln w="12700">
            <a:miter lim="400000"/>
          </a:ln>
        </p:spPr>
        <p:txBody>
          <a:bodyPr lIns="45719" rIns="45719" anchor="ctr"/>
          <a:lstStyle/>
          <a:p>
            <a:pPr>
              <a:defRPr>
                <a:solidFill>
                  <a:srgbClr val="3FA288"/>
                </a:solidFill>
              </a:defRPr>
            </a:pPr>
            <a:endParaRPr/>
          </a:p>
        </p:txBody>
      </p:sp>
      <p:sp>
        <p:nvSpPr>
          <p:cNvPr id="925"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926"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927" name="Image" descr="Image"/>
          <p:cNvPicPr>
            <a:picLocks noChangeAspect="1"/>
          </p:cNvPicPr>
          <p:nvPr/>
        </p:nvPicPr>
        <p:blipFill>
          <a:blip r:embed="rId2"/>
          <a:stretch>
            <a:fillRect/>
          </a:stretch>
        </p:blipFill>
        <p:spPr>
          <a:xfrm>
            <a:off x="4703358" y="8193454"/>
            <a:ext cx="425164" cy="420745"/>
          </a:xfrm>
          <a:prstGeom prst="rect">
            <a:avLst/>
          </a:prstGeom>
          <a:ln w="12700">
            <a:miter lim="400000"/>
          </a:ln>
        </p:spPr>
      </p:pic>
      <p:pic>
        <p:nvPicPr>
          <p:cNvPr id="928" name="Image" descr="Image"/>
          <p:cNvPicPr>
            <a:picLocks noChangeAspect="1"/>
          </p:cNvPicPr>
          <p:nvPr/>
        </p:nvPicPr>
        <p:blipFill>
          <a:blip r:embed="rId3"/>
          <a:stretch>
            <a:fillRect/>
          </a:stretch>
        </p:blipFill>
        <p:spPr>
          <a:xfrm>
            <a:off x="2117275" y="8146726"/>
            <a:ext cx="434137" cy="463401"/>
          </a:xfrm>
          <a:prstGeom prst="rect">
            <a:avLst/>
          </a:prstGeom>
          <a:ln w="12700">
            <a:miter lim="400000"/>
          </a:ln>
        </p:spPr>
      </p:pic>
      <p:sp>
        <p:nvSpPr>
          <p:cNvPr id="929" name="Line"/>
          <p:cNvSpPr/>
          <p:nvPr/>
        </p:nvSpPr>
        <p:spPr>
          <a:xfrm>
            <a:off x="2089150" y="7926978"/>
            <a:ext cx="2182441" cy="1"/>
          </a:xfrm>
          <a:prstGeom prst="line">
            <a:avLst/>
          </a:prstGeom>
          <a:ln w="25400">
            <a:solidFill>
              <a:srgbClr val="9E9F8E"/>
            </a:solidFill>
          </a:ln>
        </p:spPr>
        <p:txBody>
          <a:bodyPr lIns="45719" rIns="45719"/>
          <a:lstStyle/>
          <a:p>
            <a:endParaRPr/>
          </a:p>
        </p:txBody>
      </p:sp>
      <p:sp>
        <p:nvSpPr>
          <p:cNvPr id="930" name="Line"/>
          <p:cNvSpPr/>
          <p:nvPr/>
        </p:nvSpPr>
        <p:spPr>
          <a:xfrm>
            <a:off x="2089150" y="8873552"/>
            <a:ext cx="2182441" cy="1"/>
          </a:xfrm>
          <a:prstGeom prst="line">
            <a:avLst/>
          </a:prstGeom>
          <a:ln w="25400">
            <a:solidFill>
              <a:srgbClr val="9E9F8E"/>
            </a:solidFill>
          </a:ln>
        </p:spPr>
        <p:txBody>
          <a:bodyPr lIns="45719" rIns="45719"/>
          <a:lstStyle/>
          <a:p>
            <a:endParaRPr/>
          </a:p>
        </p:txBody>
      </p:sp>
      <p:sp>
        <p:nvSpPr>
          <p:cNvPr id="931" name="Line"/>
          <p:cNvSpPr/>
          <p:nvPr/>
        </p:nvSpPr>
        <p:spPr>
          <a:xfrm>
            <a:off x="4686825" y="7926978"/>
            <a:ext cx="5156322" cy="1"/>
          </a:xfrm>
          <a:prstGeom prst="line">
            <a:avLst/>
          </a:prstGeom>
          <a:ln w="25400">
            <a:solidFill>
              <a:srgbClr val="9E9F8E"/>
            </a:solidFill>
          </a:ln>
        </p:spPr>
        <p:txBody>
          <a:bodyPr lIns="45719" rIns="45719"/>
          <a:lstStyle/>
          <a:p>
            <a:endParaRPr/>
          </a:p>
        </p:txBody>
      </p:sp>
      <p:sp>
        <p:nvSpPr>
          <p:cNvPr id="932" name="Line"/>
          <p:cNvSpPr/>
          <p:nvPr/>
        </p:nvSpPr>
        <p:spPr>
          <a:xfrm>
            <a:off x="4686825" y="8873552"/>
            <a:ext cx="5156322" cy="1"/>
          </a:xfrm>
          <a:prstGeom prst="line">
            <a:avLst/>
          </a:prstGeom>
          <a:ln w="25400">
            <a:solidFill>
              <a:srgbClr val="9E9F8E"/>
            </a:solidFill>
          </a:ln>
        </p:spPr>
        <p:txBody>
          <a:bodyPr lIns="45719" rIns="45719"/>
          <a:lstStyle/>
          <a:p>
            <a:endParaRPr/>
          </a:p>
        </p:txBody>
      </p:sp>
      <p:sp>
        <p:nvSpPr>
          <p:cNvPr id="933" name="object 11"/>
          <p:cNvSpPr txBox="1"/>
          <p:nvPr/>
        </p:nvSpPr>
        <p:spPr>
          <a:xfrm>
            <a:off x="13835843" y="8271061"/>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Alltaf</a:t>
            </a:r>
            <a:r>
              <a:rPr lang="en-GB" spc="0" dirty="0"/>
              <a:t> í </a:t>
            </a:r>
            <a:r>
              <a:rPr lang="en-GB" spc="0" dirty="0" err="1"/>
              <a:t>gangi</a:t>
            </a:r>
            <a:endParaRPr spc="0" dirty="0"/>
          </a:p>
        </p:txBody>
      </p:sp>
      <p:sp>
        <p:nvSpPr>
          <p:cNvPr id="934" name="object 12"/>
          <p:cNvSpPr txBox="1"/>
          <p:nvPr/>
        </p:nvSpPr>
        <p:spPr>
          <a:xfrm>
            <a:off x="11262004" y="8279734"/>
            <a:ext cx="1545563" cy="19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Umhverfisstjóri </a:t>
            </a:r>
          </a:p>
        </p:txBody>
      </p:sp>
      <p:pic>
        <p:nvPicPr>
          <p:cNvPr id="935" name="Image" descr="Image"/>
          <p:cNvPicPr>
            <a:picLocks noChangeAspect="1"/>
          </p:cNvPicPr>
          <p:nvPr/>
        </p:nvPicPr>
        <p:blipFill>
          <a:blip r:embed="rId2"/>
          <a:stretch>
            <a:fillRect/>
          </a:stretch>
        </p:blipFill>
        <p:spPr>
          <a:xfrm>
            <a:off x="13110759" y="8193454"/>
            <a:ext cx="425164" cy="420745"/>
          </a:xfrm>
          <a:prstGeom prst="rect">
            <a:avLst/>
          </a:prstGeom>
          <a:ln w="12700">
            <a:miter lim="400000"/>
          </a:ln>
        </p:spPr>
      </p:pic>
      <p:pic>
        <p:nvPicPr>
          <p:cNvPr id="936" name="Image" descr="Image"/>
          <p:cNvPicPr>
            <a:picLocks noChangeAspect="1"/>
          </p:cNvPicPr>
          <p:nvPr/>
        </p:nvPicPr>
        <p:blipFill>
          <a:blip r:embed="rId3"/>
          <a:stretch>
            <a:fillRect/>
          </a:stretch>
        </p:blipFill>
        <p:spPr>
          <a:xfrm>
            <a:off x="10524675" y="8146726"/>
            <a:ext cx="434136" cy="463401"/>
          </a:xfrm>
          <a:prstGeom prst="rect">
            <a:avLst/>
          </a:prstGeom>
          <a:ln w="12700">
            <a:miter lim="400000"/>
          </a:ln>
        </p:spPr>
      </p:pic>
      <p:sp>
        <p:nvSpPr>
          <p:cNvPr id="937" name="Line"/>
          <p:cNvSpPr/>
          <p:nvPr/>
        </p:nvSpPr>
        <p:spPr>
          <a:xfrm>
            <a:off x="10496550" y="7926978"/>
            <a:ext cx="2182441" cy="1"/>
          </a:xfrm>
          <a:prstGeom prst="line">
            <a:avLst/>
          </a:prstGeom>
          <a:ln w="25400">
            <a:solidFill>
              <a:srgbClr val="9E9F8E"/>
            </a:solidFill>
          </a:ln>
        </p:spPr>
        <p:txBody>
          <a:bodyPr lIns="45719" rIns="45719"/>
          <a:lstStyle/>
          <a:p>
            <a:endParaRPr/>
          </a:p>
        </p:txBody>
      </p:sp>
      <p:sp>
        <p:nvSpPr>
          <p:cNvPr id="938" name="Line"/>
          <p:cNvSpPr/>
          <p:nvPr/>
        </p:nvSpPr>
        <p:spPr>
          <a:xfrm>
            <a:off x="10496550" y="8873552"/>
            <a:ext cx="2182441" cy="1"/>
          </a:xfrm>
          <a:prstGeom prst="line">
            <a:avLst/>
          </a:prstGeom>
          <a:ln w="25400">
            <a:solidFill>
              <a:srgbClr val="9E9F8E"/>
            </a:solidFill>
          </a:ln>
        </p:spPr>
        <p:txBody>
          <a:bodyPr lIns="45719" rIns="45719"/>
          <a:lstStyle/>
          <a:p>
            <a:endParaRPr/>
          </a:p>
        </p:txBody>
      </p:sp>
      <p:sp>
        <p:nvSpPr>
          <p:cNvPr id="939" name="Line"/>
          <p:cNvSpPr/>
          <p:nvPr/>
        </p:nvSpPr>
        <p:spPr>
          <a:xfrm>
            <a:off x="13094225" y="7926978"/>
            <a:ext cx="5156322" cy="1"/>
          </a:xfrm>
          <a:prstGeom prst="line">
            <a:avLst/>
          </a:prstGeom>
          <a:ln w="25400">
            <a:solidFill>
              <a:srgbClr val="9E9F8E"/>
            </a:solidFill>
          </a:ln>
        </p:spPr>
        <p:txBody>
          <a:bodyPr lIns="45719" rIns="45719"/>
          <a:lstStyle/>
          <a:p>
            <a:endParaRPr/>
          </a:p>
        </p:txBody>
      </p:sp>
      <p:sp>
        <p:nvSpPr>
          <p:cNvPr id="940" name="Line"/>
          <p:cNvSpPr/>
          <p:nvPr/>
        </p:nvSpPr>
        <p:spPr>
          <a:xfrm>
            <a:off x="13094225" y="8873552"/>
            <a:ext cx="5156322" cy="1"/>
          </a:xfrm>
          <a:prstGeom prst="line">
            <a:avLst/>
          </a:prstGeom>
          <a:ln w="25400">
            <a:solidFill>
              <a:srgbClr val="9E9F8E"/>
            </a:solidFill>
          </a:ln>
        </p:spPr>
        <p:txBody>
          <a:bodyPr lIns="45719" rIns="45719"/>
          <a:lstStyle/>
          <a:p>
            <a:endParaRPr/>
          </a:p>
        </p:txBody>
      </p:sp>
      <p:sp>
        <p:nvSpPr>
          <p:cNvPr id="941"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Fræðsla um leiðir til að draga úr plastmengun</a:t>
            </a:r>
          </a:p>
        </p:txBody>
      </p:sp>
      <p:sp>
        <p:nvSpPr>
          <p:cNvPr id="942" name="object 5"/>
          <p:cNvSpPr txBox="1"/>
          <p:nvPr/>
        </p:nvSpPr>
        <p:spPr>
          <a:xfrm>
            <a:off x="10501814" y="5441457"/>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9E9F8E"/>
                </a:solidFill>
              </a:rPr>
              <a:t>FRAMKVÆMD: </a:t>
            </a:r>
            <a:r>
              <a:rPr dirty="0" err="1"/>
              <a:t>Leitað</a:t>
            </a:r>
            <a:r>
              <a:rPr dirty="0"/>
              <a:t> </a:t>
            </a:r>
            <a:r>
              <a:rPr dirty="0" err="1"/>
              <a:t>verði</a:t>
            </a:r>
            <a:r>
              <a:rPr dirty="0"/>
              <a:t> </a:t>
            </a:r>
            <a:r>
              <a:rPr dirty="0" err="1"/>
              <a:t>samstarfs</a:t>
            </a:r>
            <a:r>
              <a:rPr dirty="0"/>
              <a:t> </a:t>
            </a:r>
            <a:r>
              <a:rPr dirty="0" err="1"/>
              <a:t>við</a:t>
            </a:r>
            <a:r>
              <a:rPr dirty="0"/>
              <a:t> </a:t>
            </a:r>
            <a:r>
              <a:rPr dirty="0" err="1"/>
              <a:t>íbúa</a:t>
            </a:r>
            <a:r>
              <a:rPr dirty="0"/>
              <a:t>, </a:t>
            </a:r>
            <a:r>
              <a:rPr dirty="0" err="1"/>
              <a:t>skóla</a:t>
            </a:r>
            <a:r>
              <a:rPr dirty="0"/>
              <a:t>, </a:t>
            </a:r>
            <a:r>
              <a:rPr dirty="0" err="1"/>
              <a:t>samtök</a:t>
            </a:r>
            <a:r>
              <a:rPr dirty="0"/>
              <a:t> </a:t>
            </a:r>
            <a:r>
              <a:rPr dirty="0" err="1"/>
              <a:t>og</a:t>
            </a:r>
            <a:r>
              <a:rPr dirty="0"/>
              <a:t> </a:t>
            </a:r>
            <a:r>
              <a:rPr dirty="0" err="1"/>
              <a:t>fyrirtæki</a:t>
            </a:r>
            <a:r>
              <a:rPr dirty="0"/>
              <a:t> um </a:t>
            </a:r>
            <a:r>
              <a:rPr dirty="0" err="1"/>
              <a:t>að</a:t>
            </a:r>
            <a:r>
              <a:rPr dirty="0"/>
              <a:t> </a:t>
            </a:r>
            <a:r>
              <a:rPr dirty="0" err="1"/>
              <a:t>hreinsa</a:t>
            </a:r>
            <a:r>
              <a:rPr dirty="0"/>
              <a:t> </a:t>
            </a:r>
            <a:r>
              <a:rPr dirty="0" err="1"/>
              <a:t>strandlengju</a:t>
            </a:r>
            <a:r>
              <a:rPr dirty="0"/>
              <a:t> </a:t>
            </a:r>
            <a:r>
              <a:rPr dirty="0" err="1"/>
              <a:t>sveitarfélagsins</a:t>
            </a:r>
            <a:r>
              <a:rPr dirty="0"/>
              <a:t> </a:t>
            </a:r>
            <a:r>
              <a:rPr dirty="0" err="1"/>
              <a:t>að</a:t>
            </a:r>
            <a:r>
              <a:rPr dirty="0"/>
              <a:t> </a:t>
            </a:r>
            <a:r>
              <a:rPr dirty="0" err="1"/>
              <a:t>lágmarki</a:t>
            </a:r>
            <a:r>
              <a:rPr dirty="0"/>
              <a:t> </a:t>
            </a:r>
            <a:r>
              <a:rPr dirty="0" err="1"/>
              <a:t>tvisvar</a:t>
            </a:r>
            <a:r>
              <a:rPr dirty="0"/>
              <a:t> á </a:t>
            </a:r>
            <a:r>
              <a:rPr dirty="0" err="1"/>
              <a:t>ári</a:t>
            </a:r>
            <a:r>
              <a:rPr dirty="0"/>
              <a:t>, </a:t>
            </a:r>
            <a:r>
              <a:rPr dirty="0" err="1"/>
              <a:t>annars</a:t>
            </a:r>
            <a:r>
              <a:rPr dirty="0"/>
              <a:t> </a:t>
            </a:r>
            <a:r>
              <a:rPr dirty="0" err="1"/>
              <a:t>vegar</a:t>
            </a:r>
            <a:r>
              <a:rPr dirty="0"/>
              <a:t> </a:t>
            </a:r>
            <a:r>
              <a:rPr dirty="0" err="1"/>
              <a:t>að</a:t>
            </a:r>
            <a:r>
              <a:rPr dirty="0"/>
              <a:t> </a:t>
            </a:r>
            <a:r>
              <a:rPr dirty="0" err="1"/>
              <a:t>vori</a:t>
            </a:r>
            <a:r>
              <a:rPr dirty="0"/>
              <a:t> </a:t>
            </a:r>
            <a:r>
              <a:rPr dirty="0" err="1"/>
              <a:t>og</a:t>
            </a:r>
            <a:r>
              <a:rPr dirty="0"/>
              <a:t> </a:t>
            </a:r>
            <a:r>
              <a:rPr dirty="0" err="1"/>
              <a:t>hins</a:t>
            </a:r>
            <a:r>
              <a:rPr dirty="0"/>
              <a:t> </a:t>
            </a:r>
            <a:r>
              <a:rPr dirty="0" err="1"/>
              <a:t>vegar</a:t>
            </a:r>
            <a:r>
              <a:rPr dirty="0"/>
              <a:t> </a:t>
            </a:r>
            <a:r>
              <a:rPr dirty="0" err="1"/>
              <a:t>að</a:t>
            </a:r>
            <a:r>
              <a:rPr dirty="0"/>
              <a:t> </a:t>
            </a:r>
            <a:r>
              <a:rPr dirty="0" err="1"/>
              <a:t>hausti</a:t>
            </a:r>
            <a:r>
              <a:rPr dirty="0"/>
              <a:t>. </a:t>
            </a:r>
            <a:r>
              <a:rPr dirty="0" err="1"/>
              <a:t>Hægt</a:t>
            </a:r>
            <a:r>
              <a:rPr dirty="0"/>
              <a:t> </a:t>
            </a:r>
            <a:r>
              <a:rPr dirty="0" err="1"/>
              <a:t>væri</a:t>
            </a:r>
            <a:r>
              <a:rPr dirty="0"/>
              <a:t> </a:t>
            </a:r>
            <a:r>
              <a:rPr dirty="0" err="1"/>
              <a:t>að</a:t>
            </a:r>
            <a:r>
              <a:rPr dirty="0"/>
              <a:t> </a:t>
            </a:r>
            <a:r>
              <a:rPr dirty="0" err="1"/>
              <a:t>flétta</a:t>
            </a:r>
            <a:r>
              <a:rPr dirty="0"/>
              <a:t> </a:t>
            </a:r>
            <a:r>
              <a:rPr dirty="0" err="1"/>
              <a:t>strandhreinsunina</a:t>
            </a:r>
            <a:r>
              <a:rPr dirty="0"/>
              <a:t> </a:t>
            </a:r>
            <a:r>
              <a:rPr dirty="0" err="1"/>
              <a:t>við</a:t>
            </a:r>
            <a:r>
              <a:rPr dirty="0"/>
              <a:t> </a:t>
            </a:r>
            <a:r>
              <a:rPr dirty="0" err="1"/>
              <a:t>árvekniátök</a:t>
            </a:r>
            <a:r>
              <a:rPr dirty="0"/>
              <a:t> </a:t>
            </a:r>
            <a:r>
              <a:rPr dirty="0" err="1"/>
              <a:t>sem</a:t>
            </a:r>
            <a:r>
              <a:rPr dirty="0"/>
              <a:t> </a:t>
            </a:r>
            <a:r>
              <a:rPr dirty="0" err="1"/>
              <a:t>nú</a:t>
            </a:r>
            <a:r>
              <a:rPr dirty="0"/>
              <a:t> </a:t>
            </a:r>
            <a:r>
              <a:rPr dirty="0" err="1"/>
              <a:t>þegar</a:t>
            </a:r>
            <a:r>
              <a:rPr dirty="0"/>
              <a:t> </a:t>
            </a:r>
            <a:r>
              <a:rPr dirty="0" err="1"/>
              <a:t>eru</a:t>
            </a:r>
            <a:r>
              <a:rPr dirty="0"/>
              <a:t> </a:t>
            </a:r>
            <a:r>
              <a:rPr dirty="0" err="1"/>
              <a:t>til</a:t>
            </a:r>
            <a:r>
              <a:rPr dirty="0"/>
              <a:t> </a:t>
            </a:r>
            <a:r>
              <a:rPr dirty="0" err="1"/>
              <a:t>staðar</a:t>
            </a:r>
            <a:r>
              <a:rPr dirty="0"/>
              <a:t>, </a:t>
            </a:r>
            <a:r>
              <a:rPr dirty="0" err="1"/>
              <a:t>svo</a:t>
            </a:r>
            <a:r>
              <a:rPr dirty="0"/>
              <a:t> </a:t>
            </a:r>
            <a:r>
              <a:rPr dirty="0" err="1"/>
              <a:t>sem</a:t>
            </a:r>
            <a:r>
              <a:rPr dirty="0"/>
              <a:t> </a:t>
            </a:r>
            <a:r>
              <a:rPr dirty="0" err="1"/>
              <a:t>norræna</a:t>
            </a:r>
            <a:r>
              <a:rPr dirty="0"/>
              <a:t> </a:t>
            </a:r>
            <a:r>
              <a:rPr dirty="0" err="1"/>
              <a:t>strandhreinsunardaginn</a:t>
            </a:r>
            <a:r>
              <a:rPr dirty="0"/>
              <a:t> í </a:t>
            </a:r>
            <a:r>
              <a:rPr dirty="0" err="1"/>
              <a:t>maí</a:t>
            </a:r>
            <a:r>
              <a:rPr dirty="0"/>
              <a:t> </a:t>
            </a:r>
            <a:r>
              <a:rPr dirty="0" err="1"/>
              <a:t>og</a:t>
            </a:r>
            <a:r>
              <a:rPr dirty="0"/>
              <a:t> </a:t>
            </a:r>
            <a:r>
              <a:rPr dirty="0" err="1"/>
              <a:t>plastlausan</a:t>
            </a:r>
            <a:r>
              <a:rPr dirty="0"/>
              <a:t> </a:t>
            </a:r>
            <a:r>
              <a:rPr dirty="0" err="1"/>
              <a:t>september</a:t>
            </a:r>
            <a:r>
              <a:rPr dirty="0"/>
              <a:t>.</a:t>
            </a:r>
          </a:p>
        </p:txBody>
      </p:sp>
      <p:sp>
        <p:nvSpPr>
          <p:cNvPr id="943"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Hreinsun strandlengjunnar</a:t>
            </a:r>
          </a:p>
        </p:txBody>
      </p:sp>
      <p:pic>
        <p:nvPicPr>
          <p:cNvPr id="944" name="Image" descr="Image"/>
          <p:cNvPicPr>
            <a:picLocks noChangeAspect="1"/>
          </p:cNvPicPr>
          <p:nvPr/>
        </p:nvPicPr>
        <p:blipFill>
          <a:blip r:embed="rId4"/>
          <a:stretch>
            <a:fillRect/>
          </a:stretch>
        </p:blipFill>
        <p:spPr>
          <a:xfrm>
            <a:off x="10496940" y="3170871"/>
            <a:ext cx="1165289" cy="1166551"/>
          </a:xfrm>
          <a:prstGeom prst="rect">
            <a:avLst/>
          </a:prstGeom>
          <a:ln w="12700">
            <a:miter lim="400000"/>
          </a:ln>
        </p:spPr>
      </p:pic>
      <p:pic>
        <p:nvPicPr>
          <p:cNvPr id="945" name="Image" descr="Image"/>
          <p:cNvPicPr>
            <a:picLocks noChangeAspect="1"/>
          </p:cNvPicPr>
          <p:nvPr/>
        </p:nvPicPr>
        <p:blipFill>
          <a:blip r:embed="rId5"/>
          <a:stretch>
            <a:fillRect/>
          </a:stretch>
        </p:blipFill>
        <p:spPr>
          <a:xfrm>
            <a:off x="11767332" y="3162198"/>
            <a:ext cx="1166551" cy="1166552"/>
          </a:xfrm>
          <a:prstGeom prst="rect">
            <a:avLst/>
          </a:prstGeom>
          <a:ln w="12700">
            <a:miter lim="400000"/>
          </a:ln>
        </p:spPr>
      </p:pic>
      <p:pic>
        <p:nvPicPr>
          <p:cNvPr id="946" name="Image" descr="Image"/>
          <p:cNvPicPr>
            <a:picLocks noChangeAspect="1"/>
          </p:cNvPicPr>
          <p:nvPr/>
        </p:nvPicPr>
        <p:blipFill>
          <a:blip r:embed="rId6"/>
          <a:stretch>
            <a:fillRect/>
          </a:stretch>
        </p:blipFill>
        <p:spPr>
          <a:xfrm>
            <a:off x="847204" y="3027701"/>
            <a:ext cx="982271" cy="984007"/>
          </a:xfrm>
          <a:prstGeom prst="rect">
            <a:avLst/>
          </a:prstGeom>
          <a:ln w="12700">
            <a:miter lim="400000"/>
          </a:ln>
        </p:spPr>
      </p:pic>
      <p:sp>
        <p:nvSpPr>
          <p:cNvPr id="947" name="ÚRGANGUR"/>
          <p:cNvSpPr txBox="1"/>
          <p:nvPr/>
        </p:nvSpPr>
        <p:spPr>
          <a:xfrm>
            <a:off x="11662228" y="403404"/>
            <a:ext cx="133946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8. </a:t>
            </a:r>
            <a:r>
              <a:rPr dirty="0"/>
              <a:t>ÚRGANGUR</a:t>
            </a:r>
          </a:p>
        </p:txBody>
      </p:sp>
      <p:pic>
        <p:nvPicPr>
          <p:cNvPr id="948" name="Image" descr="Image"/>
          <p:cNvPicPr>
            <a:picLocks noChangeAspect="1"/>
          </p:cNvPicPr>
          <p:nvPr/>
        </p:nvPicPr>
        <p:blipFill>
          <a:blip r:embed="rId7"/>
          <a:stretch>
            <a:fillRect/>
          </a:stretch>
        </p:blipFill>
        <p:spPr>
          <a:xfrm>
            <a:off x="11015926" y="346996"/>
            <a:ext cx="330518" cy="430869"/>
          </a:xfrm>
          <a:prstGeom prst="rect">
            <a:avLst/>
          </a:prstGeom>
          <a:ln w="12700">
            <a:miter lim="400000"/>
          </a:ln>
        </p:spPr>
      </p:pic>
      <p:sp>
        <p:nvSpPr>
          <p:cNvPr id="949"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pic>
        <p:nvPicPr>
          <p:cNvPr id="35" name="Picture 34" descr="14: Líf í vatni">
            <a:extLst>
              <a:ext uri="{FF2B5EF4-FFF2-40B4-BE49-F238E27FC236}">
                <a16:creationId xmlns:a16="http://schemas.microsoft.com/office/drawing/2014/main" id="{379CEFF9-654D-4326-A5F1-989492EB0D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38986" y="3166984"/>
            <a:ext cx="1165289" cy="1165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 name="8087284977_d1e7a3c987_k.jpg" descr="8087284977_d1e7a3c987_k.jpg"/>
          <p:cNvPicPr>
            <a:picLocks noChangeAspect="1"/>
          </p:cNvPicPr>
          <p:nvPr/>
        </p:nvPicPr>
        <p:blipFill>
          <a:blip r:embed="rId3"/>
          <a:srcRect t="11061" b="456"/>
          <a:stretch>
            <a:fillRect/>
          </a:stretch>
        </p:blipFill>
        <p:spPr>
          <a:xfrm>
            <a:off x="-20717" y="0"/>
            <a:ext cx="20145534" cy="11303000"/>
          </a:xfrm>
          <a:prstGeom prst="rect">
            <a:avLst/>
          </a:prstGeom>
          <a:ln w="12700">
            <a:miter lim="400000"/>
          </a:ln>
        </p:spPr>
      </p:pic>
      <p:sp>
        <p:nvSpPr>
          <p:cNvPr id="952" name="Rectangle"/>
          <p:cNvSpPr/>
          <p:nvPr/>
        </p:nvSpPr>
        <p:spPr>
          <a:xfrm>
            <a:off x="10496550" y="2781300"/>
            <a:ext cx="6937177" cy="4615409"/>
          </a:xfrm>
          <a:prstGeom prst="rect">
            <a:avLst/>
          </a:prstGeom>
          <a:solidFill>
            <a:srgbClr val="DC8056"/>
          </a:solidFill>
          <a:ln w="12700">
            <a:miter lim="400000"/>
          </a:ln>
        </p:spPr>
        <p:txBody>
          <a:bodyPr lIns="45719" rIns="45719" anchor="ctr"/>
          <a:lstStyle/>
          <a:p>
            <a:endParaRPr/>
          </a:p>
        </p:txBody>
      </p:sp>
      <p:sp>
        <p:nvSpPr>
          <p:cNvPr id="953" name="LÝÐHEILSA OG SAMFÉLAG"/>
          <p:cNvSpPr txBox="1"/>
          <p:nvPr/>
        </p:nvSpPr>
        <p:spPr>
          <a:xfrm>
            <a:off x="11041622" y="3843666"/>
            <a:ext cx="5847034"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9. </a:t>
            </a:r>
            <a:r>
              <a:rPr dirty="0"/>
              <a:t>LÝÐHEILSA OG SAMFÉLAG</a:t>
            </a:r>
          </a:p>
        </p:txBody>
      </p:sp>
      <p:sp>
        <p:nvSpPr>
          <p:cNvPr id="954" name="Íbúar Akraneskaupstaðar séu meðvitaðir um mikilvægi hreyfingar og útivistar fyrir andlega og líkamlega heilsu og þekki og nýti sér þá valkosti sem sveitarfélagið hefur upp á að bjóða á þessu sviði Akranes er heilsueflandi samfélag"/>
          <p:cNvSpPr txBox="1"/>
          <p:nvPr/>
        </p:nvSpPr>
        <p:spPr>
          <a:xfrm>
            <a:off x="11041622" y="5140081"/>
            <a:ext cx="6045670" cy="1633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a:uFill>
                  <a:solidFill>
                    <a:srgbClr val="1F4D78"/>
                  </a:solidFill>
                </a:uFill>
              </a:rPr>
              <a:t>Íbúar Akraneskaupstaðar séu meðvitaðir um mikilvægi hreyfingar og útivistar fyrir andlega og líkamlega heilsu og þekki og nýti sér þá valkosti sem sveitarfélagið hefur upp á að bjóða á þessu sviði Akranes er heilsueflandi samfélag  </a:t>
            </a:r>
          </a:p>
        </p:txBody>
      </p:sp>
      <p:sp>
        <p:nvSpPr>
          <p:cNvPr id="955"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pic>
        <p:nvPicPr>
          <p:cNvPr id="956" name="Image" descr="Image"/>
          <p:cNvPicPr>
            <a:picLocks noChangeAspect="1"/>
          </p:cNvPicPr>
          <p:nvPr/>
        </p:nvPicPr>
        <p:blipFill>
          <a:blip r:embed="rId4"/>
          <a:stretch>
            <a:fillRect/>
          </a:stretch>
        </p:blipFill>
        <p:spPr>
          <a:xfrm>
            <a:off x="18195703" y="4495628"/>
            <a:ext cx="1209266" cy="118675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Rectangle"/>
          <p:cNvSpPr/>
          <p:nvPr/>
        </p:nvSpPr>
        <p:spPr>
          <a:xfrm>
            <a:off x="10487959" y="-51942"/>
            <a:ext cx="6950561" cy="1195264"/>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59" name="object 5"/>
          <p:cNvSpPr txBox="1"/>
          <p:nvPr/>
        </p:nvSpPr>
        <p:spPr>
          <a:xfrm>
            <a:off x="2066470" y="5497936"/>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C8056"/>
                </a:solidFill>
              </a:rPr>
              <a:t>FRAMKVÆMD:</a:t>
            </a:r>
            <a:r>
              <a:rPr lang="en-GB" b="1" dirty="0">
                <a:solidFill>
                  <a:srgbClr val="9E9F8E"/>
                </a:solidFill>
              </a:rPr>
              <a:t> </a:t>
            </a:r>
            <a:r>
              <a:rPr dirty="0" err="1"/>
              <a:t>Gerð</a:t>
            </a:r>
            <a:r>
              <a:rPr dirty="0"/>
              <a:t> </a:t>
            </a:r>
            <a:r>
              <a:rPr dirty="0" err="1"/>
              <a:t>verði</a:t>
            </a:r>
            <a:r>
              <a:rPr dirty="0"/>
              <a:t> </a:t>
            </a:r>
            <a:r>
              <a:rPr dirty="0" err="1"/>
              <a:t>úttekt</a:t>
            </a:r>
            <a:r>
              <a:rPr dirty="0"/>
              <a:t> á </a:t>
            </a:r>
            <a:r>
              <a:rPr dirty="0" err="1"/>
              <a:t>uppbyggingu</a:t>
            </a:r>
            <a:r>
              <a:rPr dirty="0"/>
              <a:t> </a:t>
            </a:r>
            <a:r>
              <a:rPr dirty="0" err="1"/>
              <a:t>og</a:t>
            </a:r>
            <a:r>
              <a:rPr dirty="0"/>
              <a:t> </a:t>
            </a:r>
            <a:r>
              <a:rPr dirty="0" err="1"/>
              <a:t>viðhaldi</a:t>
            </a:r>
            <a:r>
              <a:rPr dirty="0"/>
              <a:t> </a:t>
            </a:r>
            <a:r>
              <a:rPr dirty="0" err="1"/>
              <a:t>grænna</a:t>
            </a:r>
            <a:r>
              <a:rPr dirty="0"/>
              <a:t> </a:t>
            </a:r>
            <a:r>
              <a:rPr dirty="0" err="1"/>
              <a:t>svæða</a:t>
            </a:r>
            <a:r>
              <a:rPr dirty="0"/>
              <a:t> </a:t>
            </a:r>
            <a:r>
              <a:rPr dirty="0" err="1"/>
              <a:t>sveitarfélagsins</a:t>
            </a:r>
            <a:r>
              <a:rPr dirty="0"/>
              <a:t>. Í </a:t>
            </a:r>
            <a:r>
              <a:rPr dirty="0" err="1"/>
              <a:t>aðgerðaáætlun</a:t>
            </a:r>
            <a:r>
              <a:rPr dirty="0"/>
              <a:t> </a:t>
            </a:r>
            <a:r>
              <a:rPr dirty="0" err="1"/>
              <a:t>sem</a:t>
            </a:r>
            <a:r>
              <a:rPr dirty="0"/>
              <a:t> </a:t>
            </a:r>
            <a:r>
              <a:rPr dirty="0" err="1"/>
              <a:t>byggð</a:t>
            </a:r>
            <a:r>
              <a:rPr dirty="0"/>
              <a:t> </a:t>
            </a:r>
            <a:r>
              <a:rPr dirty="0" err="1"/>
              <a:t>verður</a:t>
            </a:r>
            <a:r>
              <a:rPr dirty="0"/>
              <a:t> á </a:t>
            </a:r>
            <a:r>
              <a:rPr dirty="0" err="1"/>
              <a:t>úttektinni</a:t>
            </a:r>
            <a:r>
              <a:rPr dirty="0"/>
              <a:t> </a:t>
            </a:r>
            <a:r>
              <a:rPr dirty="0" err="1"/>
              <a:t>verði</a:t>
            </a:r>
            <a:r>
              <a:rPr dirty="0"/>
              <a:t> </a:t>
            </a:r>
            <a:r>
              <a:rPr dirty="0" err="1"/>
              <a:t>sérstök</a:t>
            </a:r>
            <a:r>
              <a:rPr dirty="0"/>
              <a:t> </a:t>
            </a:r>
            <a:r>
              <a:rPr dirty="0" err="1"/>
              <a:t>áhersla</a:t>
            </a:r>
            <a:r>
              <a:rPr dirty="0"/>
              <a:t> </a:t>
            </a:r>
            <a:r>
              <a:rPr dirty="0" err="1"/>
              <a:t>lögð</a:t>
            </a:r>
            <a:r>
              <a:rPr dirty="0"/>
              <a:t> á </a:t>
            </a:r>
            <a:r>
              <a:rPr dirty="0" err="1"/>
              <a:t>að</a:t>
            </a:r>
            <a:r>
              <a:rPr dirty="0"/>
              <a:t> </a:t>
            </a:r>
            <a:r>
              <a:rPr dirty="0" err="1"/>
              <a:t>auka</a:t>
            </a:r>
            <a:r>
              <a:rPr dirty="0"/>
              <a:t> </a:t>
            </a:r>
            <a:r>
              <a:rPr dirty="0" err="1"/>
              <a:t>gróður</a:t>
            </a:r>
            <a:r>
              <a:rPr dirty="0"/>
              <a:t> </a:t>
            </a:r>
            <a:r>
              <a:rPr dirty="0" err="1"/>
              <a:t>sem</a:t>
            </a:r>
            <a:r>
              <a:rPr dirty="0"/>
              <a:t> </a:t>
            </a:r>
            <a:r>
              <a:rPr dirty="0" err="1"/>
              <a:t>þarfnast</a:t>
            </a:r>
            <a:r>
              <a:rPr dirty="0"/>
              <a:t> </a:t>
            </a:r>
            <a:r>
              <a:rPr dirty="0" err="1"/>
              <a:t>lítils</a:t>
            </a:r>
            <a:r>
              <a:rPr dirty="0"/>
              <a:t> </a:t>
            </a:r>
            <a:r>
              <a:rPr dirty="0" err="1"/>
              <a:t>viðhalds</a:t>
            </a:r>
            <a:r>
              <a:rPr dirty="0"/>
              <a:t>, </a:t>
            </a:r>
            <a:r>
              <a:rPr dirty="0" err="1"/>
              <a:t>auka</a:t>
            </a:r>
            <a:r>
              <a:rPr dirty="0"/>
              <a:t> </a:t>
            </a:r>
            <a:r>
              <a:rPr dirty="0" err="1"/>
              <a:t>útivistarmöguleika</a:t>
            </a:r>
            <a:r>
              <a:rPr dirty="0"/>
              <a:t> á </a:t>
            </a:r>
            <a:r>
              <a:rPr dirty="0" err="1"/>
              <a:t>svæðunum</a:t>
            </a:r>
            <a:r>
              <a:rPr dirty="0"/>
              <a:t>, </a:t>
            </a:r>
            <a:r>
              <a:rPr dirty="0" err="1"/>
              <a:t>bæta</a:t>
            </a:r>
            <a:r>
              <a:rPr dirty="0"/>
              <a:t> </a:t>
            </a:r>
            <a:r>
              <a:rPr dirty="0" err="1"/>
              <a:t>aðgengi</a:t>
            </a:r>
            <a:r>
              <a:rPr dirty="0"/>
              <a:t> </a:t>
            </a:r>
            <a:r>
              <a:rPr dirty="0" err="1"/>
              <a:t>og</a:t>
            </a:r>
            <a:r>
              <a:rPr dirty="0"/>
              <a:t> </a:t>
            </a:r>
            <a:r>
              <a:rPr dirty="0" err="1"/>
              <a:t>fjölga</a:t>
            </a:r>
            <a:r>
              <a:rPr dirty="0"/>
              <a:t> </a:t>
            </a:r>
            <a:r>
              <a:rPr dirty="0" err="1"/>
              <a:t>bekkjum</a:t>
            </a:r>
            <a:r>
              <a:rPr dirty="0"/>
              <a:t> </a:t>
            </a:r>
            <a:r>
              <a:rPr dirty="0" err="1"/>
              <a:t>og</a:t>
            </a:r>
            <a:r>
              <a:rPr dirty="0"/>
              <a:t> </a:t>
            </a:r>
            <a:r>
              <a:rPr dirty="0" err="1"/>
              <a:t>ruslatunnum</a:t>
            </a:r>
            <a:r>
              <a:rPr dirty="0"/>
              <a:t>.</a:t>
            </a:r>
          </a:p>
        </p:txBody>
      </p:sp>
      <p:sp>
        <p:nvSpPr>
          <p:cNvPr id="960" name="object 10"/>
          <p:cNvSpPr txBox="1"/>
          <p:nvPr/>
        </p:nvSpPr>
        <p:spPr>
          <a:xfrm>
            <a:off x="2066470" y="2597750"/>
            <a:ext cx="7776677" cy="171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43815">
              <a:spcBef>
                <a:spcPts val="1000"/>
              </a:spcBef>
              <a:defRPr sz="2000" spc="-8">
                <a:solidFill>
                  <a:srgbClr val="DC8056"/>
                </a:solidFill>
                <a:latin typeface="Arial"/>
                <a:ea typeface="Arial"/>
                <a:cs typeface="Arial"/>
                <a:sym typeface="Arial"/>
              </a:defRPr>
            </a:pPr>
            <a:r>
              <a:rPr dirty="0"/>
              <a:t>MARKMIÐ</a:t>
            </a:r>
            <a:r>
              <a:rPr lang="en-GB" dirty="0"/>
              <a:t> 9.1</a:t>
            </a:r>
            <a:endParaRPr dirty="0"/>
          </a:p>
          <a:p>
            <a:pPr marR="5080" indent="12700">
              <a:spcBef>
                <a:spcPts val="1400"/>
              </a:spcBef>
              <a:defRPr sz="4000" spc="-4">
                <a:solidFill>
                  <a:srgbClr val="DC8056"/>
                </a:solidFill>
                <a:latin typeface="Arial"/>
                <a:ea typeface="Arial"/>
                <a:cs typeface="Arial"/>
                <a:sym typeface="Arial"/>
              </a:defRPr>
            </a:pPr>
            <a:r>
              <a:rPr dirty="0" err="1"/>
              <a:t>Skipulag</a:t>
            </a:r>
            <a:r>
              <a:rPr dirty="0"/>
              <a:t> </a:t>
            </a:r>
            <a:r>
              <a:rPr dirty="0" err="1"/>
              <a:t>sem</a:t>
            </a:r>
            <a:r>
              <a:rPr dirty="0"/>
              <a:t> </a:t>
            </a:r>
            <a:r>
              <a:rPr dirty="0" err="1"/>
              <a:t>viðheldur</a:t>
            </a:r>
            <a:r>
              <a:rPr dirty="0"/>
              <a:t> </a:t>
            </a:r>
            <a:r>
              <a:rPr dirty="0" err="1"/>
              <a:t>jákvæðum</a:t>
            </a:r>
            <a:r>
              <a:rPr dirty="0"/>
              <a:t> </a:t>
            </a:r>
            <a:r>
              <a:rPr dirty="0" err="1"/>
              <a:t>eiginleikum</a:t>
            </a:r>
            <a:r>
              <a:rPr dirty="0"/>
              <a:t> </a:t>
            </a:r>
            <a:r>
              <a:rPr dirty="0" err="1"/>
              <a:t>bæjarumhverfisins</a:t>
            </a:r>
            <a:endParaRPr dirty="0"/>
          </a:p>
        </p:txBody>
      </p:sp>
      <p:sp>
        <p:nvSpPr>
          <p:cNvPr id="961" name="object 11"/>
          <p:cNvSpPr txBox="1"/>
          <p:nvPr/>
        </p:nvSpPr>
        <p:spPr>
          <a:xfrm>
            <a:off x="5428443" y="8025640"/>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spc="0" dirty="0" err="1"/>
              <a:t>Fyrir</a:t>
            </a:r>
            <a:r>
              <a:rPr lang="en-GB" spc="0" dirty="0"/>
              <a:t> </a:t>
            </a:r>
            <a:r>
              <a:rPr lang="en-GB" spc="0" dirty="0" err="1"/>
              <a:t>árslok</a:t>
            </a:r>
            <a:r>
              <a:rPr lang="en-GB" spc="0" dirty="0"/>
              <a:t> </a:t>
            </a:r>
            <a:r>
              <a:rPr spc="0" dirty="0"/>
              <a:t>202</a:t>
            </a:r>
            <a:r>
              <a:rPr lang="en-GB" spc="0" dirty="0"/>
              <a:t>3</a:t>
            </a:r>
            <a:endParaRPr spc="0" dirty="0"/>
          </a:p>
        </p:txBody>
      </p:sp>
      <p:sp>
        <p:nvSpPr>
          <p:cNvPr id="962" name="object 12"/>
          <p:cNvSpPr txBox="1"/>
          <p:nvPr/>
        </p:nvSpPr>
        <p:spPr>
          <a:xfrm>
            <a:off x="2854604" y="8051040"/>
            <a:ext cx="1341557"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Umhverfisstjóri</a:t>
            </a:r>
          </a:p>
        </p:txBody>
      </p:sp>
      <p:sp>
        <p:nvSpPr>
          <p:cNvPr id="963" name="LÝÐHEILSA OG SAMFÉLAG"/>
          <p:cNvSpPr txBox="1"/>
          <p:nvPr/>
        </p:nvSpPr>
        <p:spPr>
          <a:xfrm>
            <a:off x="11884398" y="403404"/>
            <a:ext cx="263629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9. </a:t>
            </a:r>
            <a:r>
              <a:rPr dirty="0"/>
              <a:t>LÝÐHEILSA OG SAMFÉLAG</a:t>
            </a:r>
          </a:p>
        </p:txBody>
      </p:sp>
      <p:sp>
        <p:nvSpPr>
          <p:cNvPr id="964"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965"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966" name="Rectangle"/>
          <p:cNvSpPr/>
          <p:nvPr/>
        </p:nvSpPr>
        <p:spPr>
          <a:xfrm>
            <a:off x="10487959" y="10991870"/>
            <a:ext cx="6950561" cy="305662"/>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67"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968"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969" name="Image" descr="Image"/>
          <p:cNvPicPr>
            <a:picLocks noChangeAspect="1"/>
          </p:cNvPicPr>
          <p:nvPr/>
        </p:nvPicPr>
        <p:blipFill>
          <a:blip r:embed="rId2"/>
          <a:stretch>
            <a:fillRect/>
          </a:stretch>
        </p:blipFill>
        <p:spPr>
          <a:xfrm>
            <a:off x="4703358" y="7939359"/>
            <a:ext cx="425164" cy="420746"/>
          </a:xfrm>
          <a:prstGeom prst="rect">
            <a:avLst/>
          </a:prstGeom>
          <a:ln w="12700">
            <a:miter lim="400000"/>
          </a:ln>
        </p:spPr>
      </p:pic>
      <p:pic>
        <p:nvPicPr>
          <p:cNvPr id="970" name="Image" descr="Image"/>
          <p:cNvPicPr>
            <a:picLocks noChangeAspect="1"/>
          </p:cNvPicPr>
          <p:nvPr/>
        </p:nvPicPr>
        <p:blipFill>
          <a:blip r:embed="rId3"/>
          <a:stretch>
            <a:fillRect/>
          </a:stretch>
        </p:blipFill>
        <p:spPr>
          <a:xfrm>
            <a:off x="2117275" y="7892632"/>
            <a:ext cx="434137" cy="463401"/>
          </a:xfrm>
          <a:prstGeom prst="rect">
            <a:avLst/>
          </a:prstGeom>
          <a:ln w="12700">
            <a:miter lim="400000"/>
          </a:ln>
        </p:spPr>
      </p:pic>
      <p:sp>
        <p:nvSpPr>
          <p:cNvPr id="971" name="Line"/>
          <p:cNvSpPr/>
          <p:nvPr/>
        </p:nvSpPr>
        <p:spPr>
          <a:xfrm>
            <a:off x="2089150" y="7672883"/>
            <a:ext cx="2182441" cy="1"/>
          </a:xfrm>
          <a:prstGeom prst="line">
            <a:avLst/>
          </a:prstGeom>
          <a:ln w="25400">
            <a:solidFill>
              <a:srgbClr val="DC8056"/>
            </a:solidFill>
          </a:ln>
        </p:spPr>
        <p:txBody>
          <a:bodyPr lIns="45719" rIns="45719"/>
          <a:lstStyle/>
          <a:p>
            <a:endParaRPr/>
          </a:p>
        </p:txBody>
      </p:sp>
      <p:sp>
        <p:nvSpPr>
          <p:cNvPr id="972" name="Line"/>
          <p:cNvSpPr/>
          <p:nvPr/>
        </p:nvSpPr>
        <p:spPr>
          <a:xfrm>
            <a:off x="2089150" y="8619458"/>
            <a:ext cx="2182441" cy="1"/>
          </a:xfrm>
          <a:prstGeom prst="line">
            <a:avLst/>
          </a:prstGeom>
          <a:ln w="25400">
            <a:solidFill>
              <a:srgbClr val="DC8056"/>
            </a:solidFill>
          </a:ln>
        </p:spPr>
        <p:txBody>
          <a:bodyPr lIns="45719" rIns="45719"/>
          <a:lstStyle/>
          <a:p>
            <a:endParaRPr/>
          </a:p>
        </p:txBody>
      </p:sp>
      <p:sp>
        <p:nvSpPr>
          <p:cNvPr id="973" name="Line"/>
          <p:cNvSpPr/>
          <p:nvPr/>
        </p:nvSpPr>
        <p:spPr>
          <a:xfrm>
            <a:off x="4686825" y="7672883"/>
            <a:ext cx="5156322" cy="1"/>
          </a:xfrm>
          <a:prstGeom prst="line">
            <a:avLst/>
          </a:prstGeom>
          <a:ln w="25400">
            <a:solidFill>
              <a:srgbClr val="DC8056"/>
            </a:solidFill>
          </a:ln>
        </p:spPr>
        <p:txBody>
          <a:bodyPr lIns="45719" rIns="45719"/>
          <a:lstStyle/>
          <a:p>
            <a:endParaRPr/>
          </a:p>
        </p:txBody>
      </p:sp>
      <p:sp>
        <p:nvSpPr>
          <p:cNvPr id="974" name="Line"/>
          <p:cNvSpPr/>
          <p:nvPr/>
        </p:nvSpPr>
        <p:spPr>
          <a:xfrm>
            <a:off x="4686825" y="8619458"/>
            <a:ext cx="5156322" cy="1"/>
          </a:xfrm>
          <a:prstGeom prst="line">
            <a:avLst/>
          </a:prstGeom>
          <a:ln w="25400">
            <a:solidFill>
              <a:srgbClr val="DC8056"/>
            </a:solidFill>
          </a:ln>
        </p:spPr>
        <p:txBody>
          <a:bodyPr lIns="45719" rIns="45719"/>
          <a:lstStyle/>
          <a:p>
            <a:endParaRPr/>
          </a:p>
        </p:txBody>
      </p:sp>
      <p:sp>
        <p:nvSpPr>
          <p:cNvPr id="975"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Uppbygging og viðhald grænna svæða</a:t>
            </a:r>
          </a:p>
        </p:txBody>
      </p:sp>
      <p:pic>
        <p:nvPicPr>
          <p:cNvPr id="976" name="Image" descr="Image"/>
          <p:cNvPicPr>
            <a:picLocks noChangeAspect="1"/>
          </p:cNvPicPr>
          <p:nvPr/>
        </p:nvPicPr>
        <p:blipFill>
          <a:blip r:embed="rId4"/>
          <a:stretch>
            <a:fillRect/>
          </a:stretch>
        </p:blipFill>
        <p:spPr>
          <a:xfrm>
            <a:off x="11767963" y="3170871"/>
            <a:ext cx="1165289" cy="1166551"/>
          </a:xfrm>
          <a:prstGeom prst="rect">
            <a:avLst/>
          </a:prstGeom>
          <a:ln w="12700">
            <a:miter lim="400000"/>
          </a:ln>
        </p:spPr>
      </p:pic>
      <p:pic>
        <p:nvPicPr>
          <p:cNvPr id="977" name="Image" descr="Image"/>
          <p:cNvPicPr>
            <a:picLocks noChangeAspect="1"/>
          </p:cNvPicPr>
          <p:nvPr/>
        </p:nvPicPr>
        <p:blipFill>
          <a:blip r:embed="rId5"/>
          <a:stretch>
            <a:fillRect/>
          </a:stretch>
        </p:blipFill>
        <p:spPr>
          <a:xfrm>
            <a:off x="10497571" y="3163208"/>
            <a:ext cx="1164028" cy="1165289"/>
          </a:xfrm>
          <a:prstGeom prst="rect">
            <a:avLst/>
          </a:prstGeom>
          <a:ln w="12700">
            <a:miter lim="400000"/>
          </a:ln>
        </p:spPr>
      </p:pic>
      <p:pic>
        <p:nvPicPr>
          <p:cNvPr id="978" name="Image" descr="Image"/>
          <p:cNvPicPr>
            <a:picLocks noChangeAspect="1"/>
          </p:cNvPicPr>
          <p:nvPr/>
        </p:nvPicPr>
        <p:blipFill>
          <a:blip r:embed="rId6"/>
          <a:stretch>
            <a:fillRect/>
          </a:stretch>
        </p:blipFill>
        <p:spPr>
          <a:xfrm>
            <a:off x="13039616" y="3170107"/>
            <a:ext cx="1166552" cy="1166551"/>
          </a:xfrm>
          <a:prstGeom prst="rect">
            <a:avLst/>
          </a:prstGeom>
          <a:ln w="12700">
            <a:miter lim="400000"/>
          </a:ln>
        </p:spPr>
      </p:pic>
      <p:pic>
        <p:nvPicPr>
          <p:cNvPr id="979"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pic>
        <p:nvPicPr>
          <p:cNvPr id="980" name="Image" descr="Image"/>
          <p:cNvPicPr>
            <a:picLocks noChangeAspect="1"/>
          </p:cNvPicPr>
          <p:nvPr/>
        </p:nvPicPr>
        <p:blipFill>
          <a:blip r:embed="rId8"/>
          <a:stretch>
            <a:fillRect/>
          </a:stretch>
        </p:blipFill>
        <p:spPr>
          <a:xfrm>
            <a:off x="10951115" y="326783"/>
            <a:ext cx="487870" cy="478787"/>
          </a:xfrm>
          <a:prstGeom prst="rect">
            <a:avLst/>
          </a:prstGeom>
          <a:ln w="12700">
            <a:miter lim="400000"/>
          </a:ln>
        </p:spPr>
      </p:pic>
      <p:sp>
        <p:nvSpPr>
          <p:cNvPr id="981"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p:cNvSpPr/>
          <p:nvPr/>
        </p:nvSpPr>
        <p:spPr>
          <a:xfrm>
            <a:off x="10487959" y="-51942"/>
            <a:ext cx="6950561" cy="1195264"/>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84" name="object 5"/>
          <p:cNvSpPr txBox="1"/>
          <p:nvPr/>
        </p:nvSpPr>
        <p:spPr>
          <a:xfrm>
            <a:off x="2066470" y="5519403"/>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C8056"/>
                </a:solidFill>
              </a:rPr>
              <a:t>FRAMKVÆMD: </a:t>
            </a:r>
            <a:r>
              <a:rPr dirty="0" err="1"/>
              <a:t>Unnin</a:t>
            </a:r>
            <a:r>
              <a:rPr dirty="0"/>
              <a:t> </a:t>
            </a:r>
            <a:r>
              <a:rPr dirty="0" err="1"/>
              <a:t>verði</a:t>
            </a:r>
            <a:r>
              <a:rPr dirty="0"/>
              <a:t> </a:t>
            </a:r>
            <a:r>
              <a:rPr dirty="0" err="1"/>
              <a:t>aðgerðaáætlun</a:t>
            </a:r>
            <a:r>
              <a:rPr dirty="0"/>
              <a:t> </a:t>
            </a:r>
            <a:r>
              <a:rPr dirty="0" err="1"/>
              <a:t>sem</a:t>
            </a:r>
            <a:r>
              <a:rPr dirty="0"/>
              <a:t> </a:t>
            </a:r>
            <a:r>
              <a:rPr dirty="0" err="1"/>
              <a:t>miðar</a:t>
            </a:r>
            <a:r>
              <a:rPr dirty="0"/>
              <a:t> </a:t>
            </a:r>
            <a:r>
              <a:rPr dirty="0" err="1"/>
              <a:t>að</a:t>
            </a:r>
            <a:r>
              <a:rPr dirty="0"/>
              <a:t> </a:t>
            </a:r>
            <a:r>
              <a:rPr dirty="0" err="1"/>
              <a:t>því</a:t>
            </a:r>
            <a:r>
              <a:rPr dirty="0"/>
              <a:t> </a:t>
            </a:r>
            <a:r>
              <a:rPr dirty="0" err="1"/>
              <a:t>að</a:t>
            </a:r>
            <a:r>
              <a:rPr dirty="0"/>
              <a:t> </a:t>
            </a:r>
            <a:r>
              <a:rPr dirty="0" err="1"/>
              <a:t>efla</a:t>
            </a:r>
            <a:r>
              <a:rPr dirty="0"/>
              <a:t> </a:t>
            </a:r>
            <a:r>
              <a:rPr dirty="0" err="1"/>
              <a:t>lýðheilsuvitund</a:t>
            </a:r>
            <a:r>
              <a:rPr dirty="0"/>
              <a:t> </a:t>
            </a:r>
            <a:r>
              <a:rPr dirty="0" err="1"/>
              <a:t>bæjarbúa</a:t>
            </a:r>
            <a:r>
              <a:rPr dirty="0"/>
              <a:t> </a:t>
            </a:r>
            <a:r>
              <a:rPr dirty="0" err="1"/>
              <a:t>og</a:t>
            </a:r>
            <a:r>
              <a:rPr dirty="0"/>
              <a:t> </a:t>
            </a:r>
            <a:r>
              <a:rPr dirty="0" err="1"/>
              <a:t>samþætta</a:t>
            </a:r>
            <a:r>
              <a:rPr dirty="0"/>
              <a:t> </a:t>
            </a:r>
            <a:r>
              <a:rPr dirty="0" err="1"/>
              <a:t>útivist</a:t>
            </a:r>
            <a:r>
              <a:rPr dirty="0"/>
              <a:t>, </a:t>
            </a:r>
            <a:r>
              <a:rPr dirty="0" err="1"/>
              <a:t>náttúru</a:t>
            </a:r>
            <a:r>
              <a:rPr dirty="0"/>
              <a:t> </a:t>
            </a:r>
            <a:r>
              <a:rPr dirty="0" err="1"/>
              <a:t>og</a:t>
            </a:r>
            <a:r>
              <a:rPr dirty="0"/>
              <a:t> </a:t>
            </a:r>
            <a:r>
              <a:rPr dirty="0" err="1"/>
              <a:t>hreyfingu</a:t>
            </a:r>
            <a:r>
              <a:rPr dirty="0"/>
              <a:t>. Í </a:t>
            </a:r>
            <a:r>
              <a:rPr dirty="0" err="1"/>
              <a:t>áætluninni</a:t>
            </a:r>
            <a:r>
              <a:rPr dirty="0"/>
              <a:t> </a:t>
            </a:r>
            <a:r>
              <a:rPr dirty="0" err="1"/>
              <a:t>verði</a:t>
            </a:r>
            <a:r>
              <a:rPr dirty="0"/>
              <a:t> </a:t>
            </a:r>
            <a:r>
              <a:rPr dirty="0" err="1"/>
              <a:t>m.a.</a:t>
            </a:r>
            <a:r>
              <a:rPr dirty="0"/>
              <a:t> </a:t>
            </a:r>
            <a:r>
              <a:rPr dirty="0" err="1"/>
              <a:t>hugað</a:t>
            </a:r>
            <a:r>
              <a:rPr dirty="0"/>
              <a:t> </a:t>
            </a:r>
            <a:r>
              <a:rPr dirty="0" err="1"/>
              <a:t>að</a:t>
            </a:r>
            <a:r>
              <a:rPr dirty="0"/>
              <a:t> </a:t>
            </a:r>
            <a:r>
              <a:rPr dirty="0" err="1"/>
              <a:t>því</a:t>
            </a:r>
            <a:r>
              <a:rPr dirty="0"/>
              <a:t> </a:t>
            </a:r>
            <a:r>
              <a:rPr dirty="0" err="1"/>
              <a:t>að</a:t>
            </a:r>
            <a:r>
              <a:rPr dirty="0"/>
              <a:t> </a:t>
            </a:r>
            <a:r>
              <a:rPr dirty="0" err="1"/>
              <a:t>tengja</a:t>
            </a:r>
            <a:r>
              <a:rPr dirty="0"/>
              <a:t> </a:t>
            </a:r>
            <a:r>
              <a:rPr dirty="0" err="1"/>
              <a:t>græn</a:t>
            </a:r>
            <a:r>
              <a:rPr dirty="0"/>
              <a:t> </a:t>
            </a:r>
            <a:r>
              <a:rPr dirty="0" err="1"/>
              <a:t>svæði</a:t>
            </a:r>
            <a:r>
              <a:rPr dirty="0"/>
              <a:t> </a:t>
            </a:r>
            <a:r>
              <a:rPr dirty="0" err="1"/>
              <a:t>og</a:t>
            </a:r>
            <a:r>
              <a:rPr dirty="0"/>
              <a:t> </a:t>
            </a:r>
            <a:r>
              <a:rPr dirty="0" err="1"/>
              <a:t>útivistarsvæði</a:t>
            </a:r>
            <a:r>
              <a:rPr dirty="0"/>
              <a:t> </a:t>
            </a:r>
            <a:r>
              <a:rPr dirty="0" err="1"/>
              <a:t>sveitarfélagsins</a:t>
            </a:r>
            <a:r>
              <a:rPr dirty="0"/>
              <a:t> </a:t>
            </a:r>
            <a:r>
              <a:rPr dirty="0" err="1"/>
              <a:t>með</a:t>
            </a:r>
            <a:r>
              <a:rPr dirty="0"/>
              <a:t> </a:t>
            </a:r>
            <a:r>
              <a:rPr dirty="0" err="1"/>
              <a:t>göngu</a:t>
            </a:r>
            <a:r>
              <a:rPr dirty="0"/>
              <a:t>- </a:t>
            </a:r>
            <a:r>
              <a:rPr dirty="0" err="1"/>
              <a:t>og</a:t>
            </a:r>
            <a:r>
              <a:rPr dirty="0"/>
              <a:t> </a:t>
            </a:r>
            <a:r>
              <a:rPr dirty="0" err="1"/>
              <a:t>hjólastígum</a:t>
            </a:r>
            <a:r>
              <a:rPr dirty="0"/>
              <a:t> </a:t>
            </a:r>
            <a:r>
              <a:rPr dirty="0" err="1"/>
              <a:t>og</a:t>
            </a:r>
            <a:r>
              <a:rPr dirty="0"/>
              <a:t> </a:t>
            </a:r>
            <a:r>
              <a:rPr dirty="0" err="1"/>
              <a:t>að</a:t>
            </a:r>
            <a:r>
              <a:rPr dirty="0"/>
              <a:t> </a:t>
            </a:r>
            <a:r>
              <a:rPr dirty="0" err="1"/>
              <a:t>yfirbragð</a:t>
            </a:r>
            <a:r>
              <a:rPr dirty="0"/>
              <a:t> </a:t>
            </a:r>
            <a:r>
              <a:rPr dirty="0" err="1"/>
              <a:t>og</a:t>
            </a:r>
            <a:r>
              <a:rPr dirty="0"/>
              <a:t> </a:t>
            </a:r>
            <a:r>
              <a:rPr dirty="0" err="1"/>
              <a:t>skipulag</a:t>
            </a:r>
            <a:r>
              <a:rPr dirty="0"/>
              <a:t> </a:t>
            </a:r>
            <a:r>
              <a:rPr dirty="0" err="1"/>
              <a:t>sveitarfélagsins</a:t>
            </a:r>
            <a:r>
              <a:rPr dirty="0"/>
              <a:t> </a:t>
            </a:r>
            <a:r>
              <a:rPr dirty="0" err="1"/>
              <a:t>hvetji</a:t>
            </a:r>
            <a:r>
              <a:rPr dirty="0"/>
              <a:t> </a:t>
            </a:r>
            <a:r>
              <a:rPr dirty="0" err="1"/>
              <a:t>til</a:t>
            </a:r>
            <a:r>
              <a:rPr dirty="0"/>
              <a:t> </a:t>
            </a:r>
            <a:r>
              <a:rPr dirty="0" err="1"/>
              <a:t>útivistar</a:t>
            </a:r>
            <a:r>
              <a:rPr dirty="0"/>
              <a:t>.</a:t>
            </a:r>
          </a:p>
        </p:txBody>
      </p:sp>
      <p:sp>
        <p:nvSpPr>
          <p:cNvPr id="985"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DC8056"/>
                </a:solidFill>
                <a:latin typeface="Arial"/>
                <a:ea typeface="Arial"/>
                <a:cs typeface="Arial"/>
                <a:sym typeface="Arial"/>
              </a:defRPr>
            </a:pPr>
            <a:r>
              <a:rPr dirty="0"/>
              <a:t>MARKMIÐ</a:t>
            </a:r>
            <a:r>
              <a:rPr lang="en-GB" dirty="0"/>
              <a:t> 9.2</a:t>
            </a:r>
            <a:endParaRPr dirty="0"/>
          </a:p>
          <a:p>
            <a:pPr marR="5080" indent="12700">
              <a:spcBef>
                <a:spcPts val="1400"/>
              </a:spcBef>
              <a:defRPr sz="4000" spc="-4">
                <a:solidFill>
                  <a:srgbClr val="DC8056"/>
                </a:solidFill>
                <a:latin typeface="Arial"/>
                <a:ea typeface="Arial"/>
                <a:cs typeface="Arial"/>
                <a:sym typeface="Arial"/>
              </a:defRPr>
            </a:pPr>
            <a:r>
              <a:rPr dirty="0" err="1"/>
              <a:t>Útivist</a:t>
            </a:r>
            <a:r>
              <a:rPr dirty="0"/>
              <a:t> </a:t>
            </a:r>
            <a:r>
              <a:rPr dirty="0" err="1"/>
              <a:t>fyrir</a:t>
            </a:r>
            <a:r>
              <a:rPr dirty="0"/>
              <a:t> </a:t>
            </a:r>
            <a:r>
              <a:rPr dirty="0" err="1"/>
              <a:t>alla</a:t>
            </a:r>
            <a:endParaRPr dirty="0"/>
          </a:p>
        </p:txBody>
      </p:sp>
      <p:sp>
        <p:nvSpPr>
          <p:cNvPr id="986" name="object 11"/>
          <p:cNvSpPr txBox="1"/>
          <p:nvPr/>
        </p:nvSpPr>
        <p:spPr>
          <a:xfrm>
            <a:off x="5428443" y="8315965"/>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spc="0" dirty="0" err="1"/>
              <a:t>árslok</a:t>
            </a:r>
            <a:r>
              <a:rPr spc="0" dirty="0"/>
              <a:t> 202</a:t>
            </a:r>
            <a:r>
              <a:rPr lang="en-GB" spc="0" dirty="0"/>
              <a:t>3</a:t>
            </a:r>
            <a:endParaRPr spc="0" dirty="0"/>
          </a:p>
        </p:txBody>
      </p:sp>
      <p:sp>
        <p:nvSpPr>
          <p:cNvPr id="987" name="object 12"/>
          <p:cNvSpPr txBox="1"/>
          <p:nvPr/>
        </p:nvSpPr>
        <p:spPr>
          <a:xfrm>
            <a:off x="2854604" y="8112765"/>
            <a:ext cx="1454418"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Velferðar- og mannréttindaráð og umhverfisstjóri</a:t>
            </a:r>
          </a:p>
        </p:txBody>
      </p:sp>
      <p:sp>
        <p:nvSpPr>
          <p:cNvPr id="988"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989"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990" name="Rectangle"/>
          <p:cNvSpPr/>
          <p:nvPr/>
        </p:nvSpPr>
        <p:spPr>
          <a:xfrm>
            <a:off x="10487959" y="10991870"/>
            <a:ext cx="6950561" cy="305662"/>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91"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992"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993" name="Image" descr="Image"/>
          <p:cNvPicPr>
            <a:picLocks noChangeAspect="1"/>
          </p:cNvPicPr>
          <p:nvPr/>
        </p:nvPicPr>
        <p:blipFill>
          <a:blip r:embed="rId2"/>
          <a:stretch>
            <a:fillRect/>
          </a:stretch>
        </p:blipFill>
        <p:spPr>
          <a:xfrm>
            <a:off x="4703358" y="8229684"/>
            <a:ext cx="425164" cy="420746"/>
          </a:xfrm>
          <a:prstGeom prst="rect">
            <a:avLst/>
          </a:prstGeom>
          <a:ln w="12700">
            <a:miter lim="400000"/>
          </a:ln>
        </p:spPr>
      </p:pic>
      <p:pic>
        <p:nvPicPr>
          <p:cNvPr id="994" name="Image" descr="Image"/>
          <p:cNvPicPr>
            <a:picLocks noChangeAspect="1"/>
          </p:cNvPicPr>
          <p:nvPr/>
        </p:nvPicPr>
        <p:blipFill>
          <a:blip r:embed="rId3"/>
          <a:stretch>
            <a:fillRect/>
          </a:stretch>
        </p:blipFill>
        <p:spPr>
          <a:xfrm>
            <a:off x="2117275" y="8182957"/>
            <a:ext cx="434137" cy="463401"/>
          </a:xfrm>
          <a:prstGeom prst="rect">
            <a:avLst/>
          </a:prstGeom>
          <a:ln w="12700">
            <a:miter lim="400000"/>
          </a:ln>
        </p:spPr>
      </p:pic>
      <p:sp>
        <p:nvSpPr>
          <p:cNvPr id="995" name="Line"/>
          <p:cNvSpPr/>
          <p:nvPr/>
        </p:nvSpPr>
        <p:spPr>
          <a:xfrm>
            <a:off x="2089150" y="7963208"/>
            <a:ext cx="2182441" cy="1"/>
          </a:xfrm>
          <a:prstGeom prst="line">
            <a:avLst/>
          </a:prstGeom>
          <a:ln w="25400">
            <a:solidFill>
              <a:srgbClr val="DC8056"/>
            </a:solidFill>
          </a:ln>
        </p:spPr>
        <p:txBody>
          <a:bodyPr lIns="45719" rIns="45719"/>
          <a:lstStyle/>
          <a:p>
            <a:endParaRPr/>
          </a:p>
        </p:txBody>
      </p:sp>
      <p:sp>
        <p:nvSpPr>
          <p:cNvPr id="996" name="Line"/>
          <p:cNvSpPr/>
          <p:nvPr/>
        </p:nvSpPr>
        <p:spPr>
          <a:xfrm>
            <a:off x="2089150" y="8909783"/>
            <a:ext cx="2182441" cy="1"/>
          </a:xfrm>
          <a:prstGeom prst="line">
            <a:avLst/>
          </a:prstGeom>
          <a:ln w="25400">
            <a:solidFill>
              <a:srgbClr val="DC8056"/>
            </a:solidFill>
          </a:ln>
        </p:spPr>
        <p:txBody>
          <a:bodyPr lIns="45719" rIns="45719"/>
          <a:lstStyle/>
          <a:p>
            <a:endParaRPr/>
          </a:p>
        </p:txBody>
      </p:sp>
      <p:sp>
        <p:nvSpPr>
          <p:cNvPr id="997" name="Line"/>
          <p:cNvSpPr/>
          <p:nvPr/>
        </p:nvSpPr>
        <p:spPr>
          <a:xfrm>
            <a:off x="4686825" y="7963208"/>
            <a:ext cx="5156322" cy="1"/>
          </a:xfrm>
          <a:prstGeom prst="line">
            <a:avLst/>
          </a:prstGeom>
          <a:ln w="25400">
            <a:solidFill>
              <a:srgbClr val="DC8056"/>
            </a:solidFill>
          </a:ln>
        </p:spPr>
        <p:txBody>
          <a:bodyPr lIns="45719" rIns="45719"/>
          <a:lstStyle/>
          <a:p>
            <a:endParaRPr/>
          </a:p>
        </p:txBody>
      </p:sp>
      <p:sp>
        <p:nvSpPr>
          <p:cNvPr id="998" name="Line"/>
          <p:cNvSpPr/>
          <p:nvPr/>
        </p:nvSpPr>
        <p:spPr>
          <a:xfrm>
            <a:off x="4686825" y="8909783"/>
            <a:ext cx="5156322" cy="1"/>
          </a:xfrm>
          <a:prstGeom prst="line">
            <a:avLst/>
          </a:prstGeom>
          <a:ln w="25400">
            <a:solidFill>
              <a:srgbClr val="DC8056"/>
            </a:solidFill>
          </a:ln>
        </p:spPr>
        <p:txBody>
          <a:bodyPr lIns="45719" rIns="45719"/>
          <a:lstStyle/>
          <a:p>
            <a:endParaRPr/>
          </a:p>
        </p:txBody>
      </p:sp>
      <p:sp>
        <p:nvSpPr>
          <p:cNvPr id="999" name="object 11"/>
          <p:cNvSpPr txBox="1"/>
          <p:nvPr/>
        </p:nvSpPr>
        <p:spPr>
          <a:xfrm>
            <a:off x="13835843" y="8302910"/>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spc="0" dirty="0" err="1"/>
              <a:t>Fyrir</a:t>
            </a:r>
            <a:r>
              <a:rPr spc="0" dirty="0"/>
              <a:t> </a:t>
            </a:r>
            <a:r>
              <a:rPr spc="0" dirty="0" err="1"/>
              <a:t>árslok</a:t>
            </a:r>
            <a:r>
              <a:rPr spc="0" dirty="0"/>
              <a:t> 202</a:t>
            </a:r>
            <a:r>
              <a:rPr lang="en-GB" spc="0" dirty="0"/>
              <a:t>5</a:t>
            </a:r>
            <a:endParaRPr spc="0" dirty="0"/>
          </a:p>
        </p:txBody>
      </p:sp>
      <p:sp>
        <p:nvSpPr>
          <p:cNvPr id="1000" name="object 12"/>
          <p:cNvSpPr txBox="1"/>
          <p:nvPr/>
        </p:nvSpPr>
        <p:spPr>
          <a:xfrm>
            <a:off x="11262004" y="8138165"/>
            <a:ext cx="1545563"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Velferðar- og mannréttindaráð og umhverfisstjóri</a:t>
            </a:r>
          </a:p>
        </p:txBody>
      </p:sp>
      <p:pic>
        <p:nvPicPr>
          <p:cNvPr id="1001" name="Image" descr="Image"/>
          <p:cNvPicPr>
            <a:picLocks noChangeAspect="1"/>
          </p:cNvPicPr>
          <p:nvPr/>
        </p:nvPicPr>
        <p:blipFill>
          <a:blip r:embed="rId2"/>
          <a:stretch>
            <a:fillRect/>
          </a:stretch>
        </p:blipFill>
        <p:spPr>
          <a:xfrm>
            <a:off x="13110759" y="8229684"/>
            <a:ext cx="425164" cy="420746"/>
          </a:xfrm>
          <a:prstGeom prst="rect">
            <a:avLst/>
          </a:prstGeom>
          <a:ln w="12700">
            <a:miter lim="400000"/>
          </a:ln>
        </p:spPr>
      </p:pic>
      <p:pic>
        <p:nvPicPr>
          <p:cNvPr id="1002" name="Image" descr="Image"/>
          <p:cNvPicPr>
            <a:picLocks noChangeAspect="1"/>
          </p:cNvPicPr>
          <p:nvPr/>
        </p:nvPicPr>
        <p:blipFill>
          <a:blip r:embed="rId3"/>
          <a:stretch>
            <a:fillRect/>
          </a:stretch>
        </p:blipFill>
        <p:spPr>
          <a:xfrm>
            <a:off x="10524675" y="8182957"/>
            <a:ext cx="434136" cy="463401"/>
          </a:xfrm>
          <a:prstGeom prst="rect">
            <a:avLst/>
          </a:prstGeom>
          <a:ln w="12700">
            <a:miter lim="400000"/>
          </a:ln>
        </p:spPr>
      </p:pic>
      <p:sp>
        <p:nvSpPr>
          <p:cNvPr id="1003" name="Line"/>
          <p:cNvSpPr/>
          <p:nvPr/>
        </p:nvSpPr>
        <p:spPr>
          <a:xfrm>
            <a:off x="10496550" y="7963208"/>
            <a:ext cx="2182441" cy="1"/>
          </a:xfrm>
          <a:prstGeom prst="line">
            <a:avLst/>
          </a:prstGeom>
          <a:ln w="25400">
            <a:solidFill>
              <a:srgbClr val="DC8056"/>
            </a:solidFill>
          </a:ln>
        </p:spPr>
        <p:txBody>
          <a:bodyPr lIns="45719" rIns="45719"/>
          <a:lstStyle/>
          <a:p>
            <a:endParaRPr/>
          </a:p>
        </p:txBody>
      </p:sp>
      <p:sp>
        <p:nvSpPr>
          <p:cNvPr id="1004" name="Line"/>
          <p:cNvSpPr/>
          <p:nvPr/>
        </p:nvSpPr>
        <p:spPr>
          <a:xfrm>
            <a:off x="10496550" y="8909783"/>
            <a:ext cx="2182441" cy="1"/>
          </a:xfrm>
          <a:prstGeom prst="line">
            <a:avLst/>
          </a:prstGeom>
          <a:ln w="25400">
            <a:solidFill>
              <a:srgbClr val="DC8056"/>
            </a:solidFill>
          </a:ln>
        </p:spPr>
        <p:txBody>
          <a:bodyPr lIns="45719" rIns="45719"/>
          <a:lstStyle/>
          <a:p>
            <a:endParaRPr/>
          </a:p>
        </p:txBody>
      </p:sp>
      <p:sp>
        <p:nvSpPr>
          <p:cNvPr id="1005" name="Line"/>
          <p:cNvSpPr/>
          <p:nvPr/>
        </p:nvSpPr>
        <p:spPr>
          <a:xfrm>
            <a:off x="13094225" y="7963208"/>
            <a:ext cx="5156322" cy="1"/>
          </a:xfrm>
          <a:prstGeom prst="line">
            <a:avLst/>
          </a:prstGeom>
          <a:ln w="25400">
            <a:solidFill>
              <a:srgbClr val="DC8056"/>
            </a:solidFill>
          </a:ln>
        </p:spPr>
        <p:txBody>
          <a:bodyPr lIns="45719" rIns="45719"/>
          <a:lstStyle/>
          <a:p>
            <a:endParaRPr/>
          </a:p>
        </p:txBody>
      </p:sp>
      <p:sp>
        <p:nvSpPr>
          <p:cNvPr id="1006" name="Line"/>
          <p:cNvSpPr/>
          <p:nvPr/>
        </p:nvSpPr>
        <p:spPr>
          <a:xfrm>
            <a:off x="13094225" y="8909783"/>
            <a:ext cx="5156322" cy="1"/>
          </a:xfrm>
          <a:prstGeom prst="line">
            <a:avLst/>
          </a:prstGeom>
          <a:ln w="25400">
            <a:solidFill>
              <a:srgbClr val="DC8056"/>
            </a:solidFill>
          </a:ln>
        </p:spPr>
        <p:txBody>
          <a:bodyPr lIns="45719" rIns="45719"/>
          <a:lstStyle/>
          <a:p>
            <a:endParaRPr/>
          </a:p>
        </p:txBody>
      </p:sp>
      <p:sp>
        <p:nvSpPr>
          <p:cNvPr id="1007" name="object 5"/>
          <p:cNvSpPr txBox="1"/>
          <p:nvPr/>
        </p:nvSpPr>
        <p:spPr>
          <a:xfrm>
            <a:off x="2066470"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Aðgerðaáætlun um hreyfingu og útivist</a:t>
            </a:r>
          </a:p>
        </p:txBody>
      </p:sp>
      <p:sp>
        <p:nvSpPr>
          <p:cNvPr id="1008" name="object 5"/>
          <p:cNvSpPr txBox="1"/>
          <p:nvPr/>
        </p:nvSpPr>
        <p:spPr>
          <a:xfrm>
            <a:off x="10501814" y="5519403"/>
            <a:ext cx="7524751" cy="1515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C8056"/>
                </a:solidFill>
              </a:rPr>
              <a:t>FRAMKVÆMD: </a:t>
            </a:r>
            <a:r>
              <a:rPr lang="is-IS" dirty="0"/>
              <a:t>Fræðsla fyrir íbúa, skóla og leikskóla um mikilvægi hreyfingar og útivistar sem forvörn gegn ýmsum sjúkdómum.  Hluti af fræðslunni gætu verið stuttar myndbandsklippur um þau hreyfisvæði og aðstöðu sem fyrir er (skógræktina, Elínarhöfða, Langasand, Garðalund o.s.frv.). Þessi fræðsla getur verið hluti af reglubundinni fræðslu um umhverfismál.</a:t>
            </a:r>
            <a:endParaRPr dirty="0"/>
          </a:p>
        </p:txBody>
      </p:sp>
      <p:sp>
        <p:nvSpPr>
          <p:cNvPr id="1009" name="object 5"/>
          <p:cNvSpPr txBox="1"/>
          <p:nvPr/>
        </p:nvSpPr>
        <p:spPr>
          <a:xfrm>
            <a:off x="10501814" y="5053868"/>
            <a:ext cx="7524751"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t>Fræðsla um hreyfingu og útivist sem forvörn gegn sjúkdómum</a:t>
            </a:r>
          </a:p>
        </p:txBody>
      </p:sp>
      <p:pic>
        <p:nvPicPr>
          <p:cNvPr id="1010" name="Image" descr="Image"/>
          <p:cNvPicPr>
            <a:picLocks noChangeAspect="1"/>
          </p:cNvPicPr>
          <p:nvPr/>
        </p:nvPicPr>
        <p:blipFill>
          <a:blip r:embed="rId4"/>
          <a:stretch>
            <a:fillRect/>
          </a:stretch>
        </p:blipFill>
        <p:spPr>
          <a:xfrm>
            <a:off x="11767963" y="3170871"/>
            <a:ext cx="1165289" cy="1166551"/>
          </a:xfrm>
          <a:prstGeom prst="rect">
            <a:avLst/>
          </a:prstGeom>
          <a:ln w="12700">
            <a:miter lim="400000"/>
          </a:ln>
        </p:spPr>
      </p:pic>
      <p:pic>
        <p:nvPicPr>
          <p:cNvPr id="1011" name="Image" descr="Image"/>
          <p:cNvPicPr>
            <a:picLocks noChangeAspect="1"/>
          </p:cNvPicPr>
          <p:nvPr/>
        </p:nvPicPr>
        <p:blipFill>
          <a:blip r:embed="rId5"/>
          <a:stretch>
            <a:fillRect/>
          </a:stretch>
        </p:blipFill>
        <p:spPr>
          <a:xfrm>
            <a:off x="10497571" y="3163208"/>
            <a:ext cx="1164028" cy="1165289"/>
          </a:xfrm>
          <a:prstGeom prst="rect">
            <a:avLst/>
          </a:prstGeom>
          <a:ln w="12700">
            <a:miter lim="400000"/>
          </a:ln>
        </p:spPr>
      </p:pic>
      <p:pic>
        <p:nvPicPr>
          <p:cNvPr id="1012" name="Image" descr="Image"/>
          <p:cNvPicPr>
            <a:picLocks noChangeAspect="1"/>
          </p:cNvPicPr>
          <p:nvPr/>
        </p:nvPicPr>
        <p:blipFill>
          <a:blip r:embed="rId6"/>
          <a:stretch>
            <a:fillRect/>
          </a:stretch>
        </p:blipFill>
        <p:spPr>
          <a:xfrm>
            <a:off x="13039616" y="3170107"/>
            <a:ext cx="1166552" cy="1166551"/>
          </a:xfrm>
          <a:prstGeom prst="rect">
            <a:avLst/>
          </a:prstGeom>
          <a:ln w="12700">
            <a:miter lim="400000"/>
          </a:ln>
        </p:spPr>
      </p:pic>
      <p:pic>
        <p:nvPicPr>
          <p:cNvPr id="1013"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1014" name="LÝÐHEILSA OG SAMFÉLAG"/>
          <p:cNvSpPr txBox="1"/>
          <p:nvPr/>
        </p:nvSpPr>
        <p:spPr>
          <a:xfrm>
            <a:off x="11884398" y="403404"/>
            <a:ext cx="263629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9. </a:t>
            </a:r>
            <a:r>
              <a:rPr dirty="0"/>
              <a:t>LÝÐHEILSA OG SAMFÉLAG</a:t>
            </a:r>
          </a:p>
        </p:txBody>
      </p:sp>
      <p:pic>
        <p:nvPicPr>
          <p:cNvPr id="1015" name="Image" descr="Image"/>
          <p:cNvPicPr>
            <a:picLocks noChangeAspect="1"/>
          </p:cNvPicPr>
          <p:nvPr/>
        </p:nvPicPr>
        <p:blipFill>
          <a:blip r:embed="rId8"/>
          <a:stretch>
            <a:fillRect/>
          </a:stretch>
        </p:blipFill>
        <p:spPr>
          <a:xfrm>
            <a:off x="10951115" y="326783"/>
            <a:ext cx="487870" cy="478787"/>
          </a:xfrm>
          <a:prstGeom prst="rect">
            <a:avLst/>
          </a:prstGeom>
          <a:ln w="12700">
            <a:miter lim="400000"/>
          </a:ln>
        </p:spPr>
      </p:pic>
      <p:sp>
        <p:nvSpPr>
          <p:cNvPr id="1016" name="Umhverfisstefna Akraneskaupstaðar"/>
          <p:cNvSpPr txBox="1"/>
          <p:nvPr/>
        </p:nvSpPr>
        <p:spPr>
          <a:xfrm>
            <a:off x="2078175" y="403404"/>
            <a:ext cx="2960227"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dirty="0" err="1"/>
              <a:t>Umhverfisstefna</a:t>
            </a:r>
            <a:r>
              <a:rPr dirty="0"/>
              <a:t> </a:t>
            </a:r>
            <a:r>
              <a:rPr dirty="0" err="1"/>
              <a:t>Akraneskaupstaðar</a:t>
            </a:r>
            <a:endParaRPr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ectangle"/>
          <p:cNvSpPr/>
          <p:nvPr/>
        </p:nvSpPr>
        <p:spPr>
          <a:xfrm>
            <a:off x="10487959" y="-51942"/>
            <a:ext cx="6950561" cy="1195264"/>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84" name="object 5"/>
          <p:cNvSpPr txBox="1"/>
          <p:nvPr/>
        </p:nvSpPr>
        <p:spPr>
          <a:xfrm>
            <a:off x="2066470" y="5519403"/>
            <a:ext cx="7524751" cy="1207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sz="1700" spc="4">
                <a:solidFill>
                  <a:srgbClr val="231F20"/>
                </a:solidFill>
                <a:latin typeface="Arial"/>
                <a:ea typeface="Arial"/>
                <a:cs typeface="Arial"/>
                <a:sym typeface="Arial"/>
              </a:defRPr>
            </a:lvl1pPr>
          </a:lstStyle>
          <a:p>
            <a:r>
              <a:rPr lang="en-GB" b="1" dirty="0">
                <a:solidFill>
                  <a:srgbClr val="DC8056"/>
                </a:solidFill>
              </a:rPr>
              <a:t>FRAMKVÆMD: </a:t>
            </a:r>
            <a:r>
              <a:rPr lang="is-IS" dirty="0"/>
              <a:t>Unnið verði áfram að innleiðingu markmiða verkefnisins um heilsueflandi samfélag. Útbúin verði sérstök aðgerðaáætlun um innleiðinguna, hafi það ekki þegar verið gert. M.a. verði skólar sveitarfélagsins hvattir til að verða Heilsueflandi skólar.</a:t>
            </a:r>
            <a:endParaRPr dirty="0"/>
          </a:p>
        </p:txBody>
      </p:sp>
      <p:sp>
        <p:nvSpPr>
          <p:cNvPr id="985" name="object 10"/>
          <p:cNvSpPr txBox="1"/>
          <p:nvPr/>
        </p:nvSpPr>
        <p:spPr>
          <a:xfrm>
            <a:off x="2066470" y="2597750"/>
            <a:ext cx="7524751"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43815">
              <a:spcBef>
                <a:spcPts val="1000"/>
              </a:spcBef>
              <a:defRPr sz="2000" spc="-8">
                <a:solidFill>
                  <a:srgbClr val="DC8056"/>
                </a:solidFill>
                <a:latin typeface="Arial"/>
                <a:ea typeface="Arial"/>
                <a:cs typeface="Arial"/>
                <a:sym typeface="Arial"/>
              </a:defRPr>
            </a:pPr>
            <a:r>
              <a:rPr dirty="0"/>
              <a:t>MARKMIÐ</a:t>
            </a:r>
            <a:r>
              <a:rPr lang="en-GB" dirty="0"/>
              <a:t> 9.3</a:t>
            </a:r>
            <a:endParaRPr dirty="0"/>
          </a:p>
          <a:p>
            <a:pPr marR="5080" indent="12700">
              <a:spcBef>
                <a:spcPts val="1400"/>
              </a:spcBef>
              <a:defRPr sz="4000" spc="-4">
                <a:solidFill>
                  <a:srgbClr val="DC8056"/>
                </a:solidFill>
                <a:latin typeface="Arial"/>
                <a:ea typeface="Arial"/>
                <a:cs typeface="Arial"/>
                <a:sym typeface="Arial"/>
              </a:defRPr>
            </a:pPr>
            <a:r>
              <a:rPr lang="en-GB" dirty="0" err="1"/>
              <a:t>Heilsueflandi</a:t>
            </a:r>
            <a:r>
              <a:rPr lang="en-GB" dirty="0"/>
              <a:t> </a:t>
            </a:r>
            <a:r>
              <a:rPr lang="en-GB" dirty="0" err="1"/>
              <a:t>samfélag</a:t>
            </a:r>
            <a:endParaRPr dirty="0"/>
          </a:p>
        </p:txBody>
      </p:sp>
      <p:sp>
        <p:nvSpPr>
          <p:cNvPr id="986" name="object 11"/>
          <p:cNvSpPr txBox="1"/>
          <p:nvPr/>
        </p:nvSpPr>
        <p:spPr>
          <a:xfrm>
            <a:off x="5428443" y="8315965"/>
            <a:ext cx="4023996"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gn="just">
              <a:spcBef>
                <a:spcPts val="100"/>
              </a:spcBef>
              <a:defRPr sz="1400">
                <a:solidFill>
                  <a:srgbClr val="231F20"/>
                </a:solidFill>
                <a:latin typeface="Arial"/>
                <a:ea typeface="Arial"/>
                <a:cs typeface="Arial"/>
                <a:sym typeface="Arial"/>
              </a:defRPr>
            </a:lvl1pPr>
          </a:lstStyle>
          <a:p>
            <a:pPr>
              <a:defRPr spc="-5"/>
            </a:pPr>
            <a:r>
              <a:rPr lang="en-GB" dirty="0" err="1"/>
              <a:t>Innleiðingu</a:t>
            </a:r>
            <a:r>
              <a:rPr lang="en-GB" dirty="0"/>
              <a:t> </a:t>
            </a:r>
            <a:r>
              <a:rPr lang="en-GB" dirty="0" err="1"/>
              <a:t>lokið</a:t>
            </a:r>
            <a:r>
              <a:rPr lang="en-GB" dirty="0"/>
              <a:t> </a:t>
            </a:r>
            <a:r>
              <a:rPr lang="en-GB" dirty="0" err="1"/>
              <a:t>fyrir</a:t>
            </a:r>
            <a:r>
              <a:rPr lang="en-GB" dirty="0"/>
              <a:t> </a:t>
            </a:r>
            <a:r>
              <a:rPr lang="en-GB" dirty="0" err="1"/>
              <a:t>árslok</a:t>
            </a:r>
            <a:r>
              <a:rPr lang="en-GB" dirty="0"/>
              <a:t> 2025</a:t>
            </a:r>
            <a:endParaRPr spc="0" dirty="0"/>
          </a:p>
        </p:txBody>
      </p:sp>
      <p:sp>
        <p:nvSpPr>
          <p:cNvPr id="987" name="object 12"/>
          <p:cNvSpPr txBox="1"/>
          <p:nvPr/>
        </p:nvSpPr>
        <p:spPr>
          <a:xfrm>
            <a:off x="2854604" y="8112765"/>
            <a:ext cx="1454418" cy="60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spcBef>
                <a:spcPts val="100"/>
              </a:spcBef>
              <a:defRPr sz="1400">
                <a:solidFill>
                  <a:srgbClr val="231F20"/>
                </a:solidFill>
                <a:latin typeface="Arial"/>
                <a:ea typeface="Arial"/>
                <a:cs typeface="Arial"/>
                <a:sym typeface="Arial"/>
              </a:defRPr>
            </a:lvl1pPr>
          </a:lstStyle>
          <a:p>
            <a:r>
              <a:t>Velferðar- og mannréttindaráð og umhverfisstjóri</a:t>
            </a:r>
          </a:p>
        </p:txBody>
      </p:sp>
      <p:sp>
        <p:nvSpPr>
          <p:cNvPr id="988" name="Rectangle"/>
          <p:cNvSpPr/>
          <p:nvPr/>
        </p:nvSpPr>
        <p:spPr>
          <a:xfrm>
            <a:off x="-11949" y="-10969"/>
            <a:ext cx="10517651" cy="1154291"/>
          </a:xfrm>
          <a:prstGeom prst="rect">
            <a:avLst/>
          </a:prstGeom>
          <a:solidFill>
            <a:srgbClr val="FAF9FC"/>
          </a:solidFill>
          <a:ln w="12700">
            <a:miter lim="400000"/>
          </a:ln>
        </p:spPr>
        <p:txBody>
          <a:bodyPr lIns="45719" rIns="45719" anchor="ctr"/>
          <a:lstStyle/>
          <a:p>
            <a:endParaRPr/>
          </a:p>
        </p:txBody>
      </p:sp>
      <p:sp>
        <p:nvSpPr>
          <p:cNvPr id="989" name="Rectangle"/>
          <p:cNvSpPr/>
          <p:nvPr/>
        </p:nvSpPr>
        <p:spPr>
          <a:xfrm>
            <a:off x="17417223" y="-10969"/>
            <a:ext cx="2702379" cy="1154291"/>
          </a:xfrm>
          <a:prstGeom prst="rect">
            <a:avLst/>
          </a:prstGeom>
          <a:solidFill>
            <a:srgbClr val="FAF9FC"/>
          </a:solidFill>
          <a:ln w="12700">
            <a:miter lim="400000"/>
          </a:ln>
        </p:spPr>
        <p:txBody>
          <a:bodyPr lIns="45719" rIns="45719" anchor="ctr"/>
          <a:lstStyle/>
          <a:p>
            <a:endParaRPr/>
          </a:p>
        </p:txBody>
      </p:sp>
      <p:sp>
        <p:nvSpPr>
          <p:cNvPr id="990" name="Rectangle"/>
          <p:cNvSpPr/>
          <p:nvPr/>
        </p:nvSpPr>
        <p:spPr>
          <a:xfrm>
            <a:off x="10487959" y="10991870"/>
            <a:ext cx="6950561" cy="305662"/>
          </a:xfrm>
          <a:prstGeom prst="rect">
            <a:avLst/>
          </a:prstGeom>
          <a:solidFill>
            <a:srgbClr val="DC8056"/>
          </a:solidFill>
          <a:ln w="12700">
            <a:miter lim="400000"/>
          </a:ln>
        </p:spPr>
        <p:txBody>
          <a:bodyPr lIns="45719" rIns="45719" anchor="ctr"/>
          <a:lstStyle/>
          <a:p>
            <a:pPr>
              <a:defRPr>
                <a:solidFill>
                  <a:srgbClr val="3FA288"/>
                </a:solidFill>
              </a:defRPr>
            </a:pPr>
            <a:endParaRPr/>
          </a:p>
        </p:txBody>
      </p:sp>
      <p:sp>
        <p:nvSpPr>
          <p:cNvPr id="991" name="Rectangle"/>
          <p:cNvSpPr/>
          <p:nvPr/>
        </p:nvSpPr>
        <p:spPr>
          <a:xfrm>
            <a:off x="-11949" y="10991870"/>
            <a:ext cx="10517651" cy="320336"/>
          </a:xfrm>
          <a:prstGeom prst="rect">
            <a:avLst/>
          </a:prstGeom>
          <a:solidFill>
            <a:srgbClr val="FAF9FC"/>
          </a:solidFill>
          <a:ln w="12700">
            <a:miter lim="400000"/>
          </a:ln>
        </p:spPr>
        <p:txBody>
          <a:bodyPr lIns="45719" rIns="45719" anchor="ctr"/>
          <a:lstStyle/>
          <a:p>
            <a:endParaRPr/>
          </a:p>
        </p:txBody>
      </p:sp>
      <p:sp>
        <p:nvSpPr>
          <p:cNvPr id="992" name="Rectangle"/>
          <p:cNvSpPr/>
          <p:nvPr/>
        </p:nvSpPr>
        <p:spPr>
          <a:xfrm>
            <a:off x="17417223" y="10991870"/>
            <a:ext cx="2702379" cy="320336"/>
          </a:xfrm>
          <a:prstGeom prst="rect">
            <a:avLst/>
          </a:prstGeom>
          <a:solidFill>
            <a:srgbClr val="FAF9FC"/>
          </a:solidFill>
          <a:ln w="12700">
            <a:miter lim="400000"/>
          </a:ln>
        </p:spPr>
        <p:txBody>
          <a:bodyPr lIns="45719" rIns="45719" anchor="ctr"/>
          <a:lstStyle/>
          <a:p>
            <a:endParaRPr/>
          </a:p>
        </p:txBody>
      </p:sp>
      <p:pic>
        <p:nvPicPr>
          <p:cNvPr id="993" name="Image" descr="Image"/>
          <p:cNvPicPr>
            <a:picLocks noChangeAspect="1"/>
          </p:cNvPicPr>
          <p:nvPr/>
        </p:nvPicPr>
        <p:blipFill>
          <a:blip r:embed="rId2"/>
          <a:stretch>
            <a:fillRect/>
          </a:stretch>
        </p:blipFill>
        <p:spPr>
          <a:xfrm>
            <a:off x="4703358" y="8229684"/>
            <a:ext cx="425164" cy="420746"/>
          </a:xfrm>
          <a:prstGeom prst="rect">
            <a:avLst/>
          </a:prstGeom>
          <a:ln w="12700">
            <a:miter lim="400000"/>
          </a:ln>
        </p:spPr>
      </p:pic>
      <p:pic>
        <p:nvPicPr>
          <p:cNvPr id="994" name="Image" descr="Image"/>
          <p:cNvPicPr>
            <a:picLocks noChangeAspect="1"/>
          </p:cNvPicPr>
          <p:nvPr/>
        </p:nvPicPr>
        <p:blipFill>
          <a:blip r:embed="rId3"/>
          <a:stretch>
            <a:fillRect/>
          </a:stretch>
        </p:blipFill>
        <p:spPr>
          <a:xfrm>
            <a:off x="2117275" y="8182957"/>
            <a:ext cx="434137" cy="463401"/>
          </a:xfrm>
          <a:prstGeom prst="rect">
            <a:avLst/>
          </a:prstGeom>
          <a:ln w="12700">
            <a:miter lim="400000"/>
          </a:ln>
        </p:spPr>
      </p:pic>
      <p:sp>
        <p:nvSpPr>
          <p:cNvPr id="995" name="Line"/>
          <p:cNvSpPr/>
          <p:nvPr/>
        </p:nvSpPr>
        <p:spPr>
          <a:xfrm>
            <a:off x="2089150" y="7963208"/>
            <a:ext cx="2182441" cy="1"/>
          </a:xfrm>
          <a:prstGeom prst="line">
            <a:avLst/>
          </a:prstGeom>
          <a:ln w="25400">
            <a:solidFill>
              <a:srgbClr val="DC8056"/>
            </a:solidFill>
          </a:ln>
        </p:spPr>
        <p:txBody>
          <a:bodyPr lIns="45719" rIns="45719"/>
          <a:lstStyle/>
          <a:p>
            <a:endParaRPr/>
          </a:p>
        </p:txBody>
      </p:sp>
      <p:sp>
        <p:nvSpPr>
          <p:cNvPr id="996" name="Line"/>
          <p:cNvSpPr/>
          <p:nvPr/>
        </p:nvSpPr>
        <p:spPr>
          <a:xfrm>
            <a:off x="2089150" y="8909783"/>
            <a:ext cx="2182441" cy="1"/>
          </a:xfrm>
          <a:prstGeom prst="line">
            <a:avLst/>
          </a:prstGeom>
          <a:ln w="25400">
            <a:solidFill>
              <a:srgbClr val="DC8056"/>
            </a:solidFill>
          </a:ln>
        </p:spPr>
        <p:txBody>
          <a:bodyPr lIns="45719" rIns="45719"/>
          <a:lstStyle/>
          <a:p>
            <a:endParaRPr/>
          </a:p>
        </p:txBody>
      </p:sp>
      <p:sp>
        <p:nvSpPr>
          <p:cNvPr id="997" name="Line"/>
          <p:cNvSpPr/>
          <p:nvPr/>
        </p:nvSpPr>
        <p:spPr>
          <a:xfrm>
            <a:off x="4686825" y="7963208"/>
            <a:ext cx="5156322" cy="1"/>
          </a:xfrm>
          <a:prstGeom prst="line">
            <a:avLst/>
          </a:prstGeom>
          <a:ln w="25400">
            <a:solidFill>
              <a:srgbClr val="DC8056"/>
            </a:solidFill>
          </a:ln>
        </p:spPr>
        <p:txBody>
          <a:bodyPr lIns="45719" rIns="45719"/>
          <a:lstStyle/>
          <a:p>
            <a:endParaRPr/>
          </a:p>
        </p:txBody>
      </p:sp>
      <p:sp>
        <p:nvSpPr>
          <p:cNvPr id="998" name="Line"/>
          <p:cNvSpPr/>
          <p:nvPr/>
        </p:nvSpPr>
        <p:spPr>
          <a:xfrm>
            <a:off x="4686825" y="8909783"/>
            <a:ext cx="5156322" cy="1"/>
          </a:xfrm>
          <a:prstGeom prst="line">
            <a:avLst/>
          </a:prstGeom>
          <a:ln w="25400">
            <a:solidFill>
              <a:srgbClr val="DC8056"/>
            </a:solidFill>
          </a:ln>
        </p:spPr>
        <p:txBody>
          <a:bodyPr lIns="45719" rIns="45719"/>
          <a:lstStyle/>
          <a:p>
            <a:endParaRPr/>
          </a:p>
        </p:txBody>
      </p:sp>
      <p:sp>
        <p:nvSpPr>
          <p:cNvPr id="1007" name="object 5"/>
          <p:cNvSpPr txBox="1"/>
          <p:nvPr/>
        </p:nvSpPr>
        <p:spPr>
          <a:xfrm>
            <a:off x="2066470" y="5053868"/>
            <a:ext cx="7524751" cy="297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5080" indent="12700">
              <a:lnSpc>
                <a:spcPct val="117600"/>
              </a:lnSpc>
              <a:defRPr b="1" spc="5">
                <a:solidFill>
                  <a:srgbClr val="231F20"/>
                </a:solidFill>
                <a:latin typeface="Arial"/>
                <a:ea typeface="Arial"/>
                <a:cs typeface="Arial"/>
                <a:sym typeface="Arial"/>
              </a:defRPr>
            </a:lvl1pPr>
          </a:lstStyle>
          <a:p>
            <a:r>
              <a:rPr lang="nn-NO" dirty="0"/>
              <a:t>Innleiðing stefnu um heilsueflandi samfélag</a:t>
            </a:r>
            <a:endParaRPr dirty="0"/>
          </a:p>
        </p:txBody>
      </p:sp>
      <p:pic>
        <p:nvPicPr>
          <p:cNvPr id="1010" name="Image" descr="Image"/>
          <p:cNvPicPr>
            <a:picLocks noChangeAspect="1"/>
          </p:cNvPicPr>
          <p:nvPr/>
        </p:nvPicPr>
        <p:blipFill>
          <a:blip r:embed="rId4"/>
          <a:stretch>
            <a:fillRect/>
          </a:stretch>
        </p:blipFill>
        <p:spPr>
          <a:xfrm>
            <a:off x="11767963" y="3170871"/>
            <a:ext cx="1165289" cy="1166551"/>
          </a:xfrm>
          <a:prstGeom prst="rect">
            <a:avLst/>
          </a:prstGeom>
          <a:ln w="12700">
            <a:miter lim="400000"/>
          </a:ln>
        </p:spPr>
      </p:pic>
      <p:pic>
        <p:nvPicPr>
          <p:cNvPr id="1011" name="Image" descr="Image"/>
          <p:cNvPicPr>
            <a:picLocks noChangeAspect="1"/>
          </p:cNvPicPr>
          <p:nvPr/>
        </p:nvPicPr>
        <p:blipFill>
          <a:blip r:embed="rId5"/>
          <a:stretch>
            <a:fillRect/>
          </a:stretch>
        </p:blipFill>
        <p:spPr>
          <a:xfrm>
            <a:off x="10497571" y="3163208"/>
            <a:ext cx="1164028" cy="1165289"/>
          </a:xfrm>
          <a:prstGeom prst="rect">
            <a:avLst/>
          </a:prstGeom>
          <a:ln w="12700">
            <a:miter lim="400000"/>
          </a:ln>
        </p:spPr>
      </p:pic>
      <p:pic>
        <p:nvPicPr>
          <p:cNvPr id="1012" name="Image" descr="Image"/>
          <p:cNvPicPr>
            <a:picLocks noChangeAspect="1"/>
          </p:cNvPicPr>
          <p:nvPr/>
        </p:nvPicPr>
        <p:blipFill>
          <a:blip r:embed="rId6"/>
          <a:stretch>
            <a:fillRect/>
          </a:stretch>
        </p:blipFill>
        <p:spPr>
          <a:xfrm>
            <a:off x="13039616" y="3170107"/>
            <a:ext cx="1166552" cy="1166551"/>
          </a:xfrm>
          <a:prstGeom prst="rect">
            <a:avLst/>
          </a:prstGeom>
          <a:ln w="12700">
            <a:miter lim="400000"/>
          </a:ln>
        </p:spPr>
      </p:pic>
      <p:pic>
        <p:nvPicPr>
          <p:cNvPr id="1013" name="Image" descr="Image"/>
          <p:cNvPicPr>
            <a:picLocks noChangeAspect="1"/>
          </p:cNvPicPr>
          <p:nvPr/>
        </p:nvPicPr>
        <p:blipFill>
          <a:blip r:embed="rId7"/>
          <a:stretch>
            <a:fillRect/>
          </a:stretch>
        </p:blipFill>
        <p:spPr>
          <a:xfrm>
            <a:off x="847204" y="3027701"/>
            <a:ext cx="982271" cy="984007"/>
          </a:xfrm>
          <a:prstGeom prst="rect">
            <a:avLst/>
          </a:prstGeom>
          <a:ln w="12700">
            <a:miter lim="400000"/>
          </a:ln>
        </p:spPr>
      </p:pic>
      <p:sp>
        <p:nvSpPr>
          <p:cNvPr id="1014" name="LÝÐHEILSA OG SAMFÉLAG"/>
          <p:cNvSpPr txBox="1"/>
          <p:nvPr/>
        </p:nvSpPr>
        <p:spPr>
          <a:xfrm>
            <a:off x="11884398" y="403404"/>
            <a:ext cx="263629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EAE6DD"/>
                </a:solidFill>
                <a:latin typeface="Arial"/>
                <a:ea typeface="Arial"/>
                <a:cs typeface="Arial"/>
                <a:sym typeface="Arial"/>
              </a:defRPr>
            </a:lvl1pPr>
          </a:lstStyle>
          <a:p>
            <a:r>
              <a:rPr lang="en-GB" dirty="0"/>
              <a:t>9. </a:t>
            </a:r>
            <a:r>
              <a:rPr dirty="0"/>
              <a:t>LÝÐHEILSA OG SAMFÉLAG</a:t>
            </a:r>
          </a:p>
        </p:txBody>
      </p:sp>
      <p:pic>
        <p:nvPicPr>
          <p:cNvPr id="1015" name="Image" descr="Image"/>
          <p:cNvPicPr>
            <a:picLocks noChangeAspect="1"/>
          </p:cNvPicPr>
          <p:nvPr/>
        </p:nvPicPr>
        <p:blipFill>
          <a:blip r:embed="rId8"/>
          <a:stretch>
            <a:fillRect/>
          </a:stretch>
        </p:blipFill>
        <p:spPr>
          <a:xfrm>
            <a:off x="10951115" y="326783"/>
            <a:ext cx="487870" cy="478787"/>
          </a:xfrm>
          <a:prstGeom prst="rect">
            <a:avLst/>
          </a:prstGeom>
          <a:ln w="12700">
            <a:miter lim="400000"/>
          </a:ln>
        </p:spPr>
      </p:pic>
      <p:sp>
        <p:nvSpPr>
          <p:cNvPr id="1016" name="Umhverfisstefna Akraneskaupstaðar"/>
          <p:cNvSpPr txBox="1"/>
          <p:nvPr/>
        </p:nvSpPr>
        <p:spPr>
          <a:xfrm>
            <a:off x="2078175" y="403404"/>
            <a:ext cx="297773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solidFill>
                  <a:srgbClr val="A7A7A7"/>
                </a:solidFill>
                <a:latin typeface="Arial"/>
                <a:ea typeface="Arial"/>
                <a:cs typeface="Arial"/>
                <a:sym typeface="Arial"/>
              </a:defRPr>
            </a:lvl1pPr>
          </a:lstStyle>
          <a:p>
            <a:r>
              <a:rPr lang="is-IS" dirty="0"/>
              <a:t>Umhverfisstefna Akraneskaupstaðar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LEIÐARLJÓS"/>
          <p:cNvSpPr txBox="1"/>
          <p:nvPr/>
        </p:nvSpPr>
        <p:spPr>
          <a:xfrm>
            <a:off x="2177022" y="4399190"/>
            <a:ext cx="8584395" cy="646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defRPr sz="4000" b="1">
                <a:solidFill>
                  <a:srgbClr val="535353"/>
                </a:solidFill>
                <a:latin typeface="Arial"/>
                <a:ea typeface="Arial"/>
                <a:cs typeface="Arial"/>
                <a:sym typeface="Arial"/>
              </a:defRPr>
            </a:lvl1pPr>
          </a:lstStyle>
          <a:p>
            <a:r>
              <a:rPr dirty="0"/>
              <a:t>LEIÐARLJÓS</a:t>
            </a:r>
          </a:p>
        </p:txBody>
      </p:sp>
      <p:sp>
        <p:nvSpPr>
          <p:cNvPr id="90" name="Akraneskaupstaður stefnir að því að gera sveitarfélagið sem vænlegast til búsetu og atvinnurekstrar fyrir núverandi og komandi kynslóðir með sjálfbæra þróun að leiðarljósi."/>
          <p:cNvSpPr txBox="1"/>
          <p:nvPr/>
        </p:nvSpPr>
        <p:spPr>
          <a:xfrm>
            <a:off x="2177022" y="5338990"/>
            <a:ext cx="6950560" cy="1072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20000"/>
              </a:lnSpc>
              <a:defRPr sz="2000">
                <a:solidFill>
                  <a:srgbClr val="535353"/>
                </a:solidFill>
                <a:latin typeface="Arial"/>
                <a:ea typeface="Arial"/>
                <a:cs typeface="Arial"/>
                <a:sym typeface="Arial"/>
              </a:defRPr>
            </a:lvl1pPr>
          </a:lstStyle>
          <a:p>
            <a:r>
              <a:t>Akraneskaupstaður stefnir að því að gera sveitarfélagið sem vænlegast til búsetu og atvinnurekstrar fyrir núverandi og komandi kynslóðir með sjálfbæra þróun að leiðarljósi.</a:t>
            </a:r>
          </a:p>
        </p:txBody>
      </p:sp>
      <p:pic>
        <p:nvPicPr>
          <p:cNvPr id="91" name="Image" descr="Image"/>
          <p:cNvPicPr>
            <a:picLocks noChangeAspect="1"/>
          </p:cNvPicPr>
          <p:nvPr/>
        </p:nvPicPr>
        <p:blipFill>
          <a:blip r:embed="rId2"/>
          <a:stretch>
            <a:fillRect/>
          </a:stretch>
        </p:blipFill>
        <p:spPr>
          <a:xfrm>
            <a:off x="11434493" y="2953694"/>
            <a:ext cx="4683057" cy="5843539"/>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Rectangle"/>
          <p:cNvSpPr/>
          <p:nvPr/>
        </p:nvSpPr>
        <p:spPr>
          <a:xfrm>
            <a:off x="-6350" y="-55034"/>
            <a:ext cx="20116800" cy="11413068"/>
          </a:xfrm>
          <a:prstGeom prst="rect">
            <a:avLst/>
          </a:prstGeom>
          <a:solidFill>
            <a:srgbClr val="D6D6D6"/>
          </a:solidFill>
          <a:ln w="12700">
            <a:miter lim="400000"/>
          </a:ln>
          <a:effectLst>
            <a:outerShdw blurRad="38100" dist="23000" dir="5400000" rotWithShape="0">
              <a:srgbClr val="000000">
                <a:alpha val="35000"/>
              </a:srgbClr>
            </a:outerShdw>
          </a:effectLst>
        </p:spPr>
        <p:txBody>
          <a:bodyPr lIns="45719" rIns="45719" anchor="ctr"/>
          <a:lstStyle/>
          <a:p>
            <a:pPr>
              <a:defRPr>
                <a:solidFill>
                  <a:srgbClr val="D6D6D6"/>
                </a:solidFill>
              </a:defRPr>
            </a:pPr>
            <a:endParaRPr/>
          </a:p>
        </p:txBody>
      </p:sp>
      <p:sp>
        <p:nvSpPr>
          <p:cNvPr id="1019" name="object 4"/>
          <p:cNvSpPr/>
          <p:nvPr/>
        </p:nvSpPr>
        <p:spPr>
          <a:xfrm>
            <a:off x="1137452" y="9867363"/>
            <a:ext cx="530698" cy="711201"/>
          </a:xfrm>
          <a:prstGeom prst="rect">
            <a:avLst/>
          </a:prstGeom>
          <a:blipFill>
            <a:blip r:embed="rId3"/>
            <a:stretch>
              <a:fillRect/>
            </a:stretch>
          </a:blipFill>
          <a:ln w="12700">
            <a:miter lim="400000"/>
          </a:ln>
        </p:spPr>
        <p:txBody>
          <a:bodyPr lIns="45719" rIns="45719"/>
          <a:lstStyle/>
          <a:p>
            <a:endParaRPr/>
          </a:p>
        </p:txBody>
      </p:sp>
      <p:sp>
        <p:nvSpPr>
          <p:cNvPr id="1020" name="object 5"/>
          <p:cNvSpPr txBox="1"/>
          <p:nvPr/>
        </p:nvSpPr>
        <p:spPr>
          <a:xfrm>
            <a:off x="2174875" y="9867363"/>
            <a:ext cx="1158493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609600" indent="-609600" defTabSz="457200">
              <a:defRPr sz="1200">
                <a:solidFill>
                  <a:srgbClr val="535353"/>
                </a:solidFill>
                <a:latin typeface="+mn-lt"/>
                <a:ea typeface="+mn-ea"/>
                <a:cs typeface="+mn-cs"/>
                <a:sym typeface="Helvetica"/>
              </a:defRPr>
            </a:pPr>
            <a:r>
              <a:rPr dirty="0" err="1">
                <a:solidFill>
                  <a:schemeClr val="tx1"/>
                </a:solidFill>
              </a:rPr>
              <a:t>Bæklingur</a:t>
            </a:r>
            <a:r>
              <a:rPr dirty="0">
                <a:solidFill>
                  <a:schemeClr val="tx1"/>
                </a:solidFill>
              </a:rPr>
              <a:t> </a:t>
            </a:r>
            <a:r>
              <a:rPr dirty="0" err="1">
                <a:solidFill>
                  <a:schemeClr val="tx1"/>
                </a:solidFill>
              </a:rPr>
              <a:t>þessi</a:t>
            </a:r>
            <a:r>
              <a:rPr dirty="0">
                <a:solidFill>
                  <a:schemeClr val="tx1"/>
                </a:solidFill>
              </a:rPr>
              <a:t> um </a:t>
            </a:r>
            <a:r>
              <a:rPr dirty="0" err="1">
                <a:solidFill>
                  <a:schemeClr val="tx1"/>
                </a:solidFill>
              </a:rPr>
              <a:t>Umhverfisstefnu</a:t>
            </a:r>
            <a:r>
              <a:rPr dirty="0">
                <a:solidFill>
                  <a:schemeClr val="tx1"/>
                </a:solidFill>
              </a:rPr>
              <a:t> </a:t>
            </a:r>
            <a:r>
              <a:rPr dirty="0" err="1">
                <a:solidFill>
                  <a:schemeClr val="tx1"/>
                </a:solidFill>
              </a:rPr>
              <a:t>Akraneskaupstaðar</a:t>
            </a:r>
            <a:r>
              <a:rPr dirty="0">
                <a:solidFill>
                  <a:schemeClr val="tx1"/>
                </a:solidFill>
              </a:rPr>
              <a:t> er </a:t>
            </a:r>
            <a:r>
              <a:rPr dirty="0" err="1">
                <a:solidFill>
                  <a:schemeClr val="tx1"/>
                </a:solidFill>
              </a:rPr>
              <a:t>gefinn</a:t>
            </a:r>
            <a:r>
              <a:rPr dirty="0">
                <a:solidFill>
                  <a:schemeClr val="tx1"/>
                </a:solidFill>
              </a:rPr>
              <a:t> </a:t>
            </a:r>
            <a:r>
              <a:rPr dirty="0" err="1">
                <a:solidFill>
                  <a:schemeClr val="tx1"/>
                </a:solidFill>
              </a:rPr>
              <a:t>út</a:t>
            </a:r>
            <a:r>
              <a:rPr dirty="0">
                <a:solidFill>
                  <a:schemeClr val="tx1"/>
                </a:solidFill>
              </a:rPr>
              <a:t> </a:t>
            </a:r>
            <a:r>
              <a:rPr dirty="0" err="1">
                <a:solidFill>
                  <a:schemeClr val="tx1"/>
                </a:solidFill>
              </a:rPr>
              <a:t>í</a:t>
            </a:r>
            <a:r>
              <a:rPr dirty="0">
                <a:solidFill>
                  <a:schemeClr val="tx1"/>
                </a:solidFill>
              </a:rPr>
              <a:t> </a:t>
            </a:r>
            <a:r>
              <a:rPr dirty="0" err="1">
                <a:solidFill>
                  <a:schemeClr val="tx1"/>
                </a:solidFill>
              </a:rPr>
              <a:t>nóvember</a:t>
            </a:r>
            <a:r>
              <a:rPr dirty="0">
                <a:solidFill>
                  <a:schemeClr val="tx1"/>
                </a:solidFill>
              </a:rPr>
              <a:t> 2020 // </a:t>
            </a:r>
            <a:r>
              <a:rPr dirty="0" err="1">
                <a:solidFill>
                  <a:schemeClr val="tx1"/>
                </a:solidFill>
              </a:rPr>
              <a:t>vefútgáfa</a:t>
            </a:r>
            <a:r>
              <a:rPr dirty="0">
                <a:solidFill>
                  <a:schemeClr val="tx1"/>
                </a:solidFill>
              </a:rPr>
              <a:t> </a:t>
            </a:r>
            <a:r>
              <a:rPr dirty="0" err="1">
                <a:solidFill>
                  <a:schemeClr val="tx1"/>
                </a:solidFill>
              </a:rPr>
              <a:t>á</a:t>
            </a:r>
            <a:r>
              <a:rPr dirty="0">
                <a:solidFill>
                  <a:schemeClr val="tx1"/>
                </a:solidFill>
              </a:rPr>
              <a:t> </a:t>
            </a:r>
            <a:r>
              <a:rPr dirty="0">
                <a:solidFill>
                  <a:schemeClr val="tx1"/>
                </a:solidFill>
                <a:uFill>
                  <a:solidFill>
                    <a:srgbClr val="0000FF"/>
                  </a:solidFill>
                </a:uFill>
                <a:hlinkClick r:id="rId4">
                  <a:extLst>
                    <a:ext uri="{A12FA001-AC4F-418D-AE19-62706E023703}">
                      <ahyp:hlinkClr xmlns:ahyp="http://schemas.microsoft.com/office/drawing/2018/hyperlinkcolor" val="tx"/>
                    </a:ext>
                  </a:extLst>
                </a:hlinkClick>
              </a:rPr>
              <a:t>www.akranes.is</a:t>
            </a:r>
          </a:p>
          <a:p>
            <a:pPr marL="609600" indent="-609600" defTabSz="457200">
              <a:defRPr sz="1200">
                <a:solidFill>
                  <a:srgbClr val="535353"/>
                </a:solidFill>
                <a:latin typeface="+mn-lt"/>
                <a:ea typeface="+mn-ea"/>
                <a:cs typeface="+mn-cs"/>
                <a:sym typeface="Helvetica"/>
              </a:defRPr>
            </a:pPr>
            <a:r>
              <a:rPr dirty="0" err="1">
                <a:solidFill>
                  <a:schemeClr val="tx1"/>
                </a:solidFill>
              </a:rPr>
              <a:t>Umbrot</a:t>
            </a:r>
            <a:r>
              <a:rPr dirty="0">
                <a:solidFill>
                  <a:schemeClr val="tx1"/>
                </a:solidFill>
              </a:rPr>
              <a:t> </a:t>
            </a:r>
            <a:r>
              <a:rPr dirty="0" err="1">
                <a:solidFill>
                  <a:schemeClr val="tx1"/>
                </a:solidFill>
              </a:rPr>
              <a:t>og</a:t>
            </a:r>
            <a:r>
              <a:rPr dirty="0">
                <a:solidFill>
                  <a:schemeClr val="tx1"/>
                </a:solidFill>
              </a:rPr>
              <a:t> </a:t>
            </a:r>
            <a:r>
              <a:rPr dirty="0" err="1">
                <a:solidFill>
                  <a:schemeClr val="tx1"/>
                </a:solidFill>
              </a:rPr>
              <a:t>hönnun</a:t>
            </a:r>
            <a:r>
              <a:rPr dirty="0">
                <a:solidFill>
                  <a:schemeClr val="tx1"/>
                </a:solidFill>
              </a:rPr>
              <a:t>: Bjarni </a:t>
            </a:r>
            <a:r>
              <a:rPr dirty="0" err="1">
                <a:solidFill>
                  <a:schemeClr val="tx1"/>
                </a:solidFill>
              </a:rPr>
              <a:t>Helgason</a:t>
            </a:r>
            <a:r>
              <a:rPr dirty="0">
                <a:solidFill>
                  <a:schemeClr val="tx1"/>
                </a:solidFill>
              </a:rPr>
              <a:t> </a:t>
            </a:r>
            <a:r>
              <a:rPr dirty="0">
                <a:solidFill>
                  <a:schemeClr val="tx1"/>
                </a:solidFill>
                <a:uFill>
                  <a:solidFill>
                    <a:srgbClr val="0000FF"/>
                  </a:solidFill>
                </a:uFill>
                <a:hlinkClick r:id="rId5">
                  <a:extLst>
                    <a:ext uri="{A12FA001-AC4F-418D-AE19-62706E023703}">
                      <ahyp:hlinkClr xmlns:ahyp="http://schemas.microsoft.com/office/drawing/2018/hyperlinkcolor" val="tx"/>
                    </a:ext>
                  </a:extLst>
                </a:hlinkClick>
              </a:rPr>
              <a:t>Nothing.is</a:t>
            </a:r>
          </a:p>
          <a:p>
            <a:pPr marL="609600" indent="-609600" defTabSz="457200">
              <a:defRPr sz="1200">
                <a:solidFill>
                  <a:srgbClr val="535353"/>
                </a:solidFill>
                <a:latin typeface="+mn-lt"/>
                <a:ea typeface="+mn-ea"/>
                <a:cs typeface="+mn-cs"/>
                <a:sym typeface="Helvetica"/>
              </a:defRPr>
            </a:pPr>
            <a:r>
              <a:rPr dirty="0" err="1">
                <a:solidFill>
                  <a:schemeClr val="tx1"/>
                </a:solidFill>
              </a:rPr>
              <a:t>Ljósmyndir</a:t>
            </a:r>
            <a:r>
              <a:rPr dirty="0">
                <a:solidFill>
                  <a:schemeClr val="tx1"/>
                </a:solidFill>
              </a:rPr>
              <a:t>: </a:t>
            </a:r>
            <a:r>
              <a:rPr dirty="0" err="1">
                <a:solidFill>
                  <a:schemeClr val="tx1"/>
                </a:solidFill>
              </a:rPr>
              <a:t>Akraneskaupstaður</a:t>
            </a:r>
            <a:r>
              <a:rPr dirty="0">
                <a:solidFill>
                  <a:schemeClr val="tx1"/>
                </a:solidFill>
              </a:rPr>
              <a:t>, Atli </a:t>
            </a:r>
            <a:r>
              <a:rPr dirty="0" err="1">
                <a:solidFill>
                  <a:schemeClr val="tx1"/>
                </a:solidFill>
              </a:rPr>
              <a:t>Harðarson</a:t>
            </a:r>
            <a:r>
              <a:rPr dirty="0">
                <a:solidFill>
                  <a:schemeClr val="tx1"/>
                </a:solidFill>
              </a:rPr>
              <a:t>, </a:t>
            </a:r>
            <a:r>
              <a:rPr dirty="0" err="1">
                <a:solidFill>
                  <a:schemeClr val="tx1"/>
                </a:solidFill>
              </a:rPr>
              <a:t>Guðjón</a:t>
            </a:r>
            <a:r>
              <a:rPr dirty="0">
                <a:solidFill>
                  <a:schemeClr val="tx1"/>
                </a:solidFill>
              </a:rPr>
              <a:t> </a:t>
            </a:r>
            <a:r>
              <a:rPr dirty="0" err="1">
                <a:solidFill>
                  <a:schemeClr val="tx1"/>
                </a:solidFill>
              </a:rPr>
              <a:t>Guðmundsson</a:t>
            </a:r>
            <a:r>
              <a:rPr dirty="0">
                <a:solidFill>
                  <a:schemeClr val="tx1"/>
                </a:solidFill>
              </a:rPr>
              <a:t>, Helena </a:t>
            </a:r>
            <a:r>
              <a:rPr dirty="0" err="1">
                <a:solidFill>
                  <a:schemeClr val="tx1"/>
                </a:solidFill>
              </a:rPr>
              <a:t>Guttormsdóttir</a:t>
            </a:r>
            <a:r>
              <a:rPr dirty="0">
                <a:solidFill>
                  <a:schemeClr val="tx1"/>
                </a:solidFill>
              </a:rPr>
              <a:t> &amp; </a:t>
            </a:r>
            <a:r>
              <a:rPr dirty="0" err="1">
                <a:solidFill>
                  <a:schemeClr val="tx1"/>
                </a:solidFill>
              </a:rPr>
              <a:t>Sigurrós</a:t>
            </a:r>
            <a:r>
              <a:rPr dirty="0">
                <a:solidFill>
                  <a:schemeClr val="tx1"/>
                </a:solidFill>
              </a:rPr>
              <a:t> </a:t>
            </a:r>
            <a:r>
              <a:rPr dirty="0" err="1">
                <a:solidFill>
                  <a:schemeClr val="tx1"/>
                </a:solidFill>
              </a:rPr>
              <a:t>Jónsdóttir</a:t>
            </a:r>
            <a:r>
              <a:rPr dirty="0">
                <a:solidFill>
                  <a:schemeClr val="tx1"/>
                </a:solidFill>
              </a:rPr>
              <a:t>.</a:t>
            </a:r>
          </a:p>
          <a:p>
            <a:pPr marL="609600" indent="-609600" defTabSz="457200">
              <a:defRPr sz="1200">
                <a:solidFill>
                  <a:srgbClr val="535353"/>
                </a:solidFill>
                <a:latin typeface="+mn-lt"/>
                <a:ea typeface="+mn-ea"/>
                <a:cs typeface="+mn-cs"/>
                <a:sym typeface="Helvetica"/>
              </a:defRPr>
            </a:pPr>
            <a:r>
              <a:rPr dirty="0" err="1">
                <a:solidFill>
                  <a:schemeClr val="tx1"/>
                </a:solidFill>
              </a:rPr>
              <a:t>Umhverfisstefna</a:t>
            </a:r>
            <a:r>
              <a:rPr dirty="0">
                <a:solidFill>
                  <a:schemeClr val="tx1"/>
                </a:solidFill>
              </a:rPr>
              <a:t> </a:t>
            </a:r>
            <a:r>
              <a:rPr dirty="0" err="1">
                <a:solidFill>
                  <a:schemeClr val="tx1"/>
                </a:solidFill>
              </a:rPr>
              <a:t>Akraneskaupstaðar</a:t>
            </a:r>
            <a:r>
              <a:rPr dirty="0">
                <a:solidFill>
                  <a:schemeClr val="tx1"/>
                </a:solidFill>
              </a:rPr>
              <a:t> var </a:t>
            </a:r>
            <a:r>
              <a:rPr dirty="0" err="1">
                <a:solidFill>
                  <a:schemeClr val="tx1"/>
                </a:solidFill>
              </a:rPr>
              <a:t>samþykkt</a:t>
            </a:r>
            <a:r>
              <a:rPr dirty="0">
                <a:solidFill>
                  <a:schemeClr val="tx1"/>
                </a:solidFill>
              </a:rPr>
              <a:t> </a:t>
            </a:r>
            <a:r>
              <a:rPr dirty="0" err="1">
                <a:solidFill>
                  <a:schemeClr val="tx1"/>
                </a:solidFill>
              </a:rPr>
              <a:t>í</a:t>
            </a:r>
            <a:r>
              <a:rPr dirty="0">
                <a:solidFill>
                  <a:schemeClr val="tx1"/>
                </a:solidFill>
              </a:rPr>
              <a:t> </a:t>
            </a:r>
            <a:r>
              <a:rPr dirty="0" err="1">
                <a:solidFill>
                  <a:schemeClr val="tx1"/>
                </a:solidFill>
              </a:rPr>
              <a:t>bæjarstjórn</a:t>
            </a:r>
            <a:r>
              <a:rPr dirty="0">
                <a:solidFill>
                  <a:schemeClr val="tx1"/>
                </a:solidFill>
              </a:rPr>
              <a:t> </a:t>
            </a:r>
            <a:r>
              <a:rPr dirty="0" err="1">
                <a:solidFill>
                  <a:schemeClr val="tx1"/>
                </a:solidFill>
              </a:rPr>
              <a:t>Akraness</a:t>
            </a:r>
            <a:r>
              <a:rPr dirty="0">
                <a:solidFill>
                  <a:schemeClr val="tx1"/>
                </a:solidFill>
              </a:rPr>
              <a:t> </a:t>
            </a:r>
            <a:r>
              <a:rPr dirty="0" err="1">
                <a:solidFill>
                  <a:schemeClr val="tx1"/>
                </a:solidFill>
              </a:rPr>
              <a:t>þann</a:t>
            </a:r>
            <a:r>
              <a:rPr dirty="0">
                <a:solidFill>
                  <a:schemeClr val="tx1"/>
                </a:solidFill>
              </a:rPr>
              <a:t> 24. </a:t>
            </a:r>
            <a:r>
              <a:rPr dirty="0" err="1">
                <a:solidFill>
                  <a:schemeClr val="tx1"/>
                </a:solidFill>
              </a:rPr>
              <a:t>nóvember</a:t>
            </a:r>
            <a:r>
              <a:rPr dirty="0">
                <a:solidFill>
                  <a:schemeClr val="tx1"/>
                </a:solidFill>
              </a:rPr>
              <a:t> 2020.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44C5C-73A6-456C-BF1F-29B37E4D04AE}"/>
              </a:ext>
            </a:extLst>
          </p:cNvPr>
          <p:cNvSpPr txBox="1"/>
          <p:nvPr/>
        </p:nvSpPr>
        <p:spPr>
          <a:xfrm>
            <a:off x="1763387" y="3017831"/>
            <a:ext cx="7916641" cy="7159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1. </a:t>
            </a:r>
            <a:r>
              <a:rPr lang="is-IS" b="1" dirty="0">
                <a:solidFill>
                  <a:srgbClr val="005A9C"/>
                </a:solidFill>
                <a:latin typeface="Arial" panose="020B0604020202020204" pitchFamily="34" charset="0"/>
                <a:ea typeface="Calibri" panose="020F0502020204030204" pitchFamily="34" charset="0"/>
                <a:cs typeface="Arial" panose="020B0604020202020204" pitchFamily="34" charset="0"/>
              </a:rPr>
              <a:t>STJÓRNSÝSLA</a:t>
            </a:r>
            <a:endPar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Stjórnsýsla Akraneskaupstaðar sé fagleg og byggð á hugmyndafræði sjálfbærrar þróunar</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2. </a:t>
            </a:r>
            <a:r>
              <a:rPr lang="is-IS" b="1" dirty="0">
                <a:solidFill>
                  <a:srgbClr val="005A9C"/>
                </a:solidFill>
                <a:latin typeface="Arial" panose="020B0604020202020204" pitchFamily="34" charset="0"/>
                <a:ea typeface="Calibri" panose="020F0502020204030204" pitchFamily="34" charset="0"/>
                <a:cs typeface="Arial" panose="020B0604020202020204" pitchFamily="34" charset="0"/>
              </a:rPr>
              <a:t>LOFTSLAGSMÁL</a:t>
            </a:r>
            <a:endPar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Akraneskaupstaður dragi eins og mögulegt er úr neikvæðum áhrifum starfsemi sinnar á loftslagið og vinni að aðlögun að afleiðingum loftslagsbreytinga</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3. VATNSVERND</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Grunnvatni sé ekki spillt í sveitarfélaginu og nægt grunnvatn varðveitt til framtíðarnota</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4. VERND NÁTTÚRU OG MENNINGARMINJA</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Áhersla verði lögð á náttúruvernd og varðveislu menningarminja</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5. </a:t>
            </a:r>
            <a:r>
              <a:rPr lang="is-IS" b="1" dirty="0">
                <a:solidFill>
                  <a:srgbClr val="005A9C"/>
                </a:solidFill>
                <a:latin typeface="Arial" panose="020B0604020202020204" pitchFamily="34" charset="0"/>
                <a:ea typeface="Calibri" panose="020F0502020204030204" pitchFamily="34" charset="0"/>
                <a:cs typeface="Arial" panose="020B0604020202020204" pitchFamily="34" charset="0"/>
              </a:rPr>
              <a:t>UMHVERFISFRÆÐSLA OG MENNTUN</a:t>
            </a:r>
            <a:endPar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Íbúar í Akraneskaupstað, ungir sem aldnir, hafi aðgang að upplýsingum og fræðslu um umhverfismál og sjálfbæra þróun</a:t>
            </a:r>
          </a:p>
        </p:txBody>
      </p:sp>
      <p:sp>
        <p:nvSpPr>
          <p:cNvPr id="4" name="LEIÐARLJÓS">
            <a:extLst>
              <a:ext uri="{FF2B5EF4-FFF2-40B4-BE49-F238E27FC236}">
                <a16:creationId xmlns:a16="http://schemas.microsoft.com/office/drawing/2014/main" id="{E9B40134-2822-4247-8B33-3F254AC4C614}"/>
              </a:ext>
            </a:extLst>
          </p:cNvPr>
          <p:cNvSpPr txBox="1"/>
          <p:nvPr/>
        </p:nvSpPr>
        <p:spPr>
          <a:xfrm>
            <a:off x="1637263" y="1561854"/>
            <a:ext cx="1182275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sz="4000" b="1">
                <a:solidFill>
                  <a:srgbClr val="535353"/>
                </a:solidFill>
                <a:latin typeface="Arial"/>
                <a:ea typeface="Arial"/>
                <a:cs typeface="Arial"/>
                <a:sym typeface="Arial"/>
              </a:defRPr>
            </a:lvl1pPr>
          </a:lstStyle>
          <a:p>
            <a:r>
              <a:rPr lang="is-IS" dirty="0"/>
              <a:t>UMHVERFISSTEFNA AKRANESKAUPSTAÐAR</a:t>
            </a:r>
          </a:p>
        </p:txBody>
      </p:sp>
      <p:sp>
        <p:nvSpPr>
          <p:cNvPr id="2" name="TextBox 1">
            <a:extLst>
              <a:ext uri="{FF2B5EF4-FFF2-40B4-BE49-F238E27FC236}">
                <a16:creationId xmlns:a16="http://schemas.microsoft.com/office/drawing/2014/main" id="{F043241F-FBC7-4BFA-8FF0-134D84BCDBF4}"/>
              </a:ext>
            </a:extLst>
          </p:cNvPr>
          <p:cNvSpPr txBox="1"/>
          <p:nvPr/>
        </p:nvSpPr>
        <p:spPr>
          <a:xfrm>
            <a:off x="11112389" y="3017831"/>
            <a:ext cx="7228324" cy="68517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6. ATVINNULÍF</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Fyrirtæki í Akraneskaupstað dragi eins og mögulegt er úr neikvæðum áhrifum sínum á umhverfið og upplýsi íbúa um umhverfisþætti í rekstrinum</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7. SAMGÖNGUR</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Sjálfbær þróun og öryggi íbúa séu í fyrirrúmi við þróun samgangna í Akraneskaupstað</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8. ÚRGANGUR</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Akraneskaupstaður verði í fararbroddi meðal íslenskra sveitarfélaga í úrgangsforvörnum og úrgangsmeðhöndlun með góða nýtingu auðlinda að leiðarljósi</a:t>
            </a:r>
          </a:p>
          <a:p>
            <a:pPr>
              <a:lnSpc>
                <a:spcPct val="107000"/>
              </a:lnSpc>
              <a:spcAft>
                <a:spcPts val="800"/>
              </a:spcAft>
            </a:pPr>
            <a:endParaRPr lang="is-IS"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is-IS" sz="1800" b="1" dirty="0">
                <a:solidFill>
                  <a:srgbClr val="005A9C"/>
                </a:solidFill>
                <a:effectLst/>
                <a:latin typeface="Arial" panose="020B0604020202020204" pitchFamily="34" charset="0"/>
                <a:ea typeface="Calibri" panose="020F0502020204030204" pitchFamily="34" charset="0"/>
                <a:cs typeface="Arial" panose="020B0604020202020204" pitchFamily="34" charset="0"/>
              </a:rPr>
              <a:t>9. LÝÐHEILSA OG SAMFÉLAG</a:t>
            </a:r>
          </a:p>
          <a:p>
            <a:pPr>
              <a:lnSpc>
                <a:spcPct val="107000"/>
              </a:lnSpc>
              <a:spcAft>
                <a:spcPts val="800"/>
              </a:spcAft>
            </a:pPr>
            <a:r>
              <a:rPr lang="is-IS" sz="1800" dirty="0">
                <a:effectLst/>
                <a:latin typeface="Arial" panose="020B0604020202020204" pitchFamily="34" charset="0"/>
                <a:ea typeface="Calibri" panose="020F0502020204030204" pitchFamily="34" charset="0"/>
                <a:cs typeface="Arial" panose="020B0604020202020204" pitchFamily="34" charset="0"/>
              </a:rPr>
              <a:t>Íbúar Akraneskaupstaðar séu meðvitaðir um mikilvægi hreyfingar og útivistar fyrir andlega og líkamlega heilsu og þekki og nýti sér þá valkosti sem sveitarfélagið hefur upp á að bjóða á þessu sviði Akranes er heilsueflandi samfélag</a:t>
            </a:r>
          </a:p>
        </p:txBody>
      </p:sp>
    </p:spTree>
    <p:extLst>
      <p:ext uri="{BB962C8B-B14F-4D97-AF65-F5344CB8AC3E}">
        <p14:creationId xmlns:p14="http://schemas.microsoft.com/office/powerpoint/2010/main" val="30923823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HEIMSMARKMIÐ  SAMEINUÐU ÞJÓÐANNA"/>
          <p:cNvSpPr txBox="1"/>
          <p:nvPr/>
        </p:nvSpPr>
        <p:spPr>
          <a:xfrm>
            <a:off x="10508222" y="2951390"/>
            <a:ext cx="8584395" cy="1217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4000" b="1">
                <a:solidFill>
                  <a:srgbClr val="535353"/>
                </a:solidFill>
                <a:latin typeface="Arial"/>
                <a:ea typeface="Arial"/>
                <a:cs typeface="Arial"/>
                <a:sym typeface="Arial"/>
              </a:defRPr>
            </a:pPr>
            <a:r>
              <a:t>HEIMSMARKMIÐ </a:t>
            </a:r>
            <a:br/>
            <a:r>
              <a:t>SAMEINUÐU ÞJÓÐANNA</a:t>
            </a:r>
          </a:p>
        </p:txBody>
      </p:sp>
      <p:sp>
        <p:nvSpPr>
          <p:cNvPr id="94" name="Við gerð umhverfisstefnu Akraneskaupstaðar voru heimsmarkmið Sameinuðu þjóðanna um sjálfbæra þróun höfð til hliðsjónar. Í aðgerðarkafla stefnunnar er sérstaklega gerð grein fyrir því hvaða heimsmarkmiða er horft til hverju sinni.…"/>
          <p:cNvSpPr txBox="1"/>
          <p:nvPr/>
        </p:nvSpPr>
        <p:spPr>
          <a:xfrm>
            <a:off x="10508222" y="4653190"/>
            <a:ext cx="6950560" cy="3514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20000"/>
              </a:lnSpc>
              <a:defRPr sz="2000">
                <a:solidFill>
                  <a:srgbClr val="535353"/>
                </a:solidFill>
                <a:latin typeface="Arial"/>
                <a:ea typeface="Arial"/>
                <a:cs typeface="Arial"/>
                <a:sym typeface="Arial"/>
              </a:defRPr>
            </a:pPr>
            <a:r>
              <a:rPr dirty="0" err="1"/>
              <a:t>Við</a:t>
            </a:r>
            <a:r>
              <a:rPr dirty="0"/>
              <a:t> </a:t>
            </a:r>
            <a:r>
              <a:rPr dirty="0" err="1"/>
              <a:t>gerð</a:t>
            </a:r>
            <a:r>
              <a:rPr dirty="0"/>
              <a:t> </a:t>
            </a:r>
            <a:r>
              <a:rPr dirty="0" err="1"/>
              <a:t>umhverfisstefnu</a:t>
            </a:r>
            <a:r>
              <a:rPr dirty="0"/>
              <a:t> </a:t>
            </a:r>
            <a:r>
              <a:rPr dirty="0" err="1"/>
              <a:t>Akraneskaupstaðar</a:t>
            </a:r>
            <a:r>
              <a:rPr dirty="0"/>
              <a:t> </a:t>
            </a:r>
            <a:r>
              <a:rPr dirty="0" err="1"/>
              <a:t>voru</a:t>
            </a:r>
            <a:r>
              <a:rPr dirty="0"/>
              <a:t> </a:t>
            </a:r>
            <a:r>
              <a:rPr dirty="0" err="1"/>
              <a:t>heimsmarkmið</a:t>
            </a:r>
            <a:r>
              <a:rPr dirty="0"/>
              <a:t> </a:t>
            </a:r>
            <a:r>
              <a:rPr dirty="0" err="1"/>
              <a:t>Sameinuðu</a:t>
            </a:r>
            <a:r>
              <a:rPr dirty="0"/>
              <a:t> </a:t>
            </a:r>
            <a:r>
              <a:rPr dirty="0" err="1"/>
              <a:t>þjóðanna</a:t>
            </a:r>
            <a:r>
              <a:rPr dirty="0"/>
              <a:t> um </a:t>
            </a:r>
            <a:r>
              <a:rPr dirty="0" err="1"/>
              <a:t>sjálfbæra</a:t>
            </a:r>
            <a:r>
              <a:rPr dirty="0"/>
              <a:t> </a:t>
            </a:r>
            <a:r>
              <a:rPr dirty="0" err="1"/>
              <a:t>þróun</a:t>
            </a:r>
            <a:r>
              <a:rPr dirty="0"/>
              <a:t> </a:t>
            </a:r>
            <a:r>
              <a:rPr dirty="0" err="1"/>
              <a:t>höfð</a:t>
            </a:r>
            <a:r>
              <a:rPr dirty="0"/>
              <a:t> </a:t>
            </a:r>
            <a:r>
              <a:rPr dirty="0" err="1"/>
              <a:t>til</a:t>
            </a:r>
            <a:r>
              <a:rPr dirty="0"/>
              <a:t> </a:t>
            </a:r>
            <a:r>
              <a:rPr dirty="0" err="1"/>
              <a:t>hliðsjónar</a:t>
            </a:r>
            <a:r>
              <a:rPr dirty="0"/>
              <a:t>. Í </a:t>
            </a:r>
            <a:r>
              <a:rPr dirty="0" err="1"/>
              <a:t>aðgerðarkafla</a:t>
            </a:r>
            <a:r>
              <a:rPr dirty="0"/>
              <a:t> </a:t>
            </a:r>
            <a:r>
              <a:rPr dirty="0" err="1"/>
              <a:t>stefnunnar</a:t>
            </a:r>
            <a:r>
              <a:rPr dirty="0"/>
              <a:t> er </a:t>
            </a:r>
            <a:r>
              <a:rPr dirty="0" err="1"/>
              <a:t>sérstaklega</a:t>
            </a:r>
            <a:r>
              <a:rPr dirty="0"/>
              <a:t> </a:t>
            </a:r>
            <a:r>
              <a:rPr dirty="0" err="1"/>
              <a:t>gerð</a:t>
            </a:r>
            <a:r>
              <a:rPr dirty="0"/>
              <a:t> </a:t>
            </a:r>
            <a:r>
              <a:rPr dirty="0" err="1"/>
              <a:t>grein</a:t>
            </a:r>
            <a:r>
              <a:rPr dirty="0"/>
              <a:t> </a:t>
            </a:r>
            <a:r>
              <a:rPr dirty="0" err="1"/>
              <a:t>fyrir</a:t>
            </a:r>
            <a:r>
              <a:rPr dirty="0"/>
              <a:t> </a:t>
            </a:r>
            <a:r>
              <a:rPr dirty="0" err="1"/>
              <a:t>því</a:t>
            </a:r>
            <a:r>
              <a:rPr dirty="0"/>
              <a:t> </a:t>
            </a:r>
            <a:r>
              <a:rPr dirty="0" err="1"/>
              <a:t>hvaða</a:t>
            </a:r>
            <a:r>
              <a:rPr dirty="0"/>
              <a:t> </a:t>
            </a:r>
            <a:r>
              <a:rPr dirty="0" err="1"/>
              <a:t>heimsmarkmiða</a:t>
            </a:r>
            <a:r>
              <a:rPr dirty="0"/>
              <a:t> er </a:t>
            </a:r>
            <a:r>
              <a:rPr dirty="0" err="1"/>
              <a:t>horft</a:t>
            </a:r>
            <a:r>
              <a:rPr dirty="0"/>
              <a:t> </a:t>
            </a:r>
            <a:r>
              <a:rPr dirty="0" err="1"/>
              <a:t>til</a:t>
            </a:r>
            <a:r>
              <a:rPr dirty="0"/>
              <a:t> </a:t>
            </a:r>
            <a:r>
              <a:rPr dirty="0" err="1"/>
              <a:t>hverju</a:t>
            </a:r>
            <a:r>
              <a:rPr dirty="0"/>
              <a:t> </a:t>
            </a:r>
            <a:r>
              <a:rPr dirty="0" err="1"/>
              <a:t>sinni</a:t>
            </a:r>
            <a:r>
              <a:rPr dirty="0"/>
              <a:t>.</a:t>
            </a:r>
          </a:p>
          <a:p>
            <a:pPr defTabSz="457200">
              <a:lnSpc>
                <a:spcPct val="120000"/>
              </a:lnSpc>
              <a:defRPr sz="2000">
                <a:solidFill>
                  <a:srgbClr val="535353"/>
                </a:solidFill>
                <a:latin typeface="Arial"/>
                <a:ea typeface="Arial"/>
                <a:cs typeface="Arial"/>
                <a:sym typeface="Arial"/>
              </a:defRPr>
            </a:pPr>
            <a:endParaRPr dirty="0"/>
          </a:p>
          <a:p>
            <a:pPr defTabSz="457200">
              <a:lnSpc>
                <a:spcPct val="120000"/>
              </a:lnSpc>
              <a:defRPr sz="2000">
                <a:solidFill>
                  <a:srgbClr val="535353"/>
                </a:solidFill>
                <a:latin typeface="Arial"/>
                <a:ea typeface="Arial"/>
                <a:cs typeface="Arial"/>
                <a:sym typeface="Arial"/>
              </a:defRPr>
            </a:pPr>
            <a:r>
              <a:rPr dirty="0" err="1"/>
              <a:t>Heimsmarkmið</a:t>
            </a:r>
            <a:r>
              <a:rPr dirty="0"/>
              <a:t> </a:t>
            </a:r>
            <a:r>
              <a:rPr dirty="0" err="1"/>
              <a:t>Sameinuðu</a:t>
            </a:r>
            <a:r>
              <a:rPr dirty="0"/>
              <a:t> </a:t>
            </a:r>
            <a:r>
              <a:rPr dirty="0" err="1"/>
              <a:t>þjóðanna</a:t>
            </a:r>
            <a:r>
              <a:rPr dirty="0"/>
              <a:t> um </a:t>
            </a:r>
            <a:r>
              <a:rPr dirty="0" err="1"/>
              <a:t>sjálfbæra</a:t>
            </a:r>
            <a:r>
              <a:rPr dirty="0"/>
              <a:t> </a:t>
            </a:r>
            <a:r>
              <a:rPr dirty="0" err="1"/>
              <a:t>þróun</a:t>
            </a:r>
            <a:r>
              <a:rPr dirty="0"/>
              <a:t> </a:t>
            </a:r>
            <a:r>
              <a:rPr dirty="0" err="1"/>
              <a:t>voru</a:t>
            </a:r>
            <a:r>
              <a:rPr dirty="0"/>
              <a:t> </a:t>
            </a:r>
            <a:r>
              <a:rPr dirty="0" err="1"/>
              <a:t>samþykkt</a:t>
            </a:r>
            <a:r>
              <a:rPr dirty="0"/>
              <a:t> </a:t>
            </a:r>
            <a:r>
              <a:rPr dirty="0" err="1"/>
              <a:t>af</a:t>
            </a:r>
            <a:r>
              <a:rPr dirty="0"/>
              <a:t> </a:t>
            </a:r>
            <a:r>
              <a:rPr dirty="0" err="1"/>
              <a:t>fulltrúum</a:t>
            </a:r>
            <a:r>
              <a:rPr dirty="0"/>
              <a:t> </a:t>
            </a:r>
            <a:r>
              <a:rPr dirty="0" err="1"/>
              <a:t>allra</a:t>
            </a:r>
            <a:r>
              <a:rPr dirty="0"/>
              <a:t> </a:t>
            </a:r>
            <a:r>
              <a:rPr dirty="0" err="1"/>
              <a:t>aðildarríkja</a:t>
            </a:r>
            <a:r>
              <a:rPr dirty="0"/>
              <a:t> </a:t>
            </a:r>
            <a:r>
              <a:rPr dirty="0" err="1"/>
              <a:t>Sameinuðu</a:t>
            </a:r>
            <a:r>
              <a:rPr dirty="0"/>
              <a:t> </a:t>
            </a:r>
            <a:r>
              <a:rPr dirty="0" err="1"/>
              <a:t>þjóðanna</a:t>
            </a:r>
            <a:r>
              <a:rPr dirty="0"/>
              <a:t> í </a:t>
            </a:r>
            <a:r>
              <a:rPr dirty="0" err="1"/>
              <a:t>september</a:t>
            </a:r>
            <a:r>
              <a:rPr dirty="0"/>
              <a:t> </a:t>
            </a:r>
            <a:r>
              <a:rPr dirty="0" err="1"/>
              <a:t>árið</a:t>
            </a:r>
            <a:r>
              <a:rPr dirty="0"/>
              <a:t> 2015. </a:t>
            </a:r>
            <a:r>
              <a:rPr dirty="0" err="1"/>
              <a:t>Markmiðin</a:t>
            </a:r>
            <a:r>
              <a:rPr dirty="0"/>
              <a:t>, </a:t>
            </a:r>
            <a:r>
              <a:rPr dirty="0" err="1"/>
              <a:t>sem</a:t>
            </a:r>
            <a:r>
              <a:rPr dirty="0"/>
              <a:t> </a:t>
            </a:r>
            <a:r>
              <a:rPr dirty="0" err="1"/>
              <a:t>gilda</a:t>
            </a:r>
            <a:r>
              <a:rPr dirty="0"/>
              <a:t> á </a:t>
            </a:r>
            <a:r>
              <a:rPr dirty="0" err="1"/>
              <a:t>tímabilinu</a:t>
            </a:r>
            <a:r>
              <a:rPr dirty="0"/>
              <a:t> 2016-2030, </a:t>
            </a:r>
            <a:r>
              <a:rPr dirty="0" err="1"/>
              <a:t>eru</a:t>
            </a:r>
            <a:r>
              <a:rPr dirty="0"/>
              <a:t> 17 </a:t>
            </a:r>
            <a:r>
              <a:rPr dirty="0" err="1"/>
              <a:t>talsins</a:t>
            </a:r>
            <a:r>
              <a:rPr dirty="0"/>
              <a:t> </a:t>
            </a:r>
            <a:r>
              <a:rPr dirty="0" err="1"/>
              <a:t>með</a:t>
            </a:r>
            <a:r>
              <a:rPr dirty="0"/>
              <a:t> 169 </a:t>
            </a:r>
            <a:r>
              <a:rPr dirty="0" err="1"/>
              <a:t>undirmarkmið</a:t>
            </a:r>
            <a:r>
              <a:rPr dirty="0"/>
              <a:t>.</a:t>
            </a:r>
          </a:p>
        </p:txBody>
      </p:sp>
      <p:pic>
        <p:nvPicPr>
          <p:cNvPr id="95" name="clipart2009724.png" descr="clipart2009724.png"/>
          <p:cNvPicPr>
            <a:picLocks noChangeAspect="1"/>
          </p:cNvPicPr>
          <p:nvPr/>
        </p:nvPicPr>
        <p:blipFill>
          <a:blip r:embed="rId2"/>
          <a:srcRect t="1678"/>
          <a:stretch>
            <a:fillRect/>
          </a:stretch>
        </p:blipFill>
        <p:spPr>
          <a:xfrm>
            <a:off x="2991709" y="2806224"/>
            <a:ext cx="5658591" cy="555255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Við vinnuna var ákveðið að hafa markmið stefnunnar mælanleg og tímasett til að auðvelda skilvirkni og árangur."/>
          <p:cNvSpPr txBox="1"/>
          <p:nvPr/>
        </p:nvSpPr>
        <p:spPr>
          <a:xfrm>
            <a:off x="2177022" y="4919890"/>
            <a:ext cx="6950560" cy="797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20000"/>
              </a:lnSpc>
              <a:defRPr sz="2000">
                <a:solidFill>
                  <a:srgbClr val="535353"/>
                </a:solidFill>
                <a:latin typeface="Arial"/>
                <a:ea typeface="Arial"/>
                <a:cs typeface="Arial"/>
                <a:sym typeface="Arial"/>
              </a:defRPr>
            </a:lvl1pPr>
          </a:lstStyle>
          <a:p>
            <a:r>
              <a:rPr dirty="0" err="1"/>
              <a:t>Við</a:t>
            </a:r>
            <a:r>
              <a:rPr dirty="0"/>
              <a:t> </a:t>
            </a:r>
            <a:r>
              <a:rPr dirty="0" err="1"/>
              <a:t>vinnuna</a:t>
            </a:r>
            <a:r>
              <a:rPr dirty="0"/>
              <a:t> var </a:t>
            </a:r>
            <a:r>
              <a:rPr dirty="0" err="1"/>
              <a:t>ákveðið</a:t>
            </a:r>
            <a:r>
              <a:rPr dirty="0"/>
              <a:t> </a:t>
            </a:r>
            <a:r>
              <a:rPr dirty="0" err="1"/>
              <a:t>að</a:t>
            </a:r>
            <a:r>
              <a:rPr dirty="0"/>
              <a:t> </a:t>
            </a:r>
            <a:r>
              <a:rPr dirty="0" err="1"/>
              <a:t>hafa</a:t>
            </a:r>
            <a:r>
              <a:rPr dirty="0"/>
              <a:t> </a:t>
            </a:r>
            <a:r>
              <a:rPr dirty="0" err="1"/>
              <a:t>markmið</a:t>
            </a:r>
            <a:r>
              <a:rPr dirty="0"/>
              <a:t> </a:t>
            </a:r>
            <a:r>
              <a:rPr dirty="0" err="1"/>
              <a:t>stefnunnar</a:t>
            </a:r>
            <a:r>
              <a:rPr dirty="0"/>
              <a:t> </a:t>
            </a:r>
            <a:r>
              <a:rPr dirty="0" err="1"/>
              <a:t>mælanleg</a:t>
            </a:r>
            <a:r>
              <a:rPr dirty="0"/>
              <a:t> </a:t>
            </a:r>
            <a:r>
              <a:rPr dirty="0" err="1"/>
              <a:t>og</a:t>
            </a:r>
            <a:r>
              <a:rPr dirty="0"/>
              <a:t> </a:t>
            </a:r>
            <a:r>
              <a:rPr dirty="0" err="1"/>
              <a:t>tímasett</a:t>
            </a:r>
            <a:r>
              <a:rPr dirty="0"/>
              <a:t> </a:t>
            </a:r>
            <a:r>
              <a:rPr dirty="0" err="1"/>
              <a:t>til</a:t>
            </a:r>
            <a:r>
              <a:rPr dirty="0"/>
              <a:t> </a:t>
            </a:r>
            <a:r>
              <a:rPr dirty="0" err="1"/>
              <a:t>að</a:t>
            </a:r>
            <a:r>
              <a:rPr dirty="0"/>
              <a:t> </a:t>
            </a:r>
            <a:r>
              <a:rPr dirty="0" err="1"/>
              <a:t>auðvelda</a:t>
            </a:r>
            <a:r>
              <a:rPr dirty="0"/>
              <a:t> </a:t>
            </a:r>
            <a:r>
              <a:rPr dirty="0" err="1"/>
              <a:t>skilvirkni</a:t>
            </a:r>
            <a:r>
              <a:rPr dirty="0"/>
              <a:t> </a:t>
            </a:r>
            <a:r>
              <a:rPr dirty="0" err="1"/>
              <a:t>og</a:t>
            </a:r>
            <a:r>
              <a:rPr dirty="0"/>
              <a:t> </a:t>
            </a:r>
            <a:r>
              <a:rPr dirty="0" err="1"/>
              <a:t>árangur</a:t>
            </a:r>
            <a:r>
              <a:rPr dirty="0"/>
              <a:t>.</a:t>
            </a:r>
          </a:p>
        </p:txBody>
      </p:sp>
      <p:pic>
        <p:nvPicPr>
          <p:cNvPr id="99" name="Image" descr="Image"/>
          <p:cNvPicPr>
            <a:picLocks noChangeAspect="1"/>
          </p:cNvPicPr>
          <p:nvPr/>
        </p:nvPicPr>
        <p:blipFill>
          <a:blip r:embed="rId3"/>
          <a:stretch>
            <a:fillRect/>
          </a:stretch>
        </p:blipFill>
        <p:spPr>
          <a:xfrm>
            <a:off x="11105706" y="3199396"/>
            <a:ext cx="5106519" cy="4165077"/>
          </a:xfrm>
          <a:prstGeom prst="rect">
            <a:avLst/>
          </a:prstGeom>
          <a:ln w="12700">
            <a:miter lim="400000"/>
          </a:ln>
        </p:spPr>
      </p:pic>
      <p:sp>
        <p:nvSpPr>
          <p:cNvPr id="97" name="AÐGERÐIR"/>
          <p:cNvSpPr txBox="1"/>
          <p:nvPr/>
        </p:nvSpPr>
        <p:spPr>
          <a:xfrm>
            <a:off x="2177022" y="3596451"/>
            <a:ext cx="12859778"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sz="4000" b="1">
                <a:solidFill>
                  <a:srgbClr val="535353"/>
                </a:solidFill>
                <a:latin typeface="Arial"/>
                <a:ea typeface="Arial"/>
                <a:cs typeface="Arial"/>
                <a:sym typeface="Arial"/>
              </a:defRPr>
            </a:lvl1pPr>
          </a:lstStyle>
          <a:p>
            <a:r>
              <a:rPr dirty="0"/>
              <a:t>AÐGERÐ</a:t>
            </a:r>
            <a:r>
              <a:rPr lang="en-GB" dirty="0"/>
              <a:t>AÁÆTLUN AKRANESKAUPSTAÐAR Í UMHVERFISMÁLUM 2021-2025</a:t>
            </a:r>
            <a:endParaRPr dirty="0"/>
          </a:p>
        </p:txBody>
      </p:sp>
    </p:spTree>
    <p:extLst>
      <p:ext uri="{BB962C8B-B14F-4D97-AF65-F5344CB8AC3E}">
        <p14:creationId xmlns:p14="http://schemas.microsoft.com/office/powerpoint/2010/main" val="19367126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kýja sæla 002.JPG" descr="skýja sæla 002.JPG"/>
          <p:cNvPicPr>
            <a:picLocks noChangeAspect="1"/>
          </p:cNvPicPr>
          <p:nvPr/>
        </p:nvPicPr>
        <p:blipFill>
          <a:blip r:embed="rId3"/>
          <a:srcRect t="13400" b="2429"/>
          <a:stretch>
            <a:fillRect/>
          </a:stretch>
        </p:blipFill>
        <p:spPr>
          <a:xfrm>
            <a:off x="-20717" y="0"/>
            <a:ext cx="20145534" cy="11303000"/>
          </a:xfrm>
          <a:prstGeom prst="rect">
            <a:avLst/>
          </a:prstGeom>
          <a:ln w="12700">
            <a:miter lim="400000"/>
          </a:ln>
        </p:spPr>
      </p:pic>
      <p:sp>
        <p:nvSpPr>
          <p:cNvPr id="130" name="Rectangle"/>
          <p:cNvSpPr/>
          <p:nvPr/>
        </p:nvSpPr>
        <p:spPr>
          <a:xfrm>
            <a:off x="17430750" y="2781300"/>
            <a:ext cx="2739173" cy="4615409"/>
          </a:xfrm>
          <a:prstGeom prst="rect">
            <a:avLst/>
          </a:prstGeom>
          <a:solidFill>
            <a:srgbClr val="A7A7A7"/>
          </a:solidFill>
          <a:ln w="12700">
            <a:miter lim="400000"/>
          </a:ln>
        </p:spPr>
        <p:txBody>
          <a:bodyPr lIns="45719" rIns="45719" anchor="ctr"/>
          <a:lstStyle/>
          <a:p>
            <a:endParaRPr/>
          </a:p>
        </p:txBody>
      </p:sp>
      <p:sp>
        <p:nvSpPr>
          <p:cNvPr id="131" name="Rectangle"/>
          <p:cNvSpPr/>
          <p:nvPr/>
        </p:nvSpPr>
        <p:spPr>
          <a:xfrm>
            <a:off x="10496550" y="2781300"/>
            <a:ext cx="6937177" cy="4615409"/>
          </a:xfrm>
          <a:prstGeom prst="rect">
            <a:avLst/>
          </a:prstGeom>
          <a:solidFill>
            <a:srgbClr val="33777E"/>
          </a:solidFill>
          <a:ln w="12700">
            <a:miter lim="400000"/>
          </a:ln>
        </p:spPr>
        <p:txBody>
          <a:bodyPr lIns="45719" rIns="45719" anchor="ctr"/>
          <a:lstStyle/>
          <a:p>
            <a:endParaRPr/>
          </a:p>
        </p:txBody>
      </p:sp>
      <p:sp>
        <p:nvSpPr>
          <p:cNvPr id="132" name="STJÓRNSÝSLA"/>
          <p:cNvSpPr txBox="1"/>
          <p:nvPr/>
        </p:nvSpPr>
        <p:spPr>
          <a:xfrm>
            <a:off x="11041622" y="4449610"/>
            <a:ext cx="584703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rgbClr val="FFFFFF"/>
                </a:solidFill>
                <a:latin typeface="Arial"/>
                <a:ea typeface="Arial"/>
                <a:cs typeface="Arial"/>
                <a:sym typeface="Arial"/>
              </a:defRPr>
            </a:lvl1pPr>
          </a:lstStyle>
          <a:p>
            <a:r>
              <a:rPr lang="en-GB" dirty="0"/>
              <a:t>1. </a:t>
            </a:r>
            <a:r>
              <a:rPr dirty="0"/>
              <a:t>STJÓRNSÝSLA</a:t>
            </a:r>
          </a:p>
        </p:txBody>
      </p:sp>
      <p:sp>
        <p:nvSpPr>
          <p:cNvPr id="133" name="Stjórnsýsla Akraneskaupstaðar sé fagleg og byggð á hugmyndafræði sjálfbærrar þróunar"/>
          <p:cNvSpPr txBox="1"/>
          <p:nvPr/>
        </p:nvSpPr>
        <p:spPr>
          <a:xfrm>
            <a:off x="11041622" y="5116101"/>
            <a:ext cx="5847034" cy="689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lnSpc>
                <a:spcPct val="107916"/>
              </a:lnSpc>
              <a:spcBef>
                <a:spcPts val="800"/>
              </a:spcBef>
              <a:defRPr sz="2000">
                <a:solidFill>
                  <a:srgbClr val="FFFFFF"/>
                </a:solidFill>
                <a:uFill>
                  <a:solidFill>
                    <a:srgbClr val="1F4D78"/>
                  </a:solidFill>
                </a:uFill>
                <a:latin typeface="Arial"/>
                <a:ea typeface="Arial"/>
                <a:cs typeface="Arial"/>
                <a:sym typeface="Arial"/>
              </a:defRPr>
            </a:lvl1pPr>
          </a:lstStyle>
          <a:p>
            <a:pPr>
              <a:defRPr>
                <a:uFill>
                  <a:solidFill>
                    <a:srgbClr val="000000"/>
                  </a:solidFill>
                </a:uFill>
              </a:defRPr>
            </a:pPr>
            <a:r>
              <a:rPr dirty="0" err="1">
                <a:uFill>
                  <a:solidFill>
                    <a:srgbClr val="1F4D78"/>
                  </a:solidFill>
                </a:uFill>
              </a:rPr>
              <a:t>Stjórnsýsla</a:t>
            </a:r>
            <a:r>
              <a:rPr dirty="0">
                <a:uFill>
                  <a:solidFill>
                    <a:srgbClr val="1F4D78"/>
                  </a:solidFill>
                </a:uFill>
              </a:rPr>
              <a:t> </a:t>
            </a:r>
            <a:r>
              <a:rPr dirty="0" err="1">
                <a:uFill>
                  <a:solidFill>
                    <a:srgbClr val="1F4D78"/>
                  </a:solidFill>
                </a:uFill>
              </a:rPr>
              <a:t>Akraneskaupstaðar</a:t>
            </a:r>
            <a:r>
              <a:rPr dirty="0">
                <a:uFill>
                  <a:solidFill>
                    <a:srgbClr val="1F4D78"/>
                  </a:solidFill>
                </a:uFill>
              </a:rPr>
              <a:t> </a:t>
            </a:r>
            <a:r>
              <a:rPr dirty="0" err="1">
                <a:uFill>
                  <a:solidFill>
                    <a:srgbClr val="1F4D78"/>
                  </a:solidFill>
                </a:uFill>
              </a:rPr>
              <a:t>sé</a:t>
            </a:r>
            <a:r>
              <a:rPr dirty="0">
                <a:uFill>
                  <a:solidFill>
                    <a:srgbClr val="1F4D78"/>
                  </a:solidFill>
                </a:uFill>
              </a:rPr>
              <a:t> </a:t>
            </a:r>
            <a:r>
              <a:rPr dirty="0" err="1">
                <a:uFill>
                  <a:solidFill>
                    <a:srgbClr val="1F4D78"/>
                  </a:solidFill>
                </a:uFill>
              </a:rPr>
              <a:t>fagleg</a:t>
            </a:r>
            <a:r>
              <a:rPr dirty="0">
                <a:uFill>
                  <a:solidFill>
                    <a:srgbClr val="1F4D78"/>
                  </a:solidFill>
                </a:uFill>
              </a:rPr>
              <a:t> </a:t>
            </a:r>
            <a:r>
              <a:rPr dirty="0" err="1">
                <a:uFill>
                  <a:solidFill>
                    <a:srgbClr val="1F4D78"/>
                  </a:solidFill>
                </a:uFill>
              </a:rPr>
              <a:t>og</a:t>
            </a:r>
            <a:r>
              <a:rPr dirty="0">
                <a:uFill>
                  <a:solidFill>
                    <a:srgbClr val="1F4D78"/>
                  </a:solidFill>
                </a:uFill>
              </a:rPr>
              <a:t> </a:t>
            </a:r>
            <a:r>
              <a:rPr dirty="0" err="1">
                <a:uFill>
                  <a:solidFill>
                    <a:srgbClr val="1F4D78"/>
                  </a:solidFill>
                </a:uFill>
              </a:rPr>
              <a:t>byggð</a:t>
            </a:r>
            <a:r>
              <a:rPr dirty="0">
                <a:uFill>
                  <a:solidFill>
                    <a:srgbClr val="1F4D78"/>
                  </a:solidFill>
                </a:uFill>
              </a:rPr>
              <a:t> á </a:t>
            </a:r>
            <a:r>
              <a:rPr dirty="0" err="1">
                <a:uFill>
                  <a:solidFill>
                    <a:srgbClr val="1F4D78"/>
                  </a:solidFill>
                </a:uFill>
              </a:rPr>
              <a:t>hugmyndafræði</a:t>
            </a:r>
            <a:r>
              <a:rPr dirty="0">
                <a:uFill>
                  <a:solidFill>
                    <a:srgbClr val="1F4D78"/>
                  </a:solidFill>
                </a:uFill>
              </a:rPr>
              <a:t> </a:t>
            </a:r>
            <a:r>
              <a:rPr dirty="0" err="1">
                <a:uFill>
                  <a:solidFill>
                    <a:srgbClr val="1F4D78"/>
                  </a:solidFill>
                </a:uFill>
              </a:rPr>
              <a:t>sjálfbærrar</a:t>
            </a:r>
            <a:r>
              <a:rPr dirty="0">
                <a:uFill>
                  <a:solidFill>
                    <a:srgbClr val="1F4D78"/>
                  </a:solidFill>
                </a:uFill>
              </a:rPr>
              <a:t> </a:t>
            </a:r>
            <a:r>
              <a:rPr dirty="0" err="1">
                <a:uFill>
                  <a:solidFill>
                    <a:srgbClr val="1F4D78"/>
                  </a:solidFill>
                </a:uFill>
              </a:rPr>
              <a:t>þróunar</a:t>
            </a:r>
            <a:endParaRPr dirty="0">
              <a:uFill>
                <a:solidFill>
                  <a:srgbClr val="1F4D78"/>
                </a:solidFill>
              </a:uFill>
            </a:endParaRPr>
          </a:p>
        </p:txBody>
      </p:sp>
      <p:pic>
        <p:nvPicPr>
          <p:cNvPr id="134" name="Image" descr="Image"/>
          <p:cNvPicPr>
            <a:picLocks noChangeAspect="1"/>
          </p:cNvPicPr>
          <p:nvPr/>
        </p:nvPicPr>
        <p:blipFill>
          <a:blip r:embed="rId4"/>
          <a:stretch>
            <a:fillRect/>
          </a:stretch>
        </p:blipFill>
        <p:spPr>
          <a:xfrm>
            <a:off x="18182421" y="4495628"/>
            <a:ext cx="1235830" cy="118675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729</TotalTime>
  <Words>4630</Words>
  <Application>Microsoft Office PowerPoint</Application>
  <PresentationFormat>Custom</PresentationFormat>
  <Paragraphs>409</Paragraphs>
  <Slides>50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Black</vt:lpstr>
      <vt:lpstr>Calibri</vt:lpstr>
      <vt:lpstr>FuturaStd-Heavy</vt:lpstr>
      <vt:lpstr>Helvetica</vt:lpstr>
      <vt:lpstr>Helvetica Neue</vt:lpstr>
      <vt:lpstr>Office Theme</vt:lpstr>
      <vt:lpstr>UMHVERFISSTEFNA AKRANESKAUPSTAÐAR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STJÓRNSÝSLA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STJÓRNSÝSLA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UMHVERFISSTEFNA AKRANESKAUPSTAÐAR</dc:title>
  <dc:creator>Salome</dc:creator>
  <cp:lastModifiedBy>Steinar Adolfsson</cp:lastModifiedBy>
  <cp:revision>81</cp:revision>
  <dcterms:modified xsi:type="dcterms:W3CDTF">2021-05-20T10:29:33Z</dcterms:modified>
</cp:coreProperties>
</file>