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7" r:id="rId2"/>
    <p:sldId id="37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1" autoAdjust="0"/>
    <p:restoredTop sz="94712" autoAdjust="0"/>
  </p:normalViewPr>
  <p:slideViewPr>
    <p:cSldViewPr snapToGrid="0">
      <p:cViewPr varScale="1">
        <p:scale>
          <a:sx n="108" d="100"/>
          <a:sy n="108" d="100"/>
        </p:scale>
        <p:origin x="6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72736-8384-4FFC-A3EE-9D8B366B24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C2AD3C-EE0F-48C4-B8EA-CB88846929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36D4D7-925E-430F-8CA1-BCAC8AE60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0796B-BA9B-4FF4-80DD-1775A5643ED4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BEA8D-3E10-451C-8402-D6E43FAE4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7F2C2A-4BBA-4A87-9C1A-8CF74CB53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D3C4-AC62-4A53-B54A-AC13F88F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401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A4F2E-F818-4584-B507-BA05E911A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F191F3-E884-4CCA-BA4A-E39827F3D1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5CC209-22F8-46F2-A6E0-24A108A8C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0796B-BA9B-4FF4-80DD-1775A5643ED4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21C61-2156-4652-BC75-28D07F463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8958A-26BA-4D37-A4BA-CB2163189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D3C4-AC62-4A53-B54A-AC13F88F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600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09B1C1-A92E-4DAD-AFDA-800F966E53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BCB5F8-868A-402A-9A06-BCF5459C23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CE3701-26FA-4B30-8FD7-0ACE37B63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0796B-BA9B-4FF4-80DD-1775A5643ED4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17AEE0-6EA7-470C-8B71-1208BB21A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8B6F5-2ED0-4A50-BD2E-8AD67156D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D3C4-AC62-4A53-B54A-AC13F88F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125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16723-6041-4B81-B516-F6AC9195A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7D53-8101-4CCF-B8D0-BB47C585B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692B3D-A31A-41B4-9225-655DF01A0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0796B-BA9B-4FF4-80DD-1775A5643ED4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681DB-3F19-4524-AF66-2308DB0B7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64B854-FFEF-4915-945F-99D5D7574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D3C4-AC62-4A53-B54A-AC13F88F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26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74420-9DBB-44B9-BD93-3D108D9F0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7AD555-FE78-4375-8891-BB2AD85E8B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75E3B3-EFD8-4938-8ABB-6673C6D2B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0796B-BA9B-4FF4-80DD-1775A5643ED4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311FE-7B33-4202-B46D-0997D7F6C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88906E-F3D3-4214-B1CB-D8F2781EC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D3C4-AC62-4A53-B54A-AC13F88F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361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32260-1495-4C3A-9296-5D3970D34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CB6DE-6C45-45F7-9D6C-1D84C1D0F6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3533DC-95F8-4434-8B94-A516E07998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EF10CD-5BF6-40F0-8ACD-9C15840E4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0796B-BA9B-4FF4-80DD-1775A5643ED4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E97539-1556-44C4-8BB5-9A5C67955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2E78DE-FFC2-43BB-8E8B-D71C23BF1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D3C4-AC62-4A53-B54A-AC13F88F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949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91F5A-197F-4E1C-BA58-1E4A2A56D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C032B3-71C6-4F2B-91E0-85D2AF830F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27D84E-BEE6-4A04-AB06-713CC5C869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833294-4E0C-459E-815C-EADB420B6F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E50BA9-7791-473C-8C54-1626092D00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05DF3E-6C8A-4AFE-B884-C2708A96C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0796B-BA9B-4FF4-80DD-1775A5643ED4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3B604C-2F5A-4C08-B36A-26021795E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30CA9D-CFF6-4BD9-9686-488CC9039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D3C4-AC62-4A53-B54A-AC13F88F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685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CC4E3-42AB-4194-B015-3A4AFE4AB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A20D18-2F4A-48AF-AA90-C4CD5B7E6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0796B-BA9B-4FF4-80DD-1775A5643ED4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26420-35B9-4EC3-BB96-2DBF9B13F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ECE0DF-995E-4E8F-BFA1-C9367A9A7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D3C4-AC62-4A53-B54A-AC13F88F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769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1DDF99-1B37-483B-9BE8-42AEEF7C7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0796B-BA9B-4FF4-80DD-1775A5643ED4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7D7955-EE8C-43C8-8A78-A68673D54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49B070-EB8E-4F6B-92AC-5B0C9ECF8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D3C4-AC62-4A53-B54A-AC13F88F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144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446C7-758F-4DB0-B660-F9BAD8A04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CBE24-215B-4CE4-AA0F-9894B178D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EBC6D6-06DE-45DF-B4FA-3A9DB3A04B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5B64F4-CBED-4D4E-8C18-CF0B381CE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0796B-BA9B-4FF4-80DD-1775A5643ED4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180D18-513B-4813-9529-106F9AEEB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B04BA4-0089-403D-B278-88C2BB558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D3C4-AC62-4A53-B54A-AC13F88F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150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65C14-2FE7-4D3E-909D-C99388599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7B1A70-48CC-413E-BF34-D4C2CE3E1F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8931DE-1891-4015-9837-64E27DF38E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F4B176-5240-498E-B6BC-DECC8B215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0796B-BA9B-4FF4-80DD-1775A5643ED4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5D45EE-22E7-4A64-9AE1-4B1B78E87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90EDA0-74DC-4044-8094-F92262E69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D3C4-AC62-4A53-B54A-AC13F88F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516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BEF3AC-58BA-49A1-B29B-1A178D38C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021C-B58F-443E-8369-C68280BF8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907E9-0E50-4F65-B05A-9D782BB32A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0796B-BA9B-4FF4-80DD-1775A5643ED4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B26A5-107C-4D83-B239-B9961F87C0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3C0E20-C2DE-4B7C-8EDE-61CC067E6D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1D3C4-AC62-4A53-B54A-AC13F88F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600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23ADCFE-9E10-4CF8-B816-CE411DDAB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/>
              <a:t>Tillaga </a:t>
            </a:r>
            <a:r>
              <a:rPr lang="is-IS" dirty="0"/>
              <a:t>Sjálfstæðisflokksins um endurskoðun á skipuriti Akraneskaupstaðar.</a:t>
            </a:r>
          </a:p>
        </p:txBody>
      </p:sp>
    </p:spTree>
    <p:extLst>
      <p:ext uri="{BB962C8B-B14F-4D97-AF65-F5344CB8AC3E}">
        <p14:creationId xmlns:p14="http://schemas.microsoft.com/office/powerpoint/2010/main" val="3272312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B6EE2BF4-AECE-4F95-B723-BE3063E1A3D4}"/>
              </a:ext>
            </a:extLst>
          </p:cNvPr>
          <p:cNvSpPr/>
          <p:nvPr/>
        </p:nvSpPr>
        <p:spPr>
          <a:xfrm>
            <a:off x="21018" y="-11659"/>
            <a:ext cx="3167983" cy="127512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s-IS" sz="2800" b="1" dirty="0"/>
              <a:t>Tillaga til umræðu 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44F1AD76-66CE-4438-9E34-D3DB92A0919C}"/>
              </a:ext>
            </a:extLst>
          </p:cNvPr>
          <p:cNvCxnSpPr>
            <a:cxnSpLocks/>
            <a:stCxn id="11" idx="3"/>
            <a:endCxn id="38" idx="3"/>
          </p:cNvCxnSpPr>
          <p:nvPr/>
        </p:nvCxnSpPr>
        <p:spPr>
          <a:xfrm flipH="1">
            <a:off x="5615866" y="1002026"/>
            <a:ext cx="2432513" cy="2999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11EE2933-390A-4CDF-85EE-F46054F3F344}"/>
              </a:ext>
            </a:extLst>
          </p:cNvPr>
          <p:cNvCxnSpPr>
            <a:cxnSpLocks/>
          </p:cNvCxnSpPr>
          <p:nvPr/>
        </p:nvCxnSpPr>
        <p:spPr>
          <a:xfrm flipV="1">
            <a:off x="2680601" y="1667809"/>
            <a:ext cx="0" cy="4084987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660A7F72-13D8-4234-8531-797B09005916}"/>
              </a:ext>
            </a:extLst>
          </p:cNvPr>
          <p:cNvSpPr/>
          <p:nvPr/>
        </p:nvSpPr>
        <p:spPr>
          <a:xfrm>
            <a:off x="1427846" y="4688016"/>
            <a:ext cx="8443038" cy="1064780"/>
          </a:xfrm>
          <a:prstGeom prst="round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is-IS" sz="1600" dirty="0">
                <a:solidFill>
                  <a:schemeClr val="tx2"/>
                </a:solidFill>
              </a:rPr>
              <a:t>Fjármálasvið</a:t>
            </a:r>
          </a:p>
          <a:p>
            <a:r>
              <a:rPr lang="is-IS" sz="1000" dirty="0">
                <a:solidFill>
                  <a:schemeClr val="tx2"/>
                </a:solidFill>
              </a:rPr>
              <a:t>Fjárreiðudeild</a:t>
            </a:r>
          </a:p>
          <a:p>
            <a:r>
              <a:rPr lang="is-IS" sz="1000" dirty="0">
                <a:solidFill>
                  <a:schemeClr val="tx2"/>
                </a:solidFill>
              </a:rPr>
              <a:t>Bókhaldsdeild</a:t>
            </a:r>
          </a:p>
          <a:p>
            <a:r>
              <a:rPr lang="is-IS" sz="1000" dirty="0">
                <a:solidFill>
                  <a:schemeClr val="tx2"/>
                </a:solidFill>
              </a:rPr>
              <a:t>Launadeild</a:t>
            </a:r>
          </a:p>
          <a:p>
            <a:r>
              <a:rPr lang="is-IS" sz="1000" dirty="0">
                <a:solidFill>
                  <a:schemeClr val="tx2"/>
                </a:solidFill>
              </a:rPr>
              <a:t>Hagdeild</a:t>
            </a:r>
          </a:p>
          <a:p>
            <a:endParaRPr lang="is-IS" sz="1000" dirty="0">
              <a:solidFill>
                <a:schemeClr val="tx2"/>
              </a:solidFill>
            </a:endParaRP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055511E-6E3E-4F52-A5FF-1CD046747E47}"/>
              </a:ext>
            </a:extLst>
          </p:cNvPr>
          <p:cNvCxnSpPr/>
          <p:nvPr/>
        </p:nvCxnSpPr>
        <p:spPr>
          <a:xfrm>
            <a:off x="6981210" y="2446312"/>
            <a:ext cx="0" cy="5760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076BDBCD-B229-4A98-B271-29868B92BFB9}"/>
              </a:ext>
            </a:extLst>
          </p:cNvPr>
          <p:cNvCxnSpPr/>
          <p:nvPr/>
        </p:nvCxnSpPr>
        <p:spPr>
          <a:xfrm>
            <a:off x="9078622" y="2446312"/>
            <a:ext cx="0" cy="5760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A79E658-9F5D-472F-9064-1FFD6088A7D5}"/>
              </a:ext>
            </a:extLst>
          </p:cNvPr>
          <p:cNvCxnSpPr/>
          <p:nvPr/>
        </p:nvCxnSpPr>
        <p:spPr>
          <a:xfrm>
            <a:off x="4839548" y="2259644"/>
            <a:ext cx="0" cy="5760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60A73D3-C09D-47A1-9436-A47477FE09C4}"/>
              </a:ext>
            </a:extLst>
          </p:cNvPr>
          <p:cNvCxnSpPr>
            <a:cxnSpLocks/>
            <a:stCxn id="33" idx="3"/>
          </p:cNvCxnSpPr>
          <p:nvPr/>
        </p:nvCxnSpPr>
        <p:spPr>
          <a:xfrm flipH="1">
            <a:off x="4573857" y="2261579"/>
            <a:ext cx="540433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66F13D4-C124-452B-B401-83A051091B98}"/>
              </a:ext>
            </a:extLst>
          </p:cNvPr>
          <p:cNvCxnSpPr>
            <a:stCxn id="10" idx="2"/>
          </p:cNvCxnSpPr>
          <p:nvPr/>
        </p:nvCxnSpPr>
        <p:spPr>
          <a:xfrm>
            <a:off x="6951787" y="560333"/>
            <a:ext cx="0" cy="17280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4B95096-D8C7-4C23-90D8-F57D0C4AAB9C}"/>
              </a:ext>
            </a:extLst>
          </p:cNvPr>
          <p:cNvSpPr/>
          <p:nvPr/>
        </p:nvSpPr>
        <p:spPr>
          <a:xfrm>
            <a:off x="1418583" y="2857682"/>
            <a:ext cx="8516698" cy="1670420"/>
          </a:xfrm>
          <a:prstGeom prst="round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is-IS" sz="1600" dirty="0">
                <a:solidFill>
                  <a:schemeClr val="tx2"/>
                </a:solidFill>
              </a:rPr>
              <a:t>Stjórnsýslu- og þjónustusvið</a:t>
            </a:r>
          </a:p>
          <a:p>
            <a:r>
              <a:rPr lang="is-IS" sz="1000" dirty="0">
                <a:solidFill>
                  <a:schemeClr val="tx2"/>
                </a:solidFill>
              </a:rPr>
              <a:t>Stjórnsýsla - Persónuverndarmál</a:t>
            </a:r>
          </a:p>
          <a:p>
            <a:r>
              <a:rPr lang="is-IS" sz="1000" dirty="0">
                <a:solidFill>
                  <a:schemeClr val="tx2"/>
                </a:solidFill>
              </a:rPr>
              <a:t>Mannauðsmál</a:t>
            </a:r>
          </a:p>
          <a:p>
            <a:r>
              <a:rPr lang="is-IS" sz="1000" dirty="0">
                <a:solidFill>
                  <a:schemeClr val="tx2"/>
                </a:solidFill>
              </a:rPr>
              <a:t>Verkefnastjóri þjónustumála</a:t>
            </a:r>
          </a:p>
          <a:p>
            <a:r>
              <a:rPr lang="is-IS" sz="1000" dirty="0">
                <a:solidFill>
                  <a:schemeClr val="tx2"/>
                </a:solidFill>
              </a:rPr>
              <a:t>-Þjónusta og stafræn þjónusta</a:t>
            </a:r>
          </a:p>
          <a:p>
            <a:r>
              <a:rPr lang="is-IS" sz="1000" dirty="0">
                <a:solidFill>
                  <a:schemeClr val="tx2"/>
                </a:solidFill>
              </a:rPr>
              <a:t>-þjónustuver, skjalavarsla og fl.</a:t>
            </a:r>
          </a:p>
          <a:p>
            <a:r>
              <a:rPr lang="is-IS" sz="1000" dirty="0">
                <a:solidFill>
                  <a:schemeClr val="tx2"/>
                </a:solidFill>
              </a:rPr>
              <a:t>Verkefnastjóri menningar og ferðaþjónustu</a:t>
            </a:r>
          </a:p>
          <a:p>
            <a:r>
              <a:rPr lang="is-IS" sz="1000" dirty="0">
                <a:solidFill>
                  <a:schemeClr val="tx2"/>
                </a:solidFill>
              </a:rPr>
              <a:t>-Menning og safnamál - </a:t>
            </a:r>
          </a:p>
          <a:p>
            <a:r>
              <a:rPr lang="is-IS" sz="1000" dirty="0">
                <a:solidFill>
                  <a:schemeClr val="tx2"/>
                </a:solidFill>
              </a:rPr>
              <a:t>-Markaðs- og ferðamál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A5B04A1-4EEF-475A-8246-CFF09D4552D9}"/>
              </a:ext>
            </a:extLst>
          </p:cNvPr>
          <p:cNvSpPr/>
          <p:nvPr/>
        </p:nvSpPr>
        <p:spPr>
          <a:xfrm>
            <a:off x="3954811" y="2656645"/>
            <a:ext cx="1836000" cy="32040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is-IS" sz="1600" dirty="0">
                <a:solidFill>
                  <a:schemeClr val="tx2"/>
                </a:solidFill>
              </a:rPr>
              <a:t>Velferðar- og mannréttindasvið</a:t>
            </a:r>
          </a:p>
          <a:p>
            <a:pPr algn="ctr"/>
            <a:r>
              <a:rPr lang="is-IS" sz="1000" dirty="0">
                <a:solidFill>
                  <a:schemeClr val="tx2"/>
                </a:solidFill>
              </a:rPr>
              <a:t>Félagsþjónusta</a:t>
            </a:r>
          </a:p>
          <a:p>
            <a:pPr algn="ctr"/>
            <a:r>
              <a:rPr lang="is-IS" sz="1000" dirty="0">
                <a:solidFill>
                  <a:schemeClr val="tx2"/>
                </a:solidFill>
              </a:rPr>
              <a:t>Málefni fatlaðra</a:t>
            </a:r>
          </a:p>
          <a:p>
            <a:pPr algn="ctr"/>
            <a:r>
              <a:rPr lang="is-IS" sz="1000" dirty="0">
                <a:solidFill>
                  <a:schemeClr val="tx2"/>
                </a:solidFill>
              </a:rPr>
              <a:t>Málefni aldraðra Barnavernd</a:t>
            </a:r>
          </a:p>
          <a:p>
            <a:pPr algn="ctr"/>
            <a:r>
              <a:rPr lang="is-IS" sz="1000" dirty="0">
                <a:solidFill>
                  <a:schemeClr val="tx2"/>
                </a:solidFill>
              </a:rPr>
              <a:t>Mannréttindi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F471FC6-1639-4A67-9FD9-F98FE2D8E7C6}"/>
              </a:ext>
            </a:extLst>
          </p:cNvPr>
          <p:cNvSpPr/>
          <p:nvPr/>
        </p:nvSpPr>
        <p:spPr>
          <a:xfrm>
            <a:off x="6033787" y="2656645"/>
            <a:ext cx="1836000" cy="32040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is-IS" sz="1600" dirty="0">
                <a:solidFill>
                  <a:schemeClr val="tx2"/>
                </a:solidFill>
              </a:rPr>
              <a:t>Skóla- og frístundasvið</a:t>
            </a:r>
          </a:p>
          <a:p>
            <a:pPr algn="ctr"/>
            <a:r>
              <a:rPr lang="is-IS" sz="1000" dirty="0">
                <a:solidFill>
                  <a:schemeClr val="tx2"/>
                </a:solidFill>
              </a:rPr>
              <a:t>Grunnskólar</a:t>
            </a:r>
          </a:p>
          <a:p>
            <a:pPr algn="ctr"/>
            <a:r>
              <a:rPr lang="is-IS" sz="1000" dirty="0">
                <a:solidFill>
                  <a:schemeClr val="tx2"/>
                </a:solidFill>
              </a:rPr>
              <a:t>Leikskólar</a:t>
            </a:r>
          </a:p>
          <a:p>
            <a:pPr algn="ctr"/>
            <a:r>
              <a:rPr lang="is-IS" sz="1000" dirty="0">
                <a:solidFill>
                  <a:schemeClr val="tx2"/>
                </a:solidFill>
              </a:rPr>
              <a:t>Tónlistarskóli</a:t>
            </a:r>
          </a:p>
          <a:p>
            <a:pPr algn="ctr"/>
            <a:r>
              <a:rPr lang="is-IS" sz="1000" dirty="0">
                <a:solidFill>
                  <a:schemeClr val="tx2"/>
                </a:solidFill>
              </a:rPr>
              <a:t>Ungmennahús</a:t>
            </a:r>
          </a:p>
          <a:p>
            <a:pPr algn="ctr"/>
            <a:r>
              <a:rPr lang="is-IS" sz="1000" dirty="0">
                <a:solidFill>
                  <a:schemeClr val="tx2"/>
                </a:solidFill>
              </a:rPr>
              <a:t>Dagforeldrar</a:t>
            </a:r>
          </a:p>
          <a:p>
            <a:pPr algn="ctr"/>
            <a:r>
              <a:rPr lang="is-IS" sz="1000" dirty="0">
                <a:solidFill>
                  <a:schemeClr val="tx2"/>
                </a:solidFill>
              </a:rPr>
              <a:t>Íþróttir</a:t>
            </a:r>
          </a:p>
          <a:p>
            <a:pPr algn="ctr"/>
            <a:r>
              <a:rPr lang="is-IS" sz="1000" dirty="0">
                <a:solidFill>
                  <a:schemeClr val="tx2"/>
                </a:solidFill>
              </a:rPr>
              <a:t>Íþróttamannvirki Sérfræðiþjónusta</a:t>
            </a:r>
          </a:p>
          <a:p>
            <a:pPr algn="ctr"/>
            <a:r>
              <a:rPr lang="is-IS" sz="1000" dirty="0">
                <a:solidFill>
                  <a:schemeClr val="tx2"/>
                </a:solidFill>
              </a:rPr>
              <a:t>Forvarnir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0557751-5276-497E-BCD0-1B260AAB3D33}"/>
              </a:ext>
            </a:extLst>
          </p:cNvPr>
          <p:cNvSpPr/>
          <p:nvPr/>
        </p:nvSpPr>
        <p:spPr>
          <a:xfrm>
            <a:off x="8204873" y="2656645"/>
            <a:ext cx="1836000" cy="32040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is-IS" sz="1600" dirty="0">
                <a:solidFill>
                  <a:schemeClr val="tx2"/>
                </a:solidFill>
              </a:rPr>
              <a:t>Skipulags- og umhverfissvið</a:t>
            </a:r>
          </a:p>
          <a:p>
            <a:pPr algn="ctr"/>
            <a:r>
              <a:rPr lang="is-IS" sz="1000" dirty="0">
                <a:solidFill>
                  <a:schemeClr val="tx2"/>
                </a:solidFill>
              </a:rPr>
              <a:t>Skipulagsmál</a:t>
            </a:r>
          </a:p>
          <a:p>
            <a:pPr algn="ctr"/>
            <a:r>
              <a:rPr lang="is-IS" sz="1000" dirty="0">
                <a:solidFill>
                  <a:schemeClr val="tx2"/>
                </a:solidFill>
              </a:rPr>
              <a:t> Byggingarmál</a:t>
            </a:r>
          </a:p>
          <a:p>
            <a:pPr algn="ctr"/>
            <a:r>
              <a:rPr lang="is-IS" sz="1000" dirty="0">
                <a:solidFill>
                  <a:schemeClr val="tx2"/>
                </a:solidFill>
              </a:rPr>
              <a:t>Umhverfi</a:t>
            </a:r>
          </a:p>
          <a:p>
            <a:pPr algn="ctr"/>
            <a:r>
              <a:rPr lang="is-IS" sz="1000" dirty="0">
                <a:solidFill>
                  <a:schemeClr val="tx2"/>
                </a:solidFill>
              </a:rPr>
              <a:t>Vinnuskóli</a:t>
            </a:r>
          </a:p>
          <a:p>
            <a:pPr algn="ctr"/>
            <a:r>
              <a:rPr lang="is-IS" sz="1000" dirty="0">
                <a:solidFill>
                  <a:schemeClr val="tx2"/>
                </a:solidFill>
              </a:rPr>
              <a:t>Framkvæmdir</a:t>
            </a:r>
          </a:p>
          <a:p>
            <a:pPr algn="ctr"/>
            <a:r>
              <a:rPr lang="is-IS" sz="1000" dirty="0">
                <a:solidFill>
                  <a:schemeClr val="tx2"/>
                </a:solidFill>
              </a:rPr>
              <a:t>Umsjón fasteigna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7E594FC-47DC-4D49-A4CF-CC657C62B838}"/>
              </a:ext>
            </a:extLst>
          </p:cNvPr>
          <p:cNvSpPr/>
          <p:nvPr/>
        </p:nvSpPr>
        <p:spPr>
          <a:xfrm>
            <a:off x="5855195" y="56567"/>
            <a:ext cx="2193184" cy="503766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is-IS" sz="2000" dirty="0">
                <a:solidFill>
                  <a:schemeClr val="bg1"/>
                </a:solidFill>
              </a:rPr>
              <a:t>Bæjarstjórn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4AF088E-59E8-4DBA-9851-3775C58C8C64}"/>
              </a:ext>
            </a:extLst>
          </p:cNvPr>
          <p:cNvSpPr/>
          <p:nvPr/>
        </p:nvSpPr>
        <p:spPr>
          <a:xfrm>
            <a:off x="5855195" y="750143"/>
            <a:ext cx="2193184" cy="503766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is-IS" sz="2000" dirty="0">
                <a:solidFill>
                  <a:schemeClr val="bg1"/>
                </a:solidFill>
              </a:rPr>
              <a:t>Bæjarráð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CA1545E9-0C4F-4241-ABFA-517E6F81D8EF}"/>
              </a:ext>
            </a:extLst>
          </p:cNvPr>
          <p:cNvSpPr/>
          <p:nvPr/>
        </p:nvSpPr>
        <p:spPr>
          <a:xfrm>
            <a:off x="5855195" y="1415926"/>
            <a:ext cx="2193184" cy="503766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is-IS" sz="2000" dirty="0">
                <a:solidFill>
                  <a:schemeClr val="bg1"/>
                </a:solidFill>
              </a:rPr>
              <a:t>Bæjarstjóri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2878D30D-85F4-4163-8E99-0E99BADC7144}"/>
              </a:ext>
            </a:extLst>
          </p:cNvPr>
          <p:cNvSpPr/>
          <p:nvPr/>
        </p:nvSpPr>
        <p:spPr>
          <a:xfrm>
            <a:off x="8142187" y="2074911"/>
            <a:ext cx="1836000" cy="373335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is-IS" sz="1200" dirty="0">
                <a:solidFill>
                  <a:schemeClr val="bg1"/>
                </a:solidFill>
              </a:rPr>
              <a:t>Skipulags- og umhverfisráð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C98E6AC0-53BF-4283-97AA-E41CBA49D40B}"/>
              </a:ext>
            </a:extLst>
          </p:cNvPr>
          <p:cNvSpPr/>
          <p:nvPr/>
        </p:nvSpPr>
        <p:spPr>
          <a:xfrm>
            <a:off x="6033787" y="2072977"/>
            <a:ext cx="1836000" cy="373335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is-IS" sz="1200" dirty="0">
                <a:solidFill>
                  <a:schemeClr val="bg1"/>
                </a:solidFill>
              </a:rPr>
              <a:t>Skóla- og </a:t>
            </a:r>
          </a:p>
          <a:p>
            <a:pPr algn="ctr"/>
            <a:r>
              <a:rPr lang="is-IS" sz="1200" dirty="0">
                <a:solidFill>
                  <a:schemeClr val="bg1"/>
                </a:solidFill>
              </a:rPr>
              <a:t>frístundaráð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A417FBA0-00B1-40A2-AB3E-85BDC7B337CA}"/>
              </a:ext>
            </a:extLst>
          </p:cNvPr>
          <p:cNvSpPr/>
          <p:nvPr/>
        </p:nvSpPr>
        <p:spPr>
          <a:xfrm>
            <a:off x="3921548" y="2072977"/>
            <a:ext cx="1836000" cy="373335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is-IS" sz="1200" dirty="0">
                <a:solidFill>
                  <a:schemeClr val="bg1"/>
                </a:solidFill>
              </a:rPr>
              <a:t>Velferðar- og mannréttindaráð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1163E36-07E1-4286-8A3F-FEA812AA5934}"/>
              </a:ext>
            </a:extLst>
          </p:cNvPr>
          <p:cNvCxnSpPr>
            <a:cxnSpLocks/>
            <a:stCxn id="12" idx="1"/>
          </p:cNvCxnSpPr>
          <p:nvPr/>
        </p:nvCxnSpPr>
        <p:spPr>
          <a:xfrm flipH="1">
            <a:off x="2682632" y="1667809"/>
            <a:ext cx="3172563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413CA4A2-A89A-43F2-9B76-1A4A58C56179}"/>
              </a:ext>
            </a:extLst>
          </p:cNvPr>
          <p:cNvSpPr/>
          <p:nvPr/>
        </p:nvSpPr>
        <p:spPr>
          <a:xfrm>
            <a:off x="3862024" y="841677"/>
            <a:ext cx="1753842" cy="380677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is-IS" sz="1200" dirty="0">
                <a:solidFill>
                  <a:schemeClr val="bg1"/>
                </a:solidFill>
              </a:rPr>
              <a:t>Nefndir / ráð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E9BE984D-A301-4143-A487-159237E45E4A}"/>
              </a:ext>
            </a:extLst>
          </p:cNvPr>
          <p:cNvSpPr/>
          <p:nvPr/>
        </p:nvSpPr>
        <p:spPr>
          <a:xfrm>
            <a:off x="8259172" y="1507949"/>
            <a:ext cx="1753842" cy="380677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is-IS" sz="1200" dirty="0">
                <a:solidFill>
                  <a:schemeClr val="bg1"/>
                </a:solidFill>
              </a:rPr>
              <a:t>Atvinnumál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63BE2E73-4810-43AD-8008-B8F4B0B11D83}"/>
              </a:ext>
            </a:extLst>
          </p:cNvPr>
          <p:cNvCxnSpPr>
            <a:cxnSpLocks/>
          </p:cNvCxnSpPr>
          <p:nvPr/>
        </p:nvCxnSpPr>
        <p:spPr>
          <a:xfrm flipH="1">
            <a:off x="7651045" y="1746452"/>
            <a:ext cx="1315334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0619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1629</TotalTime>
  <Words>99</Words>
  <Application>Microsoft Office PowerPoint</Application>
  <PresentationFormat>Widescreen</PresentationFormat>
  <Paragraphs>46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Tillaga Sjálfstæðisflokksins um endurskoðun á skipuriti Akraneskaupstaðar.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Tillögur minnihluta vegna niðurstöðu ráðgjafa</dc:title>
  <dc:creator>Sævar Freyr Þráinsson</dc:creator>
  <cp:lastModifiedBy>Rakel Óskarsdóttir</cp:lastModifiedBy>
  <cp:revision>16</cp:revision>
  <dcterms:created xsi:type="dcterms:W3CDTF">2020-10-21T09:01:06Z</dcterms:created>
  <dcterms:modified xsi:type="dcterms:W3CDTF">2020-12-01T11:19:00Z</dcterms:modified>
</cp:coreProperties>
</file>