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256" r:id="rId5"/>
    <p:sldId id="291" r:id="rId6"/>
    <p:sldId id="320" r:id="rId7"/>
    <p:sldId id="321" r:id="rId8"/>
    <p:sldId id="323" r:id="rId9"/>
    <p:sldId id="324" r:id="rId10"/>
    <p:sldId id="325" r:id="rId11"/>
    <p:sldId id="326" r:id="rId12"/>
    <p:sldId id="303" r:id="rId13"/>
    <p:sldId id="305" r:id="rId14"/>
    <p:sldId id="306" r:id="rId15"/>
    <p:sldId id="327" r:id="rId16"/>
    <p:sldId id="329" r:id="rId17"/>
    <p:sldId id="330" r:id="rId18"/>
    <p:sldId id="331" r:id="rId19"/>
    <p:sldId id="314" r:id="rId20"/>
    <p:sldId id="319" r:id="rId21"/>
    <p:sldId id="318" r:id="rId22"/>
    <p:sldId id="336" r:id="rId23"/>
    <p:sldId id="335" r:id="rId24"/>
    <p:sldId id="337" r:id="rId25"/>
    <p:sldId id="338" r:id="rId26"/>
  </p:sldIdLst>
  <p:sldSz cx="9144000" cy="6858000" type="screen4x3"/>
  <p:notesSz cx="6797675"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1686"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a:t>Þróun rekstrartekna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col"/>
        <c:grouping val="clustered"/>
        <c:varyColors val="0"/>
        <c:ser>
          <c:idx val="1"/>
          <c:order val="0"/>
          <c:tx>
            <c:strRef>
              <c:f>'Akraneskaupstaður - Samstæða'!$C$7</c:f>
              <c:strCache>
                <c:ptCount val="1"/>
                <c:pt idx="0">
                  <c:v>Framlög jöfnunarsjóðs</c:v>
                </c:pt>
              </c:strCache>
            </c:strRef>
          </c:tx>
          <c:spPr>
            <a:solidFill>
              <a:schemeClr val="accent2"/>
            </a:solidFill>
            <a:ln>
              <a:noFill/>
            </a:ln>
            <a:effectLst/>
          </c:spPr>
          <c:invertIfNegative val="0"/>
          <c:cat>
            <c:numRef>
              <c:f>'Akraneskaupstaður - Samstæða'!$G$5:$M$5</c:f>
              <c:numCache>
                <c:formatCode>General</c:formatCode>
                <c:ptCount val="7"/>
                <c:pt idx="0">
                  <c:v>2013</c:v>
                </c:pt>
                <c:pt idx="1">
                  <c:v>2014</c:v>
                </c:pt>
                <c:pt idx="2">
                  <c:v>2015</c:v>
                </c:pt>
                <c:pt idx="3">
                  <c:v>2016</c:v>
                </c:pt>
                <c:pt idx="4">
                  <c:v>2017</c:v>
                </c:pt>
                <c:pt idx="5">
                  <c:v>2018</c:v>
                </c:pt>
                <c:pt idx="6">
                  <c:v>2019</c:v>
                </c:pt>
              </c:numCache>
            </c:numRef>
          </c:cat>
          <c:val>
            <c:numRef>
              <c:f>'Akraneskaupstaður - Samstæða'!$G$7:$M$7</c:f>
              <c:numCache>
                <c:formatCode>#,##0</c:formatCode>
                <c:ptCount val="7"/>
                <c:pt idx="0">
                  <c:v>811925677</c:v>
                </c:pt>
                <c:pt idx="1">
                  <c:v>942911932</c:v>
                </c:pt>
                <c:pt idx="2">
                  <c:v>971917579</c:v>
                </c:pt>
                <c:pt idx="3">
                  <c:v>1155152735</c:v>
                </c:pt>
                <c:pt idx="4">
                  <c:v>1248581453</c:v>
                </c:pt>
                <c:pt idx="5">
                  <c:v>1403765456</c:v>
                </c:pt>
                <c:pt idx="6">
                  <c:v>1381267214</c:v>
                </c:pt>
              </c:numCache>
            </c:numRef>
          </c:val>
          <c:extLst>
            <c:ext xmlns:c16="http://schemas.microsoft.com/office/drawing/2014/chart" uri="{C3380CC4-5D6E-409C-BE32-E72D297353CC}">
              <c16:uniqueId val="{00000000-993C-44DC-85D5-C897A185543D}"/>
            </c:ext>
          </c:extLst>
        </c:ser>
        <c:ser>
          <c:idx val="2"/>
          <c:order val="1"/>
          <c:tx>
            <c:strRef>
              <c:f>'Akraneskaupstaður - Samstæða'!$C$9</c:f>
              <c:strCache>
                <c:ptCount val="1"/>
                <c:pt idx="0">
                  <c:v>Aðrar tekjur</c:v>
                </c:pt>
              </c:strCache>
            </c:strRef>
          </c:tx>
          <c:spPr>
            <a:solidFill>
              <a:schemeClr val="accent3"/>
            </a:solidFill>
            <a:ln>
              <a:noFill/>
            </a:ln>
            <a:effectLst/>
          </c:spPr>
          <c:invertIfNegative val="0"/>
          <c:cat>
            <c:numRef>
              <c:f>'Akraneskaupstaður - Samstæða'!$G$5:$M$5</c:f>
              <c:numCache>
                <c:formatCode>General</c:formatCode>
                <c:ptCount val="7"/>
                <c:pt idx="0">
                  <c:v>2013</c:v>
                </c:pt>
                <c:pt idx="1">
                  <c:v>2014</c:v>
                </c:pt>
                <c:pt idx="2">
                  <c:v>2015</c:v>
                </c:pt>
                <c:pt idx="3">
                  <c:v>2016</c:v>
                </c:pt>
                <c:pt idx="4">
                  <c:v>2017</c:v>
                </c:pt>
                <c:pt idx="5">
                  <c:v>2018</c:v>
                </c:pt>
                <c:pt idx="6">
                  <c:v>2019</c:v>
                </c:pt>
              </c:numCache>
            </c:numRef>
          </c:cat>
          <c:val>
            <c:numRef>
              <c:f>'Akraneskaupstaður - Samstæða'!$G$9:$M$9</c:f>
              <c:numCache>
                <c:formatCode>#,##0</c:formatCode>
                <c:ptCount val="7"/>
                <c:pt idx="0">
                  <c:v>1151793404</c:v>
                </c:pt>
                <c:pt idx="1">
                  <c:v>1221998694</c:v>
                </c:pt>
                <c:pt idx="2">
                  <c:v>1356901431</c:v>
                </c:pt>
                <c:pt idx="3">
                  <c:v>1410735071</c:v>
                </c:pt>
                <c:pt idx="4">
                  <c:v>1527995542</c:v>
                </c:pt>
                <c:pt idx="5">
                  <c:v>1651241769</c:v>
                </c:pt>
                <c:pt idx="6">
                  <c:v>1791090465</c:v>
                </c:pt>
              </c:numCache>
            </c:numRef>
          </c:val>
          <c:extLst>
            <c:ext xmlns:c16="http://schemas.microsoft.com/office/drawing/2014/chart" uri="{C3380CC4-5D6E-409C-BE32-E72D297353CC}">
              <c16:uniqueId val="{00000001-993C-44DC-85D5-C897A185543D}"/>
            </c:ext>
          </c:extLst>
        </c:ser>
        <c:ser>
          <c:idx val="0"/>
          <c:order val="2"/>
          <c:tx>
            <c:strRef>
              <c:f>'Akraneskaupstaður - Samstæða'!$C$6</c:f>
              <c:strCache>
                <c:ptCount val="1"/>
                <c:pt idx="0">
                  <c:v>Útsvör og fasteignaskattur</c:v>
                </c:pt>
              </c:strCache>
            </c:strRef>
          </c:tx>
          <c:spPr>
            <a:solidFill>
              <a:schemeClr val="accent1"/>
            </a:solidFill>
            <a:ln>
              <a:noFill/>
            </a:ln>
            <a:effectLst/>
          </c:spPr>
          <c:invertIfNegative val="0"/>
          <c:cat>
            <c:numRef>
              <c:f>'Akraneskaupstaður - Samstæða'!$G$5:$M$5</c:f>
              <c:numCache>
                <c:formatCode>General</c:formatCode>
                <c:ptCount val="7"/>
                <c:pt idx="0">
                  <c:v>2013</c:v>
                </c:pt>
                <c:pt idx="1">
                  <c:v>2014</c:v>
                </c:pt>
                <c:pt idx="2">
                  <c:v>2015</c:v>
                </c:pt>
                <c:pt idx="3">
                  <c:v>2016</c:v>
                </c:pt>
                <c:pt idx="4">
                  <c:v>2017</c:v>
                </c:pt>
                <c:pt idx="5">
                  <c:v>2018</c:v>
                </c:pt>
                <c:pt idx="6">
                  <c:v>2019</c:v>
                </c:pt>
              </c:numCache>
            </c:numRef>
          </c:cat>
          <c:val>
            <c:numRef>
              <c:f>'Akraneskaupstaður - Samstæða'!$G$6:$M$6</c:f>
              <c:numCache>
                <c:formatCode>#,##0</c:formatCode>
                <c:ptCount val="7"/>
                <c:pt idx="0">
                  <c:v>3054324063</c:v>
                </c:pt>
                <c:pt idx="1">
                  <c:v>3192138875</c:v>
                </c:pt>
                <c:pt idx="2">
                  <c:v>3450406861</c:v>
                </c:pt>
                <c:pt idx="3">
                  <c:v>3797087782</c:v>
                </c:pt>
                <c:pt idx="4">
                  <c:v>4165641054</c:v>
                </c:pt>
                <c:pt idx="5">
                  <c:v>4589484719</c:v>
                </c:pt>
                <c:pt idx="6">
                  <c:v>4871828989</c:v>
                </c:pt>
              </c:numCache>
            </c:numRef>
          </c:val>
          <c:extLst>
            <c:ext xmlns:c16="http://schemas.microsoft.com/office/drawing/2014/chart" uri="{C3380CC4-5D6E-409C-BE32-E72D297353CC}">
              <c16:uniqueId val="{00000002-993C-44DC-85D5-C897A185543D}"/>
            </c:ext>
          </c:extLst>
        </c:ser>
        <c:ser>
          <c:idx val="3"/>
          <c:order val="3"/>
          <c:tx>
            <c:strRef>
              <c:f>'Akraneskaupstaður - Samstæða'!$D$10</c:f>
              <c:strCache>
                <c:ptCount val="1"/>
                <c:pt idx="0">
                  <c:v>Rekstrartekjur samtals</c:v>
                </c:pt>
              </c:strCache>
            </c:strRef>
          </c:tx>
          <c:spPr>
            <a:solidFill>
              <a:schemeClr val="accent4"/>
            </a:solidFill>
            <a:ln>
              <a:noFill/>
            </a:ln>
            <a:effectLst/>
          </c:spPr>
          <c:invertIfNegative val="0"/>
          <c:cat>
            <c:numRef>
              <c:f>'Akraneskaupstaður - Samstæða'!$G$5:$M$5</c:f>
              <c:numCache>
                <c:formatCode>General</c:formatCode>
                <c:ptCount val="7"/>
                <c:pt idx="0">
                  <c:v>2013</c:v>
                </c:pt>
                <c:pt idx="1">
                  <c:v>2014</c:v>
                </c:pt>
                <c:pt idx="2">
                  <c:v>2015</c:v>
                </c:pt>
                <c:pt idx="3">
                  <c:v>2016</c:v>
                </c:pt>
                <c:pt idx="4">
                  <c:v>2017</c:v>
                </c:pt>
                <c:pt idx="5">
                  <c:v>2018</c:v>
                </c:pt>
                <c:pt idx="6">
                  <c:v>2019</c:v>
                </c:pt>
              </c:numCache>
            </c:numRef>
          </c:cat>
          <c:val>
            <c:numRef>
              <c:f>'Akraneskaupstaður - Samstæða'!$G$10:$M$10</c:f>
              <c:numCache>
                <c:formatCode>#,##0</c:formatCode>
                <c:ptCount val="7"/>
                <c:pt idx="0">
                  <c:v>5018043144</c:v>
                </c:pt>
                <c:pt idx="1">
                  <c:v>5357049501</c:v>
                </c:pt>
                <c:pt idx="2">
                  <c:v>5779225871</c:v>
                </c:pt>
                <c:pt idx="3">
                  <c:v>6362975588</c:v>
                </c:pt>
                <c:pt idx="4">
                  <c:v>6942218049</c:v>
                </c:pt>
                <c:pt idx="5">
                  <c:v>7644491944</c:v>
                </c:pt>
                <c:pt idx="6">
                  <c:v>8044186668</c:v>
                </c:pt>
              </c:numCache>
            </c:numRef>
          </c:val>
          <c:extLst>
            <c:ext xmlns:c16="http://schemas.microsoft.com/office/drawing/2014/chart" uri="{C3380CC4-5D6E-409C-BE32-E72D297353CC}">
              <c16:uniqueId val="{00000003-993C-44DC-85D5-C897A185543D}"/>
            </c:ext>
          </c:extLst>
        </c:ser>
        <c:dLbls>
          <c:showLegendKey val="0"/>
          <c:showVal val="0"/>
          <c:showCatName val="0"/>
          <c:showSerName val="0"/>
          <c:showPercent val="0"/>
          <c:showBubbleSize val="0"/>
        </c:dLbls>
        <c:gapWidth val="219"/>
        <c:overlap val="-27"/>
        <c:axId val="864972640"/>
        <c:axId val="864972968"/>
      </c:barChart>
      <c:lineChart>
        <c:grouping val="standard"/>
        <c:varyColors val="0"/>
        <c:ser>
          <c:idx val="4"/>
          <c:order val="4"/>
          <c:tx>
            <c:strRef>
              <c:f>'Akraneskaupstaður - Samstæða'!$E$11</c:f>
              <c:strCache>
                <c:ptCount val="1"/>
                <c:pt idx="0">
                  <c:v>Br. milli ára %</c:v>
                </c:pt>
              </c:strCache>
            </c:strRef>
          </c:tx>
          <c:spPr>
            <a:ln w="28575" cap="rnd">
              <a:solidFill>
                <a:schemeClr val="accent5"/>
              </a:solidFill>
              <a:round/>
            </a:ln>
            <a:effectLst/>
          </c:spPr>
          <c:marker>
            <c:symbol val="none"/>
          </c:marker>
          <c:dLbls>
            <c:dLbl>
              <c:idx val="0"/>
              <c:layout>
                <c:manualLayout>
                  <c:x val="-4.7222222222222249E-2"/>
                  <c:y val="-4.6296296296296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3C-44DC-85D5-C897A185543D}"/>
                </c:ext>
              </c:extLst>
            </c:dLbl>
            <c:dLbl>
              <c:idx val="1"/>
              <c:layout>
                <c:manualLayout>
                  <c:x val="-4.1666666666666616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3C-44DC-85D5-C897A185543D}"/>
                </c:ext>
              </c:extLst>
            </c:dLbl>
            <c:dLbl>
              <c:idx val="2"/>
              <c:layout>
                <c:manualLayout>
                  <c:x val="-1.3888888888888888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3C-44DC-85D5-C897A185543D}"/>
                </c:ext>
              </c:extLst>
            </c:dLbl>
            <c:dLbl>
              <c:idx val="3"/>
              <c:layout>
                <c:manualLayout>
                  <c:x val="-2.7777777777777776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3C-44DC-85D5-C897A185543D}"/>
                </c:ext>
              </c:extLst>
            </c:dLbl>
            <c:dLbl>
              <c:idx val="4"/>
              <c:layout>
                <c:manualLayout>
                  <c:x val="-4.1666666666666567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3C-44DC-85D5-C897A18554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'Akraneskaupstaður - Samstæða'!$G$11:$M$11</c:f>
              <c:numCache>
                <c:formatCode>0.0%</c:formatCode>
                <c:ptCount val="7"/>
                <c:pt idx="0">
                  <c:v>7.6749295167859666E-2</c:v>
                </c:pt>
                <c:pt idx="1">
                  <c:v>6.7557481526507868E-2</c:v>
                </c:pt>
                <c:pt idx="2">
                  <c:v>7.8807629072905172E-2</c:v>
                </c:pt>
                <c:pt idx="3">
                  <c:v>0.10100828900445658</c:v>
                </c:pt>
                <c:pt idx="4">
                  <c:v>9.1033267846005739E-2</c:v>
                </c:pt>
                <c:pt idx="5">
                  <c:v>0.10115987283072436</c:v>
                </c:pt>
                <c:pt idx="6">
                  <c:v>5.2285322154562719E-2</c:v>
                </c:pt>
              </c:numCache>
            </c:numRef>
          </c:val>
          <c:smooth val="0"/>
          <c:extLst>
            <c:ext xmlns:c16="http://schemas.microsoft.com/office/drawing/2014/chart" uri="{C3380CC4-5D6E-409C-BE32-E72D297353CC}">
              <c16:uniqueId val="{00000009-993C-44DC-85D5-C897A185543D}"/>
            </c:ext>
          </c:extLst>
        </c:ser>
        <c:dLbls>
          <c:showLegendKey val="0"/>
          <c:showVal val="0"/>
          <c:showCatName val="0"/>
          <c:showSerName val="0"/>
          <c:showPercent val="0"/>
          <c:showBubbleSize val="0"/>
        </c:dLbls>
        <c:marker val="1"/>
        <c:smooth val="0"/>
        <c:axId val="864976904"/>
        <c:axId val="864973296"/>
      </c:lineChart>
      <c:catAx>
        <c:axId val="86497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864972968"/>
        <c:crosses val="autoZero"/>
        <c:auto val="1"/>
        <c:lblAlgn val="ctr"/>
        <c:lblOffset val="100"/>
        <c:noMultiLvlLbl val="0"/>
      </c:catAx>
      <c:valAx>
        <c:axId val="864972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s-IS"/>
          </a:p>
        </c:txPr>
        <c:crossAx val="864972640"/>
        <c:crosses val="autoZero"/>
        <c:crossBetween val="between"/>
      </c:valAx>
      <c:valAx>
        <c:axId val="864973296"/>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s-IS"/>
          </a:p>
        </c:txPr>
        <c:crossAx val="864976904"/>
        <c:crosses val="max"/>
        <c:crossBetween val="between"/>
      </c:valAx>
      <c:catAx>
        <c:axId val="864976904"/>
        <c:scaling>
          <c:orientation val="minMax"/>
        </c:scaling>
        <c:delete val="1"/>
        <c:axPos val="b"/>
        <c:majorTickMark val="none"/>
        <c:minorTickMark val="none"/>
        <c:tickLblPos val="nextTo"/>
        <c:crossAx val="864973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75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a:t>Þróun veltufjárhlutfalls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lineChart>
        <c:grouping val="standard"/>
        <c:varyColors val="0"/>
        <c:ser>
          <c:idx val="0"/>
          <c:order val="0"/>
          <c:tx>
            <c:strRef>
              <c:f>'Akraneskaupstaður - Samstæða'!$E$160</c:f>
              <c:strCache>
                <c:ptCount val="1"/>
                <c:pt idx="0">
                  <c:v>Veltufjárhlutfall</c:v>
                </c:pt>
              </c:strCache>
            </c:strRef>
          </c:tx>
          <c:spPr>
            <a:ln w="28575" cap="rnd">
              <a:solidFill>
                <a:schemeClr val="accent1"/>
              </a:solidFill>
              <a:round/>
            </a:ln>
            <a:effectLst/>
          </c:spPr>
          <c:marker>
            <c:symbol val="none"/>
          </c:marker>
          <c:dLbls>
            <c:dLbl>
              <c:idx val="0"/>
              <c:layout>
                <c:manualLayout>
                  <c:x val="-1.9292381279131112E-17"/>
                  <c:y val="-1.0008855604262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5C-48FD-ACE2-41E58FAB9C05}"/>
                </c:ext>
              </c:extLst>
            </c:dLbl>
            <c:dLbl>
              <c:idx val="1"/>
              <c:layout>
                <c:manualLayout>
                  <c:x val="0"/>
                  <c:y val="-2.0017711208526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5C-48FD-ACE2-41E58FAB9C05}"/>
                </c:ext>
              </c:extLst>
            </c:dLbl>
            <c:dLbl>
              <c:idx val="2"/>
              <c:layout>
                <c:manualLayout>
                  <c:x val="-6.3139431751743046E-3"/>
                  <c:y val="-3.6699137215631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5C-48FD-ACE2-41E58FAB9C05}"/>
                </c:ext>
              </c:extLst>
            </c:dLbl>
            <c:dLbl>
              <c:idx val="4"/>
              <c:layout>
                <c:manualLayout>
                  <c:x val="-4.2092954501162802E-3"/>
                  <c:y val="-2.6690281611367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5C-48FD-ACE2-41E58FAB9C05}"/>
                </c:ext>
              </c:extLst>
            </c:dLbl>
            <c:dLbl>
              <c:idx val="5"/>
              <c:layout>
                <c:manualLayout>
                  <c:x val="-3.5779011325987729E-2"/>
                  <c:y val="-3.66991372156309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5C-48FD-ACE2-41E58FAB9C0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Samstæða'!$F$152:$M$152</c:f>
              <c:numCache>
                <c:formatCode>General</c:formatCode>
                <c:ptCount val="8"/>
                <c:pt idx="0">
                  <c:v>2012</c:v>
                </c:pt>
                <c:pt idx="1">
                  <c:v>2013</c:v>
                </c:pt>
                <c:pt idx="2">
                  <c:v>2014</c:v>
                </c:pt>
                <c:pt idx="3">
                  <c:v>2015</c:v>
                </c:pt>
                <c:pt idx="4">
                  <c:v>2016</c:v>
                </c:pt>
                <c:pt idx="5">
                  <c:v>2017</c:v>
                </c:pt>
                <c:pt idx="6">
                  <c:v>2018</c:v>
                </c:pt>
                <c:pt idx="7">
                  <c:v>2019</c:v>
                </c:pt>
              </c:numCache>
            </c:numRef>
          </c:cat>
          <c:val>
            <c:numRef>
              <c:f>'Akraneskaupstaður - Samstæða'!$F$160:$M$160</c:f>
              <c:numCache>
                <c:formatCode>#,##0.0</c:formatCode>
                <c:ptCount val="8"/>
                <c:pt idx="0">
                  <c:v>1.1499999999999999</c:v>
                </c:pt>
                <c:pt idx="1">
                  <c:v>1.01</c:v>
                </c:pt>
                <c:pt idx="2">
                  <c:v>1.03</c:v>
                </c:pt>
                <c:pt idx="3">
                  <c:v>1.26</c:v>
                </c:pt>
                <c:pt idx="4">
                  <c:v>1.66</c:v>
                </c:pt>
                <c:pt idx="5">
                  <c:v>1.62</c:v>
                </c:pt>
                <c:pt idx="6">
                  <c:v>2.52</c:v>
                </c:pt>
                <c:pt idx="7">
                  <c:v>2.19</c:v>
                </c:pt>
              </c:numCache>
            </c:numRef>
          </c:val>
          <c:smooth val="0"/>
          <c:extLst>
            <c:ext xmlns:c16="http://schemas.microsoft.com/office/drawing/2014/chart" uri="{C3380CC4-5D6E-409C-BE32-E72D297353CC}">
              <c16:uniqueId val="{00000000-4A5C-48FD-ACE2-41E58FAB9C05}"/>
            </c:ext>
          </c:extLst>
        </c:ser>
        <c:ser>
          <c:idx val="1"/>
          <c:order val="1"/>
          <c:tx>
            <c:strRef>
              <c:f>'Akraneskaupstaður - Samstæða'!$E$162</c:f>
              <c:strCache>
                <c:ptCount val="1"/>
                <c:pt idx="0">
                  <c:v>Veltufjárhlutfall, meðaltal</c:v>
                </c:pt>
              </c:strCache>
            </c:strRef>
          </c:tx>
          <c:spPr>
            <a:ln w="28575" cap="rnd">
              <a:solidFill>
                <a:schemeClr val="accent2"/>
              </a:solidFill>
              <a:round/>
            </a:ln>
            <a:effectLst/>
          </c:spPr>
          <c:marker>
            <c:symbol val="none"/>
          </c:marker>
          <c:cat>
            <c:numRef>
              <c:f>'Akraneskaupstaður - Samstæða'!$F$152:$M$152</c:f>
              <c:numCache>
                <c:formatCode>General</c:formatCode>
                <c:ptCount val="8"/>
                <c:pt idx="0">
                  <c:v>2012</c:v>
                </c:pt>
                <c:pt idx="1">
                  <c:v>2013</c:v>
                </c:pt>
                <c:pt idx="2">
                  <c:v>2014</c:v>
                </c:pt>
                <c:pt idx="3">
                  <c:v>2015</c:v>
                </c:pt>
                <c:pt idx="4">
                  <c:v>2016</c:v>
                </c:pt>
                <c:pt idx="5">
                  <c:v>2017</c:v>
                </c:pt>
                <c:pt idx="6">
                  <c:v>2018</c:v>
                </c:pt>
                <c:pt idx="7">
                  <c:v>2019</c:v>
                </c:pt>
              </c:numCache>
            </c:numRef>
          </c:cat>
          <c:val>
            <c:numRef>
              <c:f>'Akraneskaupstaður - Samstæða'!$F$162:$M$162</c:f>
              <c:numCache>
                <c:formatCode>#,##0.0</c:formatCode>
                <c:ptCount val="8"/>
                <c:pt idx="0">
                  <c:v>1.5549999999999999</c:v>
                </c:pt>
                <c:pt idx="1">
                  <c:v>1.5549999999999999</c:v>
                </c:pt>
                <c:pt idx="2">
                  <c:v>1.5549999999999999</c:v>
                </c:pt>
                <c:pt idx="3">
                  <c:v>1.5549999999999999</c:v>
                </c:pt>
                <c:pt idx="4">
                  <c:v>1.5549999999999999</c:v>
                </c:pt>
                <c:pt idx="5">
                  <c:v>1.5549999999999999</c:v>
                </c:pt>
                <c:pt idx="6">
                  <c:v>1.5549999999999999</c:v>
                </c:pt>
                <c:pt idx="7">
                  <c:v>1.5549999999999999</c:v>
                </c:pt>
              </c:numCache>
            </c:numRef>
          </c:val>
          <c:smooth val="0"/>
          <c:extLst>
            <c:ext xmlns:c16="http://schemas.microsoft.com/office/drawing/2014/chart" uri="{C3380CC4-5D6E-409C-BE32-E72D297353CC}">
              <c16:uniqueId val="{00000001-4A5C-48FD-ACE2-41E58FAB9C05}"/>
            </c:ext>
          </c:extLst>
        </c:ser>
        <c:ser>
          <c:idx val="2"/>
          <c:order val="2"/>
          <c:tx>
            <c:strRef>
              <c:f>'Akraneskaupstaður - Samstæða'!$E$163</c:f>
              <c:strCache>
                <c:ptCount val="1"/>
                <c:pt idx="0">
                  <c:v>Veltufjárhlutfall, lágmark</c:v>
                </c:pt>
              </c:strCache>
            </c:strRef>
          </c:tx>
          <c:spPr>
            <a:ln w="28575" cap="rnd">
              <a:solidFill>
                <a:schemeClr val="accent3"/>
              </a:solidFill>
              <a:round/>
            </a:ln>
            <a:effectLst/>
          </c:spPr>
          <c:marker>
            <c:symbol val="none"/>
          </c:marker>
          <c:val>
            <c:numRef>
              <c:f>'Akraneskaupstaður - Samstæða'!$F$163:$M$163</c:f>
              <c:numCache>
                <c:formatCode>#,##0.0</c:formatCode>
                <c:ptCount val="8"/>
                <c:pt idx="0">
                  <c:v>1</c:v>
                </c:pt>
                <c:pt idx="1">
                  <c:v>1</c:v>
                </c:pt>
                <c:pt idx="2">
                  <c:v>1</c:v>
                </c:pt>
                <c:pt idx="3">
                  <c:v>1</c:v>
                </c:pt>
                <c:pt idx="4">
                  <c:v>1</c:v>
                </c:pt>
                <c:pt idx="5">
                  <c:v>1</c:v>
                </c:pt>
                <c:pt idx="6">
                  <c:v>1</c:v>
                </c:pt>
                <c:pt idx="7">
                  <c:v>1</c:v>
                </c:pt>
              </c:numCache>
            </c:numRef>
          </c:val>
          <c:smooth val="0"/>
          <c:extLst>
            <c:ext xmlns:c16="http://schemas.microsoft.com/office/drawing/2014/chart" uri="{C3380CC4-5D6E-409C-BE32-E72D297353CC}">
              <c16:uniqueId val="{00000002-4A5C-48FD-ACE2-41E58FAB9C05}"/>
            </c:ext>
          </c:extLst>
        </c:ser>
        <c:dLbls>
          <c:showLegendKey val="0"/>
          <c:showVal val="0"/>
          <c:showCatName val="0"/>
          <c:showSerName val="0"/>
          <c:showPercent val="0"/>
          <c:showBubbleSize val="0"/>
        </c:dLbls>
        <c:smooth val="0"/>
        <c:axId val="997653816"/>
        <c:axId val="997649224"/>
      </c:lineChart>
      <c:catAx>
        <c:axId val="99765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997649224"/>
        <c:crosses val="autoZero"/>
        <c:auto val="1"/>
        <c:lblAlgn val="ctr"/>
        <c:lblOffset val="100"/>
        <c:noMultiLvlLbl val="0"/>
      </c:catAx>
      <c:valAx>
        <c:axId val="9976492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997653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sz="1200" baseline="0"/>
              <a:t>Lykiltölur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col"/>
        <c:grouping val="clustered"/>
        <c:varyColors val="0"/>
        <c:ser>
          <c:idx val="0"/>
          <c:order val="0"/>
          <c:tx>
            <c:strRef>
              <c:f>'Akraneskaupstaður - Samstæða'!$F$152</c:f>
              <c:strCache>
                <c:ptCount val="1"/>
                <c:pt idx="0">
                  <c:v>2012</c:v>
                </c:pt>
              </c:strCache>
            </c:strRef>
          </c:tx>
          <c:spPr>
            <a:solidFill>
              <a:schemeClr val="accent1"/>
            </a:solidFill>
            <a:ln>
              <a:noFill/>
            </a:ln>
            <a:effectLst/>
          </c:spPr>
          <c:invertIfNegative val="0"/>
          <c:cat>
            <c:strRef>
              <c:f>'Akraneskaupstaður - Samstæða'!$E$156:$E$160</c:f>
              <c:strCache>
                <c:ptCount val="5"/>
                <c:pt idx="0">
                  <c:v>Skuldahlutfall, skuldir/rekstrartekjum</c:v>
                </c:pt>
                <c:pt idx="1">
                  <c:v>Eiginfjárhlutfall, eigið fé/heildarfjármagn</c:v>
                </c:pt>
                <c:pt idx="2">
                  <c:v>EBITDA framlegð</c:v>
                </c:pt>
                <c:pt idx="3">
                  <c:v>Veltufé frá rekstri</c:v>
                </c:pt>
                <c:pt idx="4">
                  <c:v>Veltufjárhlutfall</c:v>
                </c:pt>
              </c:strCache>
            </c:strRef>
          </c:cat>
          <c:val>
            <c:numRef>
              <c:f>'Akraneskaupstaður - Samstæða'!$F$156:$F$160</c:f>
              <c:numCache>
                <c:formatCode>0%</c:formatCode>
                <c:ptCount val="5"/>
                <c:pt idx="0">
                  <c:v>1.43</c:v>
                </c:pt>
                <c:pt idx="1">
                  <c:v>0.43</c:v>
                </c:pt>
                <c:pt idx="2" formatCode="0.0%">
                  <c:v>1.78E-2</c:v>
                </c:pt>
                <c:pt idx="3" formatCode="0.0%">
                  <c:v>9.1800000000000007E-2</c:v>
                </c:pt>
                <c:pt idx="4" formatCode="#,##0.0">
                  <c:v>1.1499999999999999</c:v>
                </c:pt>
              </c:numCache>
            </c:numRef>
          </c:val>
          <c:extLst>
            <c:ext xmlns:c16="http://schemas.microsoft.com/office/drawing/2014/chart" uri="{C3380CC4-5D6E-409C-BE32-E72D297353CC}">
              <c16:uniqueId val="{00000000-DEEA-40C7-9B81-1D2F7EEE53B2}"/>
            </c:ext>
          </c:extLst>
        </c:ser>
        <c:ser>
          <c:idx val="1"/>
          <c:order val="1"/>
          <c:tx>
            <c:strRef>
              <c:f>'Akraneskaupstaður - Samstæða'!$G$152</c:f>
              <c:strCache>
                <c:ptCount val="1"/>
                <c:pt idx="0">
                  <c:v>2013</c:v>
                </c:pt>
              </c:strCache>
            </c:strRef>
          </c:tx>
          <c:spPr>
            <a:solidFill>
              <a:schemeClr val="accent2"/>
            </a:solidFill>
            <a:ln>
              <a:noFill/>
            </a:ln>
            <a:effectLst/>
          </c:spPr>
          <c:invertIfNegative val="0"/>
          <c:cat>
            <c:strRef>
              <c:f>'Akraneskaupstaður - Samstæða'!$E$156:$E$160</c:f>
              <c:strCache>
                <c:ptCount val="5"/>
                <c:pt idx="0">
                  <c:v>Skuldahlutfall, skuldir/rekstrartekjum</c:v>
                </c:pt>
                <c:pt idx="1">
                  <c:v>Eiginfjárhlutfall, eigið fé/heildarfjármagn</c:v>
                </c:pt>
                <c:pt idx="2">
                  <c:v>EBITDA framlegð</c:v>
                </c:pt>
                <c:pt idx="3">
                  <c:v>Veltufé frá rekstri</c:v>
                </c:pt>
                <c:pt idx="4">
                  <c:v>Veltufjárhlutfall</c:v>
                </c:pt>
              </c:strCache>
            </c:strRef>
          </c:cat>
          <c:val>
            <c:numRef>
              <c:f>'Akraneskaupstaður - Samstæða'!$G$156:$G$160</c:f>
              <c:numCache>
                <c:formatCode>0%</c:formatCode>
                <c:ptCount val="5"/>
                <c:pt idx="0">
                  <c:v>1.29</c:v>
                </c:pt>
                <c:pt idx="1">
                  <c:v>0.45</c:v>
                </c:pt>
                <c:pt idx="2" formatCode="0.0%">
                  <c:v>8.1799999999999998E-2</c:v>
                </c:pt>
                <c:pt idx="3" formatCode="0.0%">
                  <c:v>0.12790000000000001</c:v>
                </c:pt>
                <c:pt idx="4" formatCode="#,##0.0">
                  <c:v>1.01</c:v>
                </c:pt>
              </c:numCache>
            </c:numRef>
          </c:val>
          <c:extLst>
            <c:ext xmlns:c16="http://schemas.microsoft.com/office/drawing/2014/chart" uri="{C3380CC4-5D6E-409C-BE32-E72D297353CC}">
              <c16:uniqueId val="{00000001-DEEA-40C7-9B81-1D2F7EEE53B2}"/>
            </c:ext>
          </c:extLst>
        </c:ser>
        <c:ser>
          <c:idx val="2"/>
          <c:order val="2"/>
          <c:tx>
            <c:strRef>
              <c:f>'Akraneskaupstaður - Samstæða'!$H$152</c:f>
              <c:strCache>
                <c:ptCount val="1"/>
                <c:pt idx="0">
                  <c:v>2014</c:v>
                </c:pt>
              </c:strCache>
            </c:strRef>
          </c:tx>
          <c:spPr>
            <a:solidFill>
              <a:schemeClr val="accent3"/>
            </a:solidFill>
            <a:ln>
              <a:noFill/>
            </a:ln>
            <a:effectLst/>
          </c:spPr>
          <c:invertIfNegative val="0"/>
          <c:cat>
            <c:strRef>
              <c:f>'Akraneskaupstaður - Samstæða'!$E$156:$E$160</c:f>
              <c:strCache>
                <c:ptCount val="5"/>
                <c:pt idx="0">
                  <c:v>Skuldahlutfall, skuldir/rekstrartekjum</c:v>
                </c:pt>
                <c:pt idx="1">
                  <c:v>Eiginfjárhlutfall, eigið fé/heildarfjármagn</c:v>
                </c:pt>
                <c:pt idx="2">
                  <c:v>EBITDA framlegð</c:v>
                </c:pt>
                <c:pt idx="3">
                  <c:v>Veltufé frá rekstri</c:v>
                </c:pt>
                <c:pt idx="4">
                  <c:v>Veltufjárhlutfall</c:v>
                </c:pt>
              </c:strCache>
            </c:strRef>
          </c:cat>
          <c:val>
            <c:numRef>
              <c:f>'Akraneskaupstaður - Samstæða'!$H$156:$H$160</c:f>
              <c:numCache>
                <c:formatCode>0%</c:formatCode>
                <c:ptCount val="5"/>
                <c:pt idx="0">
                  <c:v>1.26</c:v>
                </c:pt>
                <c:pt idx="1">
                  <c:v>0.44</c:v>
                </c:pt>
                <c:pt idx="2" formatCode="0.0%">
                  <c:v>4.2099999999999999E-2</c:v>
                </c:pt>
                <c:pt idx="3" formatCode="0.0%">
                  <c:v>0.14699999999999999</c:v>
                </c:pt>
                <c:pt idx="4" formatCode="#,##0.0">
                  <c:v>1.03</c:v>
                </c:pt>
              </c:numCache>
            </c:numRef>
          </c:val>
          <c:extLst>
            <c:ext xmlns:c16="http://schemas.microsoft.com/office/drawing/2014/chart" uri="{C3380CC4-5D6E-409C-BE32-E72D297353CC}">
              <c16:uniqueId val="{00000002-DEEA-40C7-9B81-1D2F7EEE53B2}"/>
            </c:ext>
          </c:extLst>
        </c:ser>
        <c:ser>
          <c:idx val="3"/>
          <c:order val="3"/>
          <c:tx>
            <c:strRef>
              <c:f>'Akraneskaupstaður - Samstæða'!$I$152</c:f>
              <c:strCache>
                <c:ptCount val="1"/>
                <c:pt idx="0">
                  <c:v>2015</c:v>
                </c:pt>
              </c:strCache>
            </c:strRef>
          </c:tx>
          <c:spPr>
            <a:solidFill>
              <a:schemeClr val="accent4"/>
            </a:solidFill>
            <a:ln>
              <a:noFill/>
            </a:ln>
            <a:effectLst/>
          </c:spPr>
          <c:invertIfNegative val="0"/>
          <c:cat>
            <c:strRef>
              <c:f>'Akraneskaupstaður - Samstæða'!$E$156:$E$160</c:f>
              <c:strCache>
                <c:ptCount val="5"/>
                <c:pt idx="0">
                  <c:v>Skuldahlutfall, skuldir/rekstrartekjum</c:v>
                </c:pt>
                <c:pt idx="1">
                  <c:v>Eiginfjárhlutfall, eigið fé/heildarfjármagn</c:v>
                </c:pt>
                <c:pt idx="2">
                  <c:v>EBITDA framlegð</c:v>
                </c:pt>
                <c:pt idx="3">
                  <c:v>Veltufé frá rekstri</c:v>
                </c:pt>
                <c:pt idx="4">
                  <c:v>Veltufjárhlutfall</c:v>
                </c:pt>
              </c:strCache>
            </c:strRef>
          </c:cat>
          <c:val>
            <c:numRef>
              <c:f>'Akraneskaupstaður - Samstæða'!$I$156:$I$160</c:f>
              <c:numCache>
                <c:formatCode>0%</c:formatCode>
                <c:ptCount val="5"/>
                <c:pt idx="0">
                  <c:v>1.1599999999999999</c:v>
                </c:pt>
                <c:pt idx="1">
                  <c:v>0.45</c:v>
                </c:pt>
                <c:pt idx="2" formatCode="0.0%">
                  <c:v>4.3499999999999997E-2</c:v>
                </c:pt>
                <c:pt idx="3" formatCode="0.0%">
                  <c:v>0.11940000000000001</c:v>
                </c:pt>
                <c:pt idx="4" formatCode="#,##0.0">
                  <c:v>1.26</c:v>
                </c:pt>
              </c:numCache>
            </c:numRef>
          </c:val>
          <c:extLst>
            <c:ext xmlns:c16="http://schemas.microsoft.com/office/drawing/2014/chart" uri="{C3380CC4-5D6E-409C-BE32-E72D297353CC}">
              <c16:uniqueId val="{00000003-DEEA-40C7-9B81-1D2F7EEE53B2}"/>
            </c:ext>
          </c:extLst>
        </c:ser>
        <c:ser>
          <c:idx val="4"/>
          <c:order val="4"/>
          <c:tx>
            <c:strRef>
              <c:f>'Akraneskaupstaður - Samstæða'!$J$152</c:f>
              <c:strCache>
                <c:ptCount val="1"/>
                <c:pt idx="0">
                  <c:v>2016</c:v>
                </c:pt>
              </c:strCache>
            </c:strRef>
          </c:tx>
          <c:spPr>
            <a:solidFill>
              <a:schemeClr val="accent5"/>
            </a:solidFill>
            <a:ln>
              <a:noFill/>
            </a:ln>
            <a:effectLst/>
          </c:spPr>
          <c:invertIfNegative val="0"/>
          <c:cat>
            <c:strRef>
              <c:f>'Akraneskaupstaður - Samstæða'!$E$156:$E$160</c:f>
              <c:strCache>
                <c:ptCount val="5"/>
                <c:pt idx="0">
                  <c:v>Skuldahlutfall, skuldir/rekstrartekjum</c:v>
                </c:pt>
                <c:pt idx="1">
                  <c:v>Eiginfjárhlutfall, eigið fé/heildarfjármagn</c:v>
                </c:pt>
                <c:pt idx="2">
                  <c:v>EBITDA framlegð</c:v>
                </c:pt>
                <c:pt idx="3">
                  <c:v>Veltufé frá rekstri</c:v>
                </c:pt>
                <c:pt idx="4">
                  <c:v>Veltufjárhlutfall</c:v>
                </c:pt>
              </c:strCache>
            </c:strRef>
          </c:cat>
          <c:val>
            <c:numRef>
              <c:f>'Akraneskaupstaður - Samstæða'!$J$156:$J$160</c:f>
              <c:numCache>
                <c:formatCode>0%</c:formatCode>
                <c:ptCount val="5"/>
                <c:pt idx="0">
                  <c:v>0.94</c:v>
                </c:pt>
                <c:pt idx="1">
                  <c:v>0.53</c:v>
                </c:pt>
                <c:pt idx="2" formatCode="0.0%">
                  <c:v>3.8899999999999997E-2</c:v>
                </c:pt>
                <c:pt idx="3" formatCode="0.0%">
                  <c:v>0.14580000000000001</c:v>
                </c:pt>
                <c:pt idx="4" formatCode="#,##0.0">
                  <c:v>1.66</c:v>
                </c:pt>
              </c:numCache>
            </c:numRef>
          </c:val>
          <c:extLst>
            <c:ext xmlns:c16="http://schemas.microsoft.com/office/drawing/2014/chart" uri="{C3380CC4-5D6E-409C-BE32-E72D297353CC}">
              <c16:uniqueId val="{00000004-DEEA-40C7-9B81-1D2F7EEE53B2}"/>
            </c:ext>
          </c:extLst>
        </c:ser>
        <c:ser>
          <c:idx val="5"/>
          <c:order val="5"/>
          <c:tx>
            <c:strRef>
              <c:f>'Akraneskaupstaður - Samstæða'!$K$152</c:f>
              <c:strCache>
                <c:ptCount val="1"/>
                <c:pt idx="0">
                  <c:v>2017</c:v>
                </c:pt>
              </c:strCache>
            </c:strRef>
          </c:tx>
          <c:spPr>
            <a:solidFill>
              <a:schemeClr val="accent6"/>
            </a:solidFill>
            <a:ln>
              <a:noFill/>
            </a:ln>
            <a:effectLst/>
          </c:spPr>
          <c:invertIfNegative val="0"/>
          <c:cat>
            <c:strRef>
              <c:f>'Akraneskaupstaður - Samstæða'!$E$156:$E$160</c:f>
              <c:strCache>
                <c:ptCount val="5"/>
                <c:pt idx="0">
                  <c:v>Skuldahlutfall, skuldir/rekstrartekjum</c:v>
                </c:pt>
                <c:pt idx="1">
                  <c:v>Eiginfjárhlutfall, eigið fé/heildarfjármagn</c:v>
                </c:pt>
                <c:pt idx="2">
                  <c:v>EBITDA framlegð</c:v>
                </c:pt>
                <c:pt idx="3">
                  <c:v>Veltufé frá rekstri</c:v>
                </c:pt>
                <c:pt idx="4">
                  <c:v>Veltufjárhlutfall</c:v>
                </c:pt>
              </c:strCache>
            </c:strRef>
          </c:cat>
          <c:val>
            <c:numRef>
              <c:f>'Akraneskaupstaður - Samstæða'!$K$156:$K$160</c:f>
              <c:numCache>
                <c:formatCode>0%</c:formatCode>
                <c:ptCount val="5"/>
                <c:pt idx="0">
                  <c:v>0.93</c:v>
                </c:pt>
                <c:pt idx="1">
                  <c:v>0.5</c:v>
                </c:pt>
                <c:pt idx="2" formatCode="0.0%">
                  <c:v>0.11550000000000001</c:v>
                </c:pt>
                <c:pt idx="3" formatCode="0.0%">
                  <c:v>0.1273</c:v>
                </c:pt>
                <c:pt idx="4" formatCode="#,##0.0">
                  <c:v>1.62</c:v>
                </c:pt>
              </c:numCache>
            </c:numRef>
          </c:val>
          <c:extLst>
            <c:ext xmlns:c16="http://schemas.microsoft.com/office/drawing/2014/chart" uri="{C3380CC4-5D6E-409C-BE32-E72D297353CC}">
              <c16:uniqueId val="{00000005-DEEA-40C7-9B81-1D2F7EEE53B2}"/>
            </c:ext>
          </c:extLst>
        </c:ser>
        <c:ser>
          <c:idx val="6"/>
          <c:order val="6"/>
          <c:tx>
            <c:strRef>
              <c:f>'Akraneskaupstaður - Samstæða'!$L$152</c:f>
              <c:strCache>
                <c:ptCount val="1"/>
                <c:pt idx="0">
                  <c:v>2018</c:v>
                </c:pt>
              </c:strCache>
            </c:strRef>
          </c:tx>
          <c:spPr>
            <a:solidFill>
              <a:schemeClr val="accent1">
                <a:lumMod val="60000"/>
              </a:schemeClr>
            </a:solidFill>
            <a:ln>
              <a:noFill/>
            </a:ln>
            <a:effectLst/>
          </c:spPr>
          <c:invertIfNegative val="0"/>
          <c:cat>
            <c:strRef>
              <c:f>'Akraneskaupstaður - Samstæða'!$E$156:$E$160</c:f>
              <c:strCache>
                <c:ptCount val="5"/>
                <c:pt idx="0">
                  <c:v>Skuldahlutfall, skuldir/rekstrartekjum</c:v>
                </c:pt>
                <c:pt idx="1">
                  <c:v>Eiginfjárhlutfall, eigið fé/heildarfjármagn</c:v>
                </c:pt>
                <c:pt idx="2">
                  <c:v>EBITDA framlegð</c:v>
                </c:pt>
                <c:pt idx="3">
                  <c:v>Veltufé frá rekstri</c:v>
                </c:pt>
                <c:pt idx="4">
                  <c:v>Veltufjárhlutfall</c:v>
                </c:pt>
              </c:strCache>
            </c:strRef>
          </c:cat>
          <c:val>
            <c:numRef>
              <c:f>'Akraneskaupstaður - Samstæða'!$L$156:$L$160</c:f>
              <c:numCache>
                <c:formatCode>0%</c:formatCode>
                <c:ptCount val="5"/>
                <c:pt idx="0">
                  <c:v>0.87</c:v>
                </c:pt>
                <c:pt idx="1">
                  <c:v>0.53</c:v>
                </c:pt>
                <c:pt idx="2" formatCode="0.0%">
                  <c:v>0.1079</c:v>
                </c:pt>
                <c:pt idx="3" formatCode="0.0%">
                  <c:v>0.19489999999999999</c:v>
                </c:pt>
                <c:pt idx="4" formatCode="#,##0.0">
                  <c:v>2.52</c:v>
                </c:pt>
              </c:numCache>
            </c:numRef>
          </c:val>
          <c:extLst>
            <c:ext xmlns:c16="http://schemas.microsoft.com/office/drawing/2014/chart" uri="{C3380CC4-5D6E-409C-BE32-E72D297353CC}">
              <c16:uniqueId val="{00000006-DEEA-40C7-9B81-1D2F7EEE53B2}"/>
            </c:ext>
          </c:extLst>
        </c:ser>
        <c:ser>
          <c:idx val="7"/>
          <c:order val="7"/>
          <c:tx>
            <c:strRef>
              <c:f>'Akraneskaupstaður - Samstæða'!$M$152</c:f>
              <c:strCache>
                <c:ptCount val="1"/>
                <c:pt idx="0">
                  <c:v>2019</c:v>
                </c:pt>
              </c:strCache>
            </c:strRef>
          </c:tx>
          <c:spPr>
            <a:solidFill>
              <a:schemeClr val="accent2">
                <a:lumMod val="60000"/>
              </a:schemeClr>
            </a:solidFill>
            <a:ln>
              <a:noFill/>
            </a:ln>
            <a:effectLst/>
          </c:spPr>
          <c:invertIfNegative val="0"/>
          <c:dLbls>
            <c:dLbl>
              <c:idx val="4"/>
              <c:layout>
                <c:manualLayout>
                  <c:x val="8.517810439817478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EEA-40C7-9B81-1D2F7EEE53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'Akraneskaupstaður - Samstæða'!$E$156:$E$160</c:f>
              <c:strCache>
                <c:ptCount val="5"/>
                <c:pt idx="0">
                  <c:v>Skuldahlutfall, skuldir/rekstrartekjum</c:v>
                </c:pt>
                <c:pt idx="1">
                  <c:v>Eiginfjárhlutfall, eigið fé/heildarfjármagn</c:v>
                </c:pt>
                <c:pt idx="2">
                  <c:v>EBITDA framlegð</c:v>
                </c:pt>
                <c:pt idx="3">
                  <c:v>Veltufé frá rekstri</c:v>
                </c:pt>
                <c:pt idx="4">
                  <c:v>Veltufjárhlutfall</c:v>
                </c:pt>
              </c:strCache>
            </c:strRef>
          </c:cat>
          <c:val>
            <c:numRef>
              <c:f>'Akraneskaupstaður - Samstæða'!$M$156:$M$160</c:f>
              <c:numCache>
                <c:formatCode>0%</c:formatCode>
                <c:ptCount val="5"/>
                <c:pt idx="0">
                  <c:v>0.84</c:v>
                </c:pt>
                <c:pt idx="1">
                  <c:v>0.55000000000000004</c:v>
                </c:pt>
                <c:pt idx="2" formatCode="0.0%">
                  <c:v>7.8299999999999995E-2</c:v>
                </c:pt>
                <c:pt idx="3" formatCode="0.0%">
                  <c:v>0.1527</c:v>
                </c:pt>
                <c:pt idx="4" formatCode="#,##0.0">
                  <c:v>2.19</c:v>
                </c:pt>
              </c:numCache>
            </c:numRef>
          </c:val>
          <c:extLst>
            <c:ext xmlns:c16="http://schemas.microsoft.com/office/drawing/2014/chart" uri="{C3380CC4-5D6E-409C-BE32-E72D297353CC}">
              <c16:uniqueId val="{00000007-DEEA-40C7-9B81-1D2F7EEE53B2}"/>
            </c:ext>
          </c:extLst>
        </c:ser>
        <c:dLbls>
          <c:showLegendKey val="0"/>
          <c:showVal val="0"/>
          <c:showCatName val="0"/>
          <c:showSerName val="0"/>
          <c:showPercent val="0"/>
          <c:showBubbleSize val="0"/>
        </c:dLbls>
        <c:gapWidth val="219"/>
        <c:overlap val="-27"/>
        <c:axId val="861979496"/>
        <c:axId val="861983104"/>
      </c:barChart>
      <c:catAx>
        <c:axId val="86197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s-IS"/>
          </a:p>
        </c:txPr>
        <c:crossAx val="861983104"/>
        <c:crosses val="autoZero"/>
        <c:auto val="1"/>
        <c:lblAlgn val="ctr"/>
        <c:lblOffset val="100"/>
        <c:noMultiLvlLbl val="0"/>
      </c:catAx>
      <c:valAx>
        <c:axId val="861983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861979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sz="1200" baseline="0"/>
              <a:t>Rekstrarafkoma A- hluta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col"/>
        <c:grouping val="clustered"/>
        <c:varyColors val="0"/>
        <c:ser>
          <c:idx val="0"/>
          <c:order val="0"/>
          <c:tx>
            <c:strRef>
              <c:f>'Rekstrarafkoma A-hluta'!$C$3</c:f>
              <c:strCache>
                <c:ptCount val="1"/>
                <c:pt idx="0">
                  <c:v>2014</c:v>
                </c:pt>
              </c:strCache>
            </c:strRef>
          </c:tx>
          <c:spPr>
            <a:solidFill>
              <a:schemeClr val="accent1"/>
            </a:solidFill>
            <a:ln>
              <a:noFill/>
            </a:ln>
            <a:effectLst/>
          </c:spPr>
          <c:invertIfNegative val="0"/>
          <c:cat>
            <c:strRef>
              <c:f>'Rekstrarafkoma A-hluta'!$B$4:$B$7</c:f>
              <c:strCache>
                <c:ptCount val="4"/>
                <c:pt idx="0">
                  <c:v>Aðalsjóður</c:v>
                </c:pt>
                <c:pt idx="1">
                  <c:v>Eignasjóður</c:v>
                </c:pt>
                <c:pt idx="2">
                  <c:v>Byggðasafnið í Görðum</c:v>
                </c:pt>
                <c:pt idx="3">
                  <c:v>Fasteignafélag Akraneskaupstaðar</c:v>
                </c:pt>
              </c:strCache>
            </c:strRef>
          </c:cat>
          <c:val>
            <c:numRef>
              <c:f>'Rekstrarafkoma A-hluta'!$C$4:$C$7</c:f>
              <c:numCache>
                <c:formatCode>#,##0</c:formatCode>
                <c:ptCount val="4"/>
                <c:pt idx="0">
                  <c:v>202423</c:v>
                </c:pt>
                <c:pt idx="1">
                  <c:v>77515</c:v>
                </c:pt>
                <c:pt idx="2">
                  <c:v>6029</c:v>
                </c:pt>
                <c:pt idx="3">
                  <c:v>567</c:v>
                </c:pt>
              </c:numCache>
            </c:numRef>
          </c:val>
          <c:extLst>
            <c:ext xmlns:c16="http://schemas.microsoft.com/office/drawing/2014/chart" uri="{C3380CC4-5D6E-409C-BE32-E72D297353CC}">
              <c16:uniqueId val="{00000000-9AEE-4CD2-8468-3C48A40ACA78}"/>
            </c:ext>
          </c:extLst>
        </c:ser>
        <c:ser>
          <c:idx val="1"/>
          <c:order val="1"/>
          <c:tx>
            <c:strRef>
              <c:f>'Rekstrarafkoma A-hluta'!$D$3</c:f>
              <c:strCache>
                <c:ptCount val="1"/>
                <c:pt idx="0">
                  <c:v>2015</c:v>
                </c:pt>
              </c:strCache>
            </c:strRef>
          </c:tx>
          <c:spPr>
            <a:solidFill>
              <a:schemeClr val="accent2"/>
            </a:solidFill>
            <a:ln>
              <a:noFill/>
            </a:ln>
            <a:effectLst/>
          </c:spPr>
          <c:invertIfNegative val="0"/>
          <c:cat>
            <c:strRef>
              <c:f>'Rekstrarafkoma A-hluta'!$B$4:$B$7</c:f>
              <c:strCache>
                <c:ptCount val="4"/>
                <c:pt idx="0">
                  <c:v>Aðalsjóður</c:v>
                </c:pt>
                <c:pt idx="1">
                  <c:v>Eignasjóður</c:v>
                </c:pt>
                <c:pt idx="2">
                  <c:v>Byggðasafnið í Görðum</c:v>
                </c:pt>
                <c:pt idx="3">
                  <c:v>Fasteignafélag Akraneskaupstaðar</c:v>
                </c:pt>
              </c:strCache>
            </c:strRef>
          </c:cat>
          <c:val>
            <c:numRef>
              <c:f>'Rekstrarafkoma A-hluta'!$D$4:$D$7</c:f>
              <c:numCache>
                <c:formatCode>#,##0</c:formatCode>
                <c:ptCount val="4"/>
                <c:pt idx="0">
                  <c:v>95690</c:v>
                </c:pt>
                <c:pt idx="1">
                  <c:v>108369</c:v>
                </c:pt>
                <c:pt idx="2">
                  <c:v>-4068</c:v>
                </c:pt>
                <c:pt idx="3">
                  <c:v>358</c:v>
                </c:pt>
              </c:numCache>
            </c:numRef>
          </c:val>
          <c:extLst>
            <c:ext xmlns:c16="http://schemas.microsoft.com/office/drawing/2014/chart" uri="{C3380CC4-5D6E-409C-BE32-E72D297353CC}">
              <c16:uniqueId val="{00000002-9AEE-4CD2-8468-3C48A40ACA78}"/>
            </c:ext>
          </c:extLst>
        </c:ser>
        <c:ser>
          <c:idx val="2"/>
          <c:order val="2"/>
          <c:tx>
            <c:strRef>
              <c:f>'Rekstrarafkoma A-hluta'!$E$3</c:f>
              <c:strCache>
                <c:ptCount val="1"/>
                <c:pt idx="0">
                  <c:v>2016</c:v>
                </c:pt>
              </c:strCache>
            </c:strRef>
          </c:tx>
          <c:spPr>
            <a:solidFill>
              <a:schemeClr val="accent3"/>
            </a:solidFill>
            <a:ln>
              <a:noFill/>
            </a:ln>
            <a:effectLst/>
          </c:spPr>
          <c:invertIfNegative val="0"/>
          <c:cat>
            <c:strRef>
              <c:f>'Rekstrarafkoma A-hluta'!$B$4:$B$7</c:f>
              <c:strCache>
                <c:ptCount val="4"/>
                <c:pt idx="0">
                  <c:v>Aðalsjóður</c:v>
                </c:pt>
                <c:pt idx="1">
                  <c:v>Eignasjóður</c:v>
                </c:pt>
                <c:pt idx="2">
                  <c:v>Byggðasafnið í Görðum</c:v>
                </c:pt>
                <c:pt idx="3">
                  <c:v>Fasteignafélag Akraneskaupstaðar</c:v>
                </c:pt>
              </c:strCache>
            </c:strRef>
          </c:cat>
          <c:val>
            <c:numRef>
              <c:f>'Rekstrarafkoma A-hluta'!$E$4:$E$7</c:f>
              <c:numCache>
                <c:formatCode>#,##0</c:formatCode>
                <c:ptCount val="4"/>
                <c:pt idx="0">
                  <c:v>79463</c:v>
                </c:pt>
                <c:pt idx="1">
                  <c:v>39252</c:v>
                </c:pt>
                <c:pt idx="2">
                  <c:v>-3783</c:v>
                </c:pt>
                <c:pt idx="3">
                  <c:v>7944</c:v>
                </c:pt>
              </c:numCache>
            </c:numRef>
          </c:val>
          <c:extLst>
            <c:ext xmlns:c16="http://schemas.microsoft.com/office/drawing/2014/chart" uri="{C3380CC4-5D6E-409C-BE32-E72D297353CC}">
              <c16:uniqueId val="{00000004-9AEE-4CD2-8468-3C48A40ACA78}"/>
            </c:ext>
          </c:extLst>
        </c:ser>
        <c:ser>
          <c:idx val="3"/>
          <c:order val="3"/>
          <c:tx>
            <c:strRef>
              <c:f>'Rekstrarafkoma A-hluta'!$F$3</c:f>
              <c:strCache>
                <c:ptCount val="1"/>
                <c:pt idx="0">
                  <c:v>2017</c:v>
                </c:pt>
              </c:strCache>
            </c:strRef>
          </c:tx>
          <c:spPr>
            <a:solidFill>
              <a:schemeClr val="accent4"/>
            </a:solidFill>
            <a:ln>
              <a:noFill/>
            </a:ln>
            <a:effectLst/>
          </c:spPr>
          <c:invertIfNegative val="0"/>
          <c:cat>
            <c:strRef>
              <c:f>'Rekstrarafkoma A-hluta'!$B$4:$B$7</c:f>
              <c:strCache>
                <c:ptCount val="4"/>
                <c:pt idx="0">
                  <c:v>Aðalsjóður</c:v>
                </c:pt>
                <c:pt idx="1">
                  <c:v>Eignasjóður</c:v>
                </c:pt>
                <c:pt idx="2">
                  <c:v>Byggðasafnið í Görðum</c:v>
                </c:pt>
                <c:pt idx="3">
                  <c:v>Fasteignafélag Akraneskaupstaðar</c:v>
                </c:pt>
              </c:strCache>
            </c:strRef>
          </c:cat>
          <c:val>
            <c:numRef>
              <c:f>'Rekstrarafkoma A-hluta'!$F$4:$F$7</c:f>
              <c:numCache>
                <c:formatCode>#,##0</c:formatCode>
                <c:ptCount val="4"/>
                <c:pt idx="0">
                  <c:v>160292</c:v>
                </c:pt>
                <c:pt idx="1">
                  <c:v>69766</c:v>
                </c:pt>
                <c:pt idx="2">
                  <c:v>5725</c:v>
                </c:pt>
                <c:pt idx="3">
                  <c:v>9867</c:v>
                </c:pt>
              </c:numCache>
            </c:numRef>
          </c:val>
          <c:extLst>
            <c:ext xmlns:c16="http://schemas.microsoft.com/office/drawing/2014/chart" uri="{C3380CC4-5D6E-409C-BE32-E72D297353CC}">
              <c16:uniqueId val="{00000005-9AEE-4CD2-8468-3C48A40ACA78}"/>
            </c:ext>
          </c:extLst>
        </c:ser>
        <c:ser>
          <c:idx val="4"/>
          <c:order val="4"/>
          <c:tx>
            <c:strRef>
              <c:f>'Rekstrarafkoma A-hluta'!$G$3</c:f>
              <c:strCache>
                <c:ptCount val="1"/>
                <c:pt idx="0">
                  <c:v>2018</c:v>
                </c:pt>
              </c:strCache>
            </c:strRef>
          </c:tx>
          <c:spPr>
            <a:solidFill>
              <a:schemeClr val="accent5"/>
            </a:solidFill>
            <a:ln>
              <a:noFill/>
            </a:ln>
            <a:effectLst/>
          </c:spPr>
          <c:invertIfNegative val="0"/>
          <c:cat>
            <c:strRef>
              <c:f>'Rekstrarafkoma A-hluta'!$B$4:$B$7</c:f>
              <c:strCache>
                <c:ptCount val="4"/>
                <c:pt idx="0">
                  <c:v>Aðalsjóður</c:v>
                </c:pt>
                <c:pt idx="1">
                  <c:v>Eignasjóður</c:v>
                </c:pt>
                <c:pt idx="2">
                  <c:v>Byggðasafnið í Görðum</c:v>
                </c:pt>
                <c:pt idx="3">
                  <c:v>Fasteignafélag Akraneskaupstaðar</c:v>
                </c:pt>
              </c:strCache>
            </c:strRef>
          </c:cat>
          <c:val>
            <c:numRef>
              <c:f>'Rekstrarafkoma A-hluta'!$G$4:$G$7</c:f>
              <c:numCache>
                <c:formatCode>#,##0</c:formatCode>
                <c:ptCount val="4"/>
                <c:pt idx="0">
                  <c:v>775703</c:v>
                </c:pt>
                <c:pt idx="1">
                  <c:v>42871</c:v>
                </c:pt>
                <c:pt idx="2">
                  <c:v>447</c:v>
                </c:pt>
                <c:pt idx="3">
                  <c:v>-4486</c:v>
                </c:pt>
              </c:numCache>
            </c:numRef>
          </c:val>
          <c:extLst>
            <c:ext xmlns:c16="http://schemas.microsoft.com/office/drawing/2014/chart" uri="{C3380CC4-5D6E-409C-BE32-E72D297353CC}">
              <c16:uniqueId val="{00000006-9AEE-4CD2-8468-3C48A40ACA78}"/>
            </c:ext>
          </c:extLst>
        </c:ser>
        <c:ser>
          <c:idx val="5"/>
          <c:order val="5"/>
          <c:tx>
            <c:strRef>
              <c:f>'Rekstrarafkoma A-hluta'!$H$3</c:f>
              <c:strCache>
                <c:ptCount val="1"/>
                <c:pt idx="0">
                  <c:v>2019</c:v>
                </c:pt>
              </c:strCache>
            </c:strRef>
          </c:tx>
          <c:spPr>
            <a:solidFill>
              <a:schemeClr val="accent6"/>
            </a:solidFill>
            <a:ln>
              <a:noFill/>
            </a:ln>
            <a:effectLst/>
          </c:spPr>
          <c:invertIfNegative val="0"/>
          <c:dLbls>
            <c:dLbl>
              <c:idx val="0"/>
              <c:layout>
                <c:manualLayout>
                  <c:x val="3.7053070134970181E-2"/>
                  <c:y val="-1.345762741498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EE-4CD2-8468-3C48A40ACA78}"/>
                </c:ext>
              </c:extLst>
            </c:dLbl>
            <c:dLbl>
              <c:idx val="1"/>
              <c:layout>
                <c:manualLayout>
                  <c:x val="9.2632675337425453E-3"/>
                  <c:y val="0.124483053588643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AEE-4CD2-8468-3C48A40ACA78}"/>
                </c:ext>
              </c:extLst>
            </c:dLbl>
            <c:dLbl>
              <c:idx val="3"/>
              <c:layout>
                <c:manualLayout>
                  <c:x val="6.9474506503069099E-3"/>
                  <c:y val="7.4016950782436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AEE-4CD2-8468-3C48A40ACA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'Rekstrarafkoma A-hluta'!$B$4:$B$7</c:f>
              <c:strCache>
                <c:ptCount val="4"/>
                <c:pt idx="0">
                  <c:v>Aðalsjóður</c:v>
                </c:pt>
                <c:pt idx="1">
                  <c:v>Eignasjóður</c:v>
                </c:pt>
                <c:pt idx="2">
                  <c:v>Byggðasafnið í Görðum</c:v>
                </c:pt>
                <c:pt idx="3">
                  <c:v>Fasteignafélag Akraneskaupstaðar</c:v>
                </c:pt>
              </c:strCache>
            </c:strRef>
          </c:cat>
          <c:val>
            <c:numRef>
              <c:f>'Rekstrarafkoma A-hluta'!$H$4:$H$7</c:f>
              <c:numCache>
                <c:formatCode>#,##0</c:formatCode>
                <c:ptCount val="4"/>
                <c:pt idx="0">
                  <c:v>662468</c:v>
                </c:pt>
                <c:pt idx="1">
                  <c:v>-28318</c:v>
                </c:pt>
                <c:pt idx="2">
                  <c:v>30392</c:v>
                </c:pt>
                <c:pt idx="3">
                  <c:v>-6992</c:v>
                </c:pt>
              </c:numCache>
            </c:numRef>
          </c:val>
          <c:extLst>
            <c:ext xmlns:c16="http://schemas.microsoft.com/office/drawing/2014/chart" uri="{C3380CC4-5D6E-409C-BE32-E72D297353CC}">
              <c16:uniqueId val="{00000007-9AEE-4CD2-8468-3C48A40ACA78}"/>
            </c:ext>
          </c:extLst>
        </c:ser>
        <c:dLbls>
          <c:showLegendKey val="0"/>
          <c:showVal val="0"/>
          <c:showCatName val="0"/>
          <c:showSerName val="0"/>
          <c:showPercent val="0"/>
          <c:showBubbleSize val="0"/>
        </c:dLbls>
        <c:gapWidth val="219"/>
        <c:overlap val="-27"/>
        <c:axId val="385285776"/>
        <c:axId val="385286432"/>
      </c:barChart>
      <c:catAx>
        <c:axId val="3852857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s-IS" sz="800" baseline="0"/>
                  <a:t>Tölur eru í þúsundum króna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s-I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s-IS"/>
          </a:p>
        </c:txPr>
        <c:crossAx val="385286432"/>
        <c:crosses val="autoZero"/>
        <c:auto val="1"/>
        <c:lblAlgn val="ctr"/>
        <c:lblOffset val="100"/>
        <c:noMultiLvlLbl val="0"/>
      </c:catAx>
      <c:valAx>
        <c:axId val="385286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s-IS"/>
          </a:p>
        </c:txPr>
        <c:crossAx val="385285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sz="1200" baseline="0"/>
              <a:t>Rekstrarreikningur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col"/>
        <c:grouping val="clustered"/>
        <c:varyColors val="0"/>
        <c:ser>
          <c:idx val="1"/>
          <c:order val="0"/>
          <c:tx>
            <c:strRef>
              <c:f>'Akraneskaupstaður - A hluti'!$P$7</c:f>
              <c:strCache>
                <c:ptCount val="1"/>
                <c:pt idx="0">
                  <c:v>Rekstrargjöld</c:v>
                </c:pt>
              </c:strCache>
            </c:strRef>
          </c:tx>
          <c:spPr>
            <a:solidFill>
              <a:schemeClr val="accent2"/>
            </a:solidFill>
            <a:ln>
              <a:noFill/>
            </a:ln>
            <a:effectLst/>
          </c:spPr>
          <c:invertIfNegative val="0"/>
          <c:cat>
            <c:numRef>
              <c:f>'Akraneskaupstaður - A hluti'!$Q$5:$W$5</c:f>
              <c:numCache>
                <c:formatCode>General</c:formatCode>
                <c:ptCount val="7"/>
                <c:pt idx="0">
                  <c:v>2013</c:v>
                </c:pt>
                <c:pt idx="1">
                  <c:v>2014</c:v>
                </c:pt>
                <c:pt idx="2">
                  <c:v>2015</c:v>
                </c:pt>
                <c:pt idx="3">
                  <c:v>2016</c:v>
                </c:pt>
                <c:pt idx="4">
                  <c:v>2017</c:v>
                </c:pt>
                <c:pt idx="5">
                  <c:v>2018</c:v>
                </c:pt>
                <c:pt idx="6">
                  <c:v>2019</c:v>
                </c:pt>
              </c:numCache>
            </c:numRef>
          </c:cat>
          <c:val>
            <c:numRef>
              <c:f>'Akraneskaupstaður - A hluti'!$Q$7:$W$7</c:f>
              <c:numCache>
                <c:formatCode>#,##0</c:formatCode>
                <c:ptCount val="7"/>
                <c:pt idx="0">
                  <c:v>4137101.676</c:v>
                </c:pt>
                <c:pt idx="1">
                  <c:v>4576343.3420000002</c:v>
                </c:pt>
                <c:pt idx="2">
                  <c:v>4943760.784</c:v>
                </c:pt>
                <c:pt idx="3">
                  <c:v>5563045.7829999998</c:v>
                </c:pt>
                <c:pt idx="4">
                  <c:v>5554637.0520000001</c:v>
                </c:pt>
                <c:pt idx="5">
                  <c:v>6142974.0489999996</c:v>
                </c:pt>
                <c:pt idx="6">
                  <c:v>6685380.415</c:v>
                </c:pt>
              </c:numCache>
            </c:numRef>
          </c:val>
          <c:extLst>
            <c:ext xmlns:c16="http://schemas.microsoft.com/office/drawing/2014/chart" uri="{C3380CC4-5D6E-409C-BE32-E72D297353CC}">
              <c16:uniqueId val="{00000004-C4C0-4432-A136-00D2E14C9FE9}"/>
            </c:ext>
          </c:extLst>
        </c:ser>
        <c:ser>
          <c:idx val="0"/>
          <c:order val="1"/>
          <c:tx>
            <c:strRef>
              <c:f>'Akraneskaupstaður - A hluti'!$P$6</c:f>
              <c:strCache>
                <c:ptCount val="1"/>
                <c:pt idx="0">
                  <c:v>Rekstrartekjur</c:v>
                </c:pt>
              </c:strCache>
            </c:strRef>
          </c:tx>
          <c:spPr>
            <a:solidFill>
              <a:schemeClr val="accent1"/>
            </a:solidFill>
            <a:ln>
              <a:noFill/>
            </a:ln>
            <a:effectLst/>
          </c:spPr>
          <c:invertIfNegative val="0"/>
          <c:cat>
            <c:numRef>
              <c:f>'Akraneskaupstaður - A hluti'!$Q$5:$W$5</c:f>
              <c:numCache>
                <c:formatCode>General</c:formatCode>
                <c:ptCount val="7"/>
                <c:pt idx="0">
                  <c:v>2013</c:v>
                </c:pt>
                <c:pt idx="1">
                  <c:v>2014</c:v>
                </c:pt>
                <c:pt idx="2">
                  <c:v>2015</c:v>
                </c:pt>
                <c:pt idx="3">
                  <c:v>2016</c:v>
                </c:pt>
                <c:pt idx="4">
                  <c:v>2017</c:v>
                </c:pt>
                <c:pt idx="5">
                  <c:v>2018</c:v>
                </c:pt>
                <c:pt idx="6">
                  <c:v>2019</c:v>
                </c:pt>
              </c:numCache>
            </c:numRef>
          </c:cat>
          <c:val>
            <c:numRef>
              <c:f>'Akraneskaupstaður - A hluti'!$Q$6:$W$6</c:f>
              <c:numCache>
                <c:formatCode>#,##0</c:formatCode>
                <c:ptCount val="7"/>
                <c:pt idx="0">
                  <c:v>4434226.5159999998</c:v>
                </c:pt>
                <c:pt idx="1">
                  <c:v>4719528.8159999996</c:v>
                </c:pt>
                <c:pt idx="2">
                  <c:v>5100441.102</c:v>
                </c:pt>
                <c:pt idx="3">
                  <c:v>5627371.0690000001</c:v>
                </c:pt>
                <c:pt idx="4">
                  <c:v>6136760.8720000004</c:v>
                </c:pt>
                <c:pt idx="5">
                  <c:v>6739639.2199999997</c:v>
                </c:pt>
                <c:pt idx="6">
                  <c:v>7083911.1310000001</c:v>
                </c:pt>
              </c:numCache>
            </c:numRef>
          </c:val>
          <c:extLst>
            <c:ext xmlns:c16="http://schemas.microsoft.com/office/drawing/2014/chart" uri="{C3380CC4-5D6E-409C-BE32-E72D297353CC}">
              <c16:uniqueId val="{00000009-C4C0-4432-A136-00D2E14C9FE9}"/>
            </c:ext>
          </c:extLst>
        </c:ser>
        <c:dLbls>
          <c:showLegendKey val="0"/>
          <c:showVal val="0"/>
          <c:showCatName val="0"/>
          <c:showSerName val="0"/>
          <c:showPercent val="0"/>
          <c:showBubbleSize val="0"/>
        </c:dLbls>
        <c:gapWidth val="150"/>
        <c:axId val="720957592"/>
        <c:axId val="720957264"/>
      </c:barChart>
      <c:lineChart>
        <c:grouping val="standard"/>
        <c:varyColors val="0"/>
        <c:ser>
          <c:idx val="2"/>
          <c:order val="2"/>
          <c:tx>
            <c:strRef>
              <c:f>'Akraneskaupstaður - A hluti'!$P$8</c:f>
              <c:strCache>
                <c:ptCount val="1"/>
                <c:pt idx="0">
                  <c:v>Rekstrarniðurstaða fyrir óreglulega liði</c:v>
                </c:pt>
              </c:strCache>
            </c:strRef>
          </c:tx>
          <c:spPr>
            <a:ln w="28575" cap="rnd">
              <a:solidFill>
                <a:schemeClr val="accent3"/>
              </a:solidFill>
              <a:round/>
            </a:ln>
            <a:effectLst/>
          </c:spPr>
          <c:marker>
            <c:symbol val="none"/>
          </c:marker>
          <c:dLbls>
            <c:dLbl>
              <c:idx val="0"/>
              <c:layout>
                <c:manualLayout>
                  <c:x val="-3.3333333333333361E-2"/>
                  <c:y val="-4.1666666666666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4C0-4432-A136-00D2E14C9FE9}"/>
                </c:ext>
              </c:extLst>
            </c:dLbl>
            <c:dLbl>
              <c:idx val="1"/>
              <c:layout>
                <c:manualLayout>
                  <c:x val="-5.2777777777777826E-2"/>
                  <c:y val="8.7962962962962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4C0-4432-A136-00D2E14C9FE9}"/>
                </c:ext>
              </c:extLst>
            </c:dLbl>
            <c:dLbl>
              <c:idx val="2"/>
              <c:layout>
                <c:manualLayout>
                  <c:x val="-5.8333333333333334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4C0-4432-A136-00D2E14C9FE9}"/>
                </c:ext>
              </c:extLst>
            </c:dLbl>
            <c:dLbl>
              <c:idx val="3"/>
              <c:layout>
                <c:manualLayout>
                  <c:x val="-6.1111111111111109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4C0-4432-A136-00D2E14C9FE9}"/>
                </c:ext>
              </c:extLst>
            </c:dLbl>
            <c:dLbl>
              <c:idx val="4"/>
              <c:layout>
                <c:manualLayout>
                  <c:x val="-6.4021045125142617E-2"/>
                  <c:y val="-2.6915247699752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4C0-4432-A136-00D2E14C9FE9}"/>
                </c:ext>
              </c:extLst>
            </c:dLbl>
            <c:dLbl>
              <c:idx val="5"/>
              <c:layout>
                <c:manualLayout>
                  <c:x val="-2.7085826783714056E-2"/>
                  <c:y val="-3.0279653662222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4C0-4432-A136-00D2E14C9FE9}"/>
                </c:ext>
              </c:extLst>
            </c:dLbl>
            <c:dLbl>
              <c:idx val="6"/>
              <c:layout>
                <c:manualLayout>
                  <c:x val="-2.4623478894285587E-2"/>
                  <c:y val="-0.10093217887407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4C0-4432-A136-00D2E14C9FE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A hluti'!$Q$5:$W$5</c:f>
              <c:numCache>
                <c:formatCode>General</c:formatCode>
                <c:ptCount val="7"/>
                <c:pt idx="0">
                  <c:v>2013</c:v>
                </c:pt>
                <c:pt idx="1">
                  <c:v>2014</c:v>
                </c:pt>
                <c:pt idx="2">
                  <c:v>2015</c:v>
                </c:pt>
                <c:pt idx="3">
                  <c:v>2016</c:v>
                </c:pt>
                <c:pt idx="4">
                  <c:v>2017</c:v>
                </c:pt>
                <c:pt idx="5">
                  <c:v>2018</c:v>
                </c:pt>
                <c:pt idx="6">
                  <c:v>2019</c:v>
                </c:pt>
              </c:numCache>
            </c:numRef>
          </c:cat>
          <c:val>
            <c:numRef>
              <c:f>'Akraneskaupstaður - A hluti'!$Q$8:$W$8</c:f>
              <c:numCache>
                <c:formatCode>#,##0</c:formatCode>
                <c:ptCount val="7"/>
                <c:pt idx="0">
                  <c:v>316076.64299999998</c:v>
                </c:pt>
                <c:pt idx="1">
                  <c:v>291954.58199999999</c:v>
                </c:pt>
                <c:pt idx="2">
                  <c:v>200348.902</c:v>
                </c:pt>
                <c:pt idx="3">
                  <c:v>152927.16500000001</c:v>
                </c:pt>
                <c:pt idx="4">
                  <c:v>722216.77800000005</c:v>
                </c:pt>
                <c:pt idx="5">
                  <c:v>743717.45499999996</c:v>
                </c:pt>
                <c:pt idx="6">
                  <c:v>623133.11300000001</c:v>
                </c:pt>
              </c:numCache>
            </c:numRef>
          </c:val>
          <c:smooth val="0"/>
          <c:extLst>
            <c:ext xmlns:c16="http://schemas.microsoft.com/office/drawing/2014/chart" uri="{C3380CC4-5D6E-409C-BE32-E72D297353CC}">
              <c16:uniqueId val="{0000000E-C4C0-4432-A136-00D2E14C9FE9}"/>
            </c:ext>
          </c:extLst>
        </c:ser>
        <c:dLbls>
          <c:showLegendKey val="0"/>
          <c:showVal val="0"/>
          <c:showCatName val="0"/>
          <c:showSerName val="0"/>
          <c:showPercent val="0"/>
          <c:showBubbleSize val="0"/>
        </c:dLbls>
        <c:marker val="1"/>
        <c:smooth val="0"/>
        <c:axId val="567020304"/>
        <c:axId val="567029488"/>
      </c:lineChart>
      <c:catAx>
        <c:axId val="7209575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s-IS" sz="800" baseline="0"/>
                  <a:t>Tölur eru í þúsundum króna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s-I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720957264"/>
        <c:crosses val="autoZero"/>
        <c:auto val="1"/>
        <c:lblAlgn val="ctr"/>
        <c:lblOffset val="100"/>
        <c:noMultiLvlLbl val="0"/>
      </c:catAx>
      <c:valAx>
        <c:axId val="720957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720957592"/>
        <c:crosses val="autoZero"/>
        <c:crossBetween val="between"/>
      </c:valAx>
      <c:valAx>
        <c:axId val="567029488"/>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567020304"/>
        <c:crosses val="max"/>
        <c:crossBetween val="between"/>
      </c:valAx>
      <c:catAx>
        <c:axId val="567020304"/>
        <c:scaling>
          <c:orientation val="minMax"/>
        </c:scaling>
        <c:delete val="1"/>
        <c:axPos val="b"/>
        <c:numFmt formatCode="General" sourceLinked="1"/>
        <c:majorTickMark val="none"/>
        <c:minorTickMark val="none"/>
        <c:tickLblPos val="nextTo"/>
        <c:crossAx val="5670294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sz="1200" baseline="0"/>
              <a:t>Efnahagsreikningur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col"/>
        <c:grouping val="clustered"/>
        <c:varyColors val="0"/>
        <c:ser>
          <c:idx val="0"/>
          <c:order val="0"/>
          <c:tx>
            <c:strRef>
              <c:f>'Akraneskaupstaður - A hluti'!$P$74</c:f>
              <c:strCache>
                <c:ptCount val="1"/>
                <c:pt idx="0">
                  <c:v>Heildareignir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A hluti'!$Q$73:$W$73</c:f>
              <c:numCache>
                <c:formatCode>General</c:formatCode>
                <c:ptCount val="7"/>
                <c:pt idx="0">
                  <c:v>2013</c:v>
                </c:pt>
                <c:pt idx="1">
                  <c:v>2014</c:v>
                </c:pt>
                <c:pt idx="2">
                  <c:v>2015</c:v>
                </c:pt>
                <c:pt idx="3">
                  <c:v>2016</c:v>
                </c:pt>
                <c:pt idx="4">
                  <c:v>2017</c:v>
                </c:pt>
                <c:pt idx="5">
                  <c:v>2018</c:v>
                </c:pt>
                <c:pt idx="6">
                  <c:v>2019</c:v>
                </c:pt>
              </c:numCache>
            </c:numRef>
          </c:cat>
          <c:val>
            <c:numRef>
              <c:f>'Akraneskaupstaður - A hluti'!$Q$74:$W$74</c:f>
              <c:numCache>
                <c:formatCode>#,##0</c:formatCode>
                <c:ptCount val="7"/>
                <c:pt idx="0">
                  <c:v>11193659.421</c:v>
                </c:pt>
                <c:pt idx="1">
                  <c:v>11680651.045</c:v>
                </c:pt>
                <c:pt idx="2">
                  <c:v>11845457.096000001</c:v>
                </c:pt>
                <c:pt idx="3">
                  <c:v>12266281.505000001</c:v>
                </c:pt>
                <c:pt idx="4">
                  <c:v>12711421.704</c:v>
                </c:pt>
                <c:pt idx="5">
                  <c:v>13778525.082</c:v>
                </c:pt>
                <c:pt idx="6">
                  <c:v>14643067.050000001</c:v>
                </c:pt>
              </c:numCache>
            </c:numRef>
          </c:val>
          <c:extLst>
            <c:ext xmlns:c16="http://schemas.microsoft.com/office/drawing/2014/chart" uri="{C3380CC4-5D6E-409C-BE32-E72D297353CC}">
              <c16:uniqueId val="{00000000-8F10-4347-AE56-11A44700FEBF}"/>
            </c:ext>
          </c:extLst>
        </c:ser>
        <c:ser>
          <c:idx val="1"/>
          <c:order val="1"/>
          <c:tx>
            <c:strRef>
              <c:f>'Akraneskaupstaður - A hluti'!$P$75</c:f>
              <c:strCache>
                <c:ptCount val="1"/>
                <c:pt idx="0">
                  <c:v>Skuldir og skuldbindingar</c:v>
                </c:pt>
              </c:strCache>
            </c:strRef>
          </c:tx>
          <c:spPr>
            <a:solidFill>
              <a:schemeClr val="accent2"/>
            </a:solidFill>
            <a:ln>
              <a:noFill/>
            </a:ln>
            <a:effectLst/>
          </c:spPr>
          <c:invertIfNegative val="0"/>
          <c:cat>
            <c:numRef>
              <c:f>'Akraneskaupstaður - A hluti'!$Q$73:$W$73</c:f>
              <c:numCache>
                <c:formatCode>General</c:formatCode>
                <c:ptCount val="7"/>
                <c:pt idx="0">
                  <c:v>2013</c:v>
                </c:pt>
                <c:pt idx="1">
                  <c:v>2014</c:v>
                </c:pt>
                <c:pt idx="2">
                  <c:v>2015</c:v>
                </c:pt>
                <c:pt idx="3">
                  <c:v>2016</c:v>
                </c:pt>
                <c:pt idx="4">
                  <c:v>2017</c:v>
                </c:pt>
                <c:pt idx="5">
                  <c:v>2018</c:v>
                </c:pt>
                <c:pt idx="6">
                  <c:v>2019</c:v>
                </c:pt>
              </c:numCache>
            </c:numRef>
          </c:cat>
          <c:val>
            <c:numRef>
              <c:f>'Akraneskaupstaður - A hluti'!$Q$75:$W$75</c:f>
              <c:numCache>
                <c:formatCode>#,##0</c:formatCode>
                <c:ptCount val="7"/>
                <c:pt idx="0">
                  <c:v>5256840.5049999999</c:v>
                </c:pt>
                <c:pt idx="1">
                  <c:v>5451877.5460000001</c:v>
                </c:pt>
                <c:pt idx="2">
                  <c:v>5325684.0970000001</c:v>
                </c:pt>
                <c:pt idx="3">
                  <c:v>5546495.1129999999</c:v>
                </c:pt>
                <c:pt idx="4">
                  <c:v>6041451.051</c:v>
                </c:pt>
                <c:pt idx="5">
                  <c:v>6210428.9730000002</c:v>
                </c:pt>
                <c:pt idx="6">
                  <c:v>6303303.2350000003</c:v>
                </c:pt>
              </c:numCache>
            </c:numRef>
          </c:val>
          <c:extLst>
            <c:ext xmlns:c16="http://schemas.microsoft.com/office/drawing/2014/chart" uri="{C3380CC4-5D6E-409C-BE32-E72D297353CC}">
              <c16:uniqueId val="{00000001-8F10-4347-AE56-11A44700FEBF}"/>
            </c:ext>
          </c:extLst>
        </c:ser>
        <c:ser>
          <c:idx val="2"/>
          <c:order val="2"/>
          <c:tx>
            <c:strRef>
              <c:f>'Akraneskaupstaður - A hluti'!$P$76</c:f>
              <c:strCache>
                <c:ptCount val="1"/>
                <c:pt idx="0">
                  <c:v>Eigið fé</c:v>
                </c:pt>
              </c:strCache>
            </c:strRef>
          </c:tx>
          <c:spPr>
            <a:solidFill>
              <a:schemeClr val="accent3"/>
            </a:solidFill>
            <a:ln>
              <a:noFill/>
            </a:ln>
            <a:effectLst/>
          </c:spPr>
          <c:invertIfNegative val="0"/>
          <c:cat>
            <c:numRef>
              <c:f>'Akraneskaupstaður - A hluti'!$Q$73:$W$73</c:f>
              <c:numCache>
                <c:formatCode>General</c:formatCode>
                <c:ptCount val="7"/>
                <c:pt idx="0">
                  <c:v>2013</c:v>
                </c:pt>
                <c:pt idx="1">
                  <c:v>2014</c:v>
                </c:pt>
                <c:pt idx="2">
                  <c:v>2015</c:v>
                </c:pt>
                <c:pt idx="3">
                  <c:v>2016</c:v>
                </c:pt>
                <c:pt idx="4">
                  <c:v>2017</c:v>
                </c:pt>
                <c:pt idx="5">
                  <c:v>2018</c:v>
                </c:pt>
                <c:pt idx="6">
                  <c:v>2019</c:v>
                </c:pt>
              </c:numCache>
            </c:numRef>
          </c:cat>
          <c:val>
            <c:numRef>
              <c:f>'Akraneskaupstaður - A hluti'!$Q$76:$W$76</c:f>
              <c:numCache>
                <c:formatCode>#,##0</c:formatCode>
                <c:ptCount val="7"/>
                <c:pt idx="0">
                  <c:v>5936818.9160000002</c:v>
                </c:pt>
                <c:pt idx="1">
                  <c:v>6228773.4989999998</c:v>
                </c:pt>
                <c:pt idx="2">
                  <c:v>6519772.9989999998</c:v>
                </c:pt>
                <c:pt idx="3">
                  <c:v>6719786.392</c:v>
                </c:pt>
                <c:pt idx="4">
                  <c:v>6669970.6529999999</c:v>
                </c:pt>
                <c:pt idx="5">
                  <c:v>7568096.1090000002</c:v>
                </c:pt>
                <c:pt idx="6">
                  <c:v>8339763.8150000004</c:v>
                </c:pt>
              </c:numCache>
            </c:numRef>
          </c:val>
          <c:extLst>
            <c:ext xmlns:c16="http://schemas.microsoft.com/office/drawing/2014/chart" uri="{C3380CC4-5D6E-409C-BE32-E72D297353CC}">
              <c16:uniqueId val="{00000002-8F10-4347-AE56-11A44700FEBF}"/>
            </c:ext>
          </c:extLst>
        </c:ser>
        <c:dLbls>
          <c:showLegendKey val="0"/>
          <c:showVal val="0"/>
          <c:showCatName val="0"/>
          <c:showSerName val="0"/>
          <c:showPercent val="0"/>
          <c:showBubbleSize val="0"/>
        </c:dLbls>
        <c:gapWidth val="219"/>
        <c:overlap val="-27"/>
        <c:axId val="720960488"/>
        <c:axId val="720960816"/>
      </c:barChart>
      <c:lineChart>
        <c:grouping val="standard"/>
        <c:varyColors val="0"/>
        <c:ser>
          <c:idx val="3"/>
          <c:order val="3"/>
          <c:tx>
            <c:strRef>
              <c:f>'Akraneskaupstaður - A hluti'!$P$77</c:f>
              <c:strCache>
                <c:ptCount val="1"/>
                <c:pt idx="0">
                  <c:v>Eiginfjárhlutfall</c:v>
                </c:pt>
              </c:strCache>
            </c:strRef>
          </c:tx>
          <c:spPr>
            <a:ln w="28575" cap="rnd">
              <a:solidFill>
                <a:schemeClr val="accent4"/>
              </a:solidFill>
              <a:round/>
            </a:ln>
            <a:effectLst/>
          </c:spPr>
          <c:marker>
            <c:symbol val="none"/>
          </c:marker>
          <c:dLbls>
            <c:dLbl>
              <c:idx val="0"/>
              <c:layout>
                <c:manualLayout>
                  <c:x val="-3.1128251312296674E-2"/>
                  <c:y val="-2.5621408430406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10-4347-AE56-11A44700FEBF}"/>
                </c:ext>
              </c:extLst>
            </c:dLbl>
            <c:dLbl>
              <c:idx val="1"/>
              <c:layout>
                <c:manualLayout>
                  <c:x val="-2.2394075657528642E-2"/>
                  <c:y val="-6.26298740175669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10-4347-AE56-11A44700FEBF}"/>
                </c:ext>
              </c:extLst>
            </c:dLbl>
            <c:dLbl>
              <c:idx val="2"/>
              <c:layout>
                <c:manualLayout>
                  <c:x val="-1.5206372571233319E-2"/>
                  <c:y val="6.2284426350239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10-4347-AE56-11A44700FEBF}"/>
                </c:ext>
              </c:extLst>
            </c:dLbl>
            <c:dLbl>
              <c:idx val="3"/>
              <c:layout>
                <c:manualLayout>
                  <c:x val="-2.2880918486988328E-2"/>
                  <c:y val="-2.5621408430406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10-4347-AE56-11A44700FEBF}"/>
                </c:ext>
              </c:extLst>
            </c:dLbl>
            <c:dLbl>
              <c:idx val="4"/>
              <c:layout>
                <c:manualLayout>
                  <c:x val="-2.8665389138300346E-2"/>
                  <c:y val="-9.4203366949135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F10-4347-AE56-11A44700FEBF}"/>
                </c:ext>
              </c:extLst>
            </c:dLbl>
            <c:dLbl>
              <c:idx val="6"/>
              <c:layout>
                <c:manualLayout>
                  <c:x val="-8.8201197348618064E-3"/>
                  <c:y val="3.7008465587160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F10-4347-AE56-11A44700FEB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A hluti'!$Q$73:$W$73</c:f>
              <c:numCache>
                <c:formatCode>General</c:formatCode>
                <c:ptCount val="7"/>
                <c:pt idx="0">
                  <c:v>2013</c:v>
                </c:pt>
                <c:pt idx="1">
                  <c:v>2014</c:v>
                </c:pt>
                <c:pt idx="2">
                  <c:v>2015</c:v>
                </c:pt>
                <c:pt idx="3">
                  <c:v>2016</c:v>
                </c:pt>
                <c:pt idx="4">
                  <c:v>2017</c:v>
                </c:pt>
                <c:pt idx="5">
                  <c:v>2018</c:v>
                </c:pt>
                <c:pt idx="6">
                  <c:v>2019</c:v>
                </c:pt>
              </c:numCache>
            </c:numRef>
          </c:cat>
          <c:val>
            <c:numRef>
              <c:f>'Akraneskaupstaður - A hluti'!$Q$77:$W$77</c:f>
              <c:numCache>
                <c:formatCode>0.0%</c:formatCode>
                <c:ptCount val="7"/>
                <c:pt idx="0">
                  <c:v>0.53</c:v>
                </c:pt>
                <c:pt idx="1">
                  <c:v>0.53</c:v>
                </c:pt>
                <c:pt idx="2">
                  <c:v>0.55000000000000004</c:v>
                </c:pt>
                <c:pt idx="3">
                  <c:v>0.55000000000000004</c:v>
                </c:pt>
                <c:pt idx="4">
                  <c:v>0.52</c:v>
                </c:pt>
                <c:pt idx="5">
                  <c:v>0.55000000000000004</c:v>
                </c:pt>
                <c:pt idx="6">
                  <c:v>0.56999999999999995</c:v>
                </c:pt>
              </c:numCache>
            </c:numRef>
          </c:val>
          <c:smooth val="0"/>
          <c:extLst>
            <c:ext xmlns:c16="http://schemas.microsoft.com/office/drawing/2014/chart" uri="{C3380CC4-5D6E-409C-BE32-E72D297353CC}">
              <c16:uniqueId val="{00000007-8F10-4347-AE56-11A44700FEBF}"/>
            </c:ext>
          </c:extLst>
        </c:ser>
        <c:dLbls>
          <c:showLegendKey val="0"/>
          <c:showVal val="0"/>
          <c:showCatName val="0"/>
          <c:showSerName val="0"/>
          <c:showPercent val="0"/>
          <c:showBubbleSize val="0"/>
        </c:dLbls>
        <c:marker val="1"/>
        <c:smooth val="0"/>
        <c:axId val="720961800"/>
        <c:axId val="720968032"/>
      </c:lineChart>
      <c:catAx>
        <c:axId val="720960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s-IS" sz="800" baseline="0"/>
                  <a:t>Tölur eru í þúsundum króna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s-I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720960816"/>
        <c:crosses val="autoZero"/>
        <c:auto val="1"/>
        <c:lblAlgn val="ctr"/>
        <c:lblOffset val="100"/>
        <c:noMultiLvlLbl val="0"/>
      </c:catAx>
      <c:valAx>
        <c:axId val="720960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s-IS"/>
          </a:p>
        </c:txPr>
        <c:crossAx val="720960488"/>
        <c:crosses val="autoZero"/>
        <c:crossBetween val="between"/>
      </c:valAx>
      <c:valAx>
        <c:axId val="720968032"/>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s-IS"/>
          </a:p>
        </c:txPr>
        <c:crossAx val="720961800"/>
        <c:crosses val="max"/>
        <c:crossBetween val="between"/>
      </c:valAx>
      <c:catAx>
        <c:axId val="720961800"/>
        <c:scaling>
          <c:orientation val="minMax"/>
        </c:scaling>
        <c:delete val="1"/>
        <c:axPos val="b"/>
        <c:numFmt formatCode="General" sourceLinked="1"/>
        <c:majorTickMark val="none"/>
        <c:minorTickMark val="none"/>
        <c:tickLblPos val="nextTo"/>
        <c:crossAx val="7209680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sz="1200" baseline="0"/>
              <a:t>EBITDA og EBITDA framlegð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col"/>
        <c:grouping val="clustered"/>
        <c:varyColors val="0"/>
        <c:ser>
          <c:idx val="0"/>
          <c:order val="0"/>
          <c:tx>
            <c:strRef>
              <c:f>'Akraneskaupstaður - A hluti'!$C$185</c:f>
              <c:strCache>
                <c:ptCount val="1"/>
                <c:pt idx="0">
                  <c:v>EBITDA</c:v>
                </c:pt>
              </c:strCache>
            </c:strRef>
          </c:tx>
          <c:spPr>
            <a:solidFill>
              <a:schemeClr val="accent1"/>
            </a:solidFill>
            <a:ln>
              <a:noFill/>
            </a:ln>
            <a:effectLst/>
          </c:spPr>
          <c:invertIfNegative val="0"/>
          <c:cat>
            <c:numRef>
              <c:f>'Akraneskaupstaður - A hluti'!$F$147:$M$147</c:f>
              <c:numCache>
                <c:formatCode>General</c:formatCode>
                <c:ptCount val="8"/>
                <c:pt idx="0">
                  <c:v>2012</c:v>
                </c:pt>
                <c:pt idx="1">
                  <c:v>2013</c:v>
                </c:pt>
                <c:pt idx="2">
                  <c:v>2014</c:v>
                </c:pt>
                <c:pt idx="3">
                  <c:v>2015</c:v>
                </c:pt>
                <c:pt idx="4">
                  <c:v>2016</c:v>
                </c:pt>
                <c:pt idx="5">
                  <c:v>2017</c:v>
                </c:pt>
                <c:pt idx="6">
                  <c:v>2018</c:v>
                </c:pt>
                <c:pt idx="7">
                  <c:v>2019</c:v>
                </c:pt>
              </c:numCache>
            </c:numRef>
          </c:cat>
          <c:val>
            <c:numRef>
              <c:f>'Akraneskaupstaður - A hluti'!$F$185:$M$185</c:f>
              <c:numCache>
                <c:formatCode>#,##0</c:formatCode>
                <c:ptCount val="8"/>
                <c:pt idx="0">
                  <c:v>138310328</c:v>
                </c:pt>
                <c:pt idx="1">
                  <c:v>482097293</c:v>
                </c:pt>
                <c:pt idx="2">
                  <c:v>326651309</c:v>
                </c:pt>
                <c:pt idx="3">
                  <c:v>336921249</c:v>
                </c:pt>
                <c:pt idx="4">
                  <c:v>240586326</c:v>
                </c:pt>
                <c:pt idx="5">
                  <c:v>768067334</c:v>
                </c:pt>
                <c:pt idx="6">
                  <c:v>787008886</c:v>
                </c:pt>
                <c:pt idx="7">
                  <c:v>593380675</c:v>
                </c:pt>
              </c:numCache>
            </c:numRef>
          </c:val>
          <c:extLst>
            <c:ext xmlns:c16="http://schemas.microsoft.com/office/drawing/2014/chart" uri="{C3380CC4-5D6E-409C-BE32-E72D297353CC}">
              <c16:uniqueId val="{00000000-6DAE-4914-9525-3628441B093B}"/>
            </c:ext>
          </c:extLst>
        </c:ser>
        <c:dLbls>
          <c:showLegendKey val="0"/>
          <c:showVal val="0"/>
          <c:showCatName val="0"/>
          <c:showSerName val="0"/>
          <c:showPercent val="0"/>
          <c:showBubbleSize val="0"/>
        </c:dLbls>
        <c:gapWidth val="219"/>
        <c:overlap val="-27"/>
        <c:axId val="388368184"/>
        <c:axId val="388384584"/>
      </c:barChart>
      <c:lineChart>
        <c:grouping val="standard"/>
        <c:varyColors val="0"/>
        <c:ser>
          <c:idx val="1"/>
          <c:order val="1"/>
          <c:tx>
            <c:strRef>
              <c:f>'Akraneskaupstaður - A hluti'!$C$184</c:f>
              <c:strCache>
                <c:ptCount val="1"/>
                <c:pt idx="0">
                  <c:v>EBITDA framlegð</c:v>
                </c:pt>
              </c:strCache>
            </c:strRef>
          </c:tx>
          <c:spPr>
            <a:ln w="28575" cap="rnd">
              <a:solidFill>
                <a:schemeClr val="accent2"/>
              </a:solidFill>
              <a:round/>
            </a:ln>
            <a:effectLst/>
          </c:spPr>
          <c:marker>
            <c:symbol val="none"/>
          </c:marker>
          <c:dLbls>
            <c:dLbl>
              <c:idx val="1"/>
              <c:layout>
                <c:manualLayout>
                  <c:x val="-2.1358932658817119E-3"/>
                  <c:y val="-2.3550847976229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AE-4914-9525-3628441B093B}"/>
                </c:ext>
              </c:extLst>
            </c:dLbl>
            <c:dLbl>
              <c:idx val="2"/>
              <c:layout>
                <c:manualLayout>
                  <c:x val="0"/>
                  <c:y val="-5.3830509659953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AE-4914-9525-3628441B093B}"/>
                </c:ext>
              </c:extLst>
            </c:dLbl>
            <c:dLbl>
              <c:idx val="5"/>
              <c:layout>
                <c:manualLayout>
                  <c:x val="-1.9223039392935327E-2"/>
                  <c:y val="-4.037288224496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AE-4914-9525-3628441B093B}"/>
                </c:ext>
              </c:extLst>
            </c:dLbl>
            <c:dLbl>
              <c:idx val="6"/>
              <c:layout>
                <c:manualLayout>
                  <c:x val="-8.5435730635270036E-3"/>
                  <c:y val="-5.3830509659953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AE-4914-9525-3628441B093B}"/>
                </c:ext>
              </c:extLst>
            </c:dLbl>
            <c:dLbl>
              <c:idx val="7"/>
              <c:layout>
                <c:manualLayout>
                  <c:x val="-8.5435730635268475E-3"/>
                  <c:y val="-6.7288137074942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AE-4914-9525-3628441B093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A hluti'!$F$147:$M$147</c:f>
              <c:numCache>
                <c:formatCode>General</c:formatCode>
                <c:ptCount val="8"/>
                <c:pt idx="0">
                  <c:v>2012</c:v>
                </c:pt>
                <c:pt idx="1">
                  <c:v>2013</c:v>
                </c:pt>
                <c:pt idx="2">
                  <c:v>2014</c:v>
                </c:pt>
                <c:pt idx="3">
                  <c:v>2015</c:v>
                </c:pt>
                <c:pt idx="4">
                  <c:v>2016</c:v>
                </c:pt>
                <c:pt idx="5">
                  <c:v>2017</c:v>
                </c:pt>
                <c:pt idx="6">
                  <c:v>2018</c:v>
                </c:pt>
                <c:pt idx="7">
                  <c:v>2019</c:v>
                </c:pt>
              </c:numCache>
            </c:numRef>
          </c:cat>
          <c:val>
            <c:numRef>
              <c:f>'Akraneskaupstaður - A hluti'!$F$184:$M$184</c:f>
              <c:numCache>
                <c:formatCode>0.0%</c:formatCode>
                <c:ptCount val="8"/>
                <c:pt idx="0">
                  <c:v>3.3693123524827027E-2</c:v>
                </c:pt>
                <c:pt idx="1">
                  <c:v>0.1087218461349348</c:v>
                </c:pt>
                <c:pt idx="2">
                  <c:v>6.9212695109011069E-2</c:v>
                </c:pt>
                <c:pt idx="3">
                  <c:v>6.6057276667283824E-2</c:v>
                </c:pt>
                <c:pt idx="4">
                  <c:v>4.2752881061165364E-2</c:v>
                </c:pt>
                <c:pt idx="5">
                  <c:v>0.12515842641098107</c:v>
                </c:pt>
                <c:pt idx="6">
                  <c:v>0.11677314768786688</c:v>
                </c:pt>
                <c:pt idx="7">
                  <c:v>8.3764556616654703E-2</c:v>
                </c:pt>
              </c:numCache>
            </c:numRef>
          </c:val>
          <c:smooth val="0"/>
          <c:extLst>
            <c:ext xmlns:c16="http://schemas.microsoft.com/office/drawing/2014/chart" uri="{C3380CC4-5D6E-409C-BE32-E72D297353CC}">
              <c16:uniqueId val="{00000001-6DAE-4914-9525-3628441B093B}"/>
            </c:ext>
          </c:extLst>
        </c:ser>
        <c:dLbls>
          <c:showLegendKey val="0"/>
          <c:showVal val="0"/>
          <c:showCatName val="0"/>
          <c:showSerName val="0"/>
          <c:showPercent val="0"/>
          <c:showBubbleSize val="0"/>
        </c:dLbls>
        <c:marker val="1"/>
        <c:smooth val="0"/>
        <c:axId val="388388848"/>
        <c:axId val="388389504"/>
      </c:lineChart>
      <c:catAx>
        <c:axId val="3883681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s-IS" sz="800" baseline="0"/>
                  <a:t>Tölur eru í þúsundum króna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s-I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388384584"/>
        <c:crosses val="autoZero"/>
        <c:auto val="1"/>
        <c:lblAlgn val="ctr"/>
        <c:lblOffset val="100"/>
        <c:noMultiLvlLbl val="0"/>
      </c:catAx>
      <c:valAx>
        <c:axId val="388384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388368184"/>
        <c:crosses val="autoZero"/>
        <c:crossBetween val="between"/>
      </c:valAx>
      <c:valAx>
        <c:axId val="388389504"/>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388388848"/>
        <c:crosses val="max"/>
        <c:crossBetween val="between"/>
      </c:valAx>
      <c:catAx>
        <c:axId val="388388848"/>
        <c:scaling>
          <c:orientation val="minMax"/>
        </c:scaling>
        <c:delete val="1"/>
        <c:axPos val="b"/>
        <c:numFmt formatCode="General" sourceLinked="1"/>
        <c:majorTickMark val="none"/>
        <c:minorTickMark val="none"/>
        <c:tickLblPos val="nextTo"/>
        <c:crossAx val="3883895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a:t>Þróun launakostnaðar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lineChart>
        <c:grouping val="standard"/>
        <c:varyColors val="0"/>
        <c:ser>
          <c:idx val="0"/>
          <c:order val="0"/>
          <c:tx>
            <c:strRef>
              <c:f>'Akraneskaupstaður - A hluti'!$C$209</c:f>
              <c:strCache>
                <c:ptCount val="1"/>
                <c:pt idx="0">
                  <c:v>Launagjöld án lífeyrisskuldbindingar</c:v>
                </c:pt>
              </c:strCache>
            </c:strRef>
          </c:tx>
          <c:spPr>
            <a:ln w="28575" cap="rnd">
              <a:solidFill>
                <a:schemeClr val="accent1"/>
              </a:solidFill>
              <a:round/>
            </a:ln>
            <a:effectLst/>
          </c:spPr>
          <c:marker>
            <c:symbol val="none"/>
          </c:marker>
          <c:dLbls>
            <c:dLbl>
              <c:idx val="0"/>
              <c:layout>
                <c:manualLayout>
                  <c:x val="-2.5462668816039986E-17"/>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6E-4F1F-9E2B-D432433A46B4}"/>
                </c:ext>
              </c:extLst>
            </c:dLbl>
            <c:dLbl>
              <c:idx val="1"/>
              <c:layout>
                <c:manualLayout>
                  <c:x val="-5.0925337632079971E-17"/>
                  <c:y val="3.2407407407407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6E-4F1F-9E2B-D432433A46B4}"/>
                </c:ext>
              </c:extLst>
            </c:dLbl>
            <c:dLbl>
              <c:idx val="2"/>
              <c:layout>
                <c:manualLayout>
                  <c:x val="0"/>
                  <c:y val="3.2407407407407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6E-4F1F-9E2B-D432433A46B4}"/>
                </c:ext>
              </c:extLst>
            </c:dLbl>
            <c:dLbl>
              <c:idx val="3"/>
              <c:layout>
                <c:manualLayout>
                  <c:x val="0"/>
                  <c:y val="3.7037037037036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6E-4F1F-9E2B-D432433A46B4}"/>
                </c:ext>
              </c:extLst>
            </c:dLbl>
            <c:dLbl>
              <c:idx val="4"/>
              <c:layout>
                <c:manualLayout>
                  <c:x val="0"/>
                  <c:y val="4.629629629629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6E-4F1F-9E2B-D432433A46B4}"/>
                </c:ext>
              </c:extLst>
            </c:dLbl>
            <c:dLbl>
              <c:idx val="5"/>
              <c:layout>
                <c:manualLayout>
                  <c:x val="-2.2222222222222223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6E-4F1F-9E2B-D432433A46B4}"/>
                </c:ext>
              </c:extLst>
            </c:dLbl>
            <c:dLbl>
              <c:idx val="6"/>
              <c:layout>
                <c:manualLayout>
                  <c:x val="0"/>
                  <c:y val="2.45103783117615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36E-4F1F-9E2B-D432433A46B4}"/>
                </c:ext>
              </c:extLst>
            </c:dLbl>
            <c:dLbl>
              <c:idx val="7"/>
              <c:layout>
                <c:manualLayout>
                  <c:x val="-1.7036023644525257E-2"/>
                  <c:y val="3.8516308775625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36E-4F1F-9E2B-D432433A46B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A hluti'!$F$147:$M$147</c:f>
              <c:numCache>
                <c:formatCode>General</c:formatCode>
                <c:ptCount val="8"/>
                <c:pt idx="0">
                  <c:v>2012</c:v>
                </c:pt>
                <c:pt idx="1">
                  <c:v>2013</c:v>
                </c:pt>
                <c:pt idx="2">
                  <c:v>2014</c:v>
                </c:pt>
                <c:pt idx="3">
                  <c:v>2015</c:v>
                </c:pt>
                <c:pt idx="4">
                  <c:v>2016</c:v>
                </c:pt>
                <c:pt idx="5">
                  <c:v>2017</c:v>
                </c:pt>
                <c:pt idx="6">
                  <c:v>2018</c:v>
                </c:pt>
                <c:pt idx="7">
                  <c:v>2019</c:v>
                </c:pt>
              </c:numCache>
            </c:numRef>
          </c:cat>
          <c:val>
            <c:numRef>
              <c:f>'Akraneskaupstaður - A hluti'!$F$209:$M$209</c:f>
              <c:numCache>
                <c:formatCode>0.0%</c:formatCode>
                <c:ptCount val="8"/>
                <c:pt idx="0">
                  <c:v>0.57142370168980638</c:v>
                </c:pt>
                <c:pt idx="1">
                  <c:v>0.54673466956463435</c:v>
                </c:pt>
                <c:pt idx="2">
                  <c:v>0.5564647797247394</c:v>
                </c:pt>
                <c:pt idx="3">
                  <c:v>0.58404616334691284</c:v>
                </c:pt>
                <c:pt idx="4">
                  <c:v>0.56852535309503327</c:v>
                </c:pt>
                <c:pt idx="5">
                  <c:v>0.55592997741952754</c:v>
                </c:pt>
                <c:pt idx="6">
                  <c:v>0.55416877566927092</c:v>
                </c:pt>
                <c:pt idx="7">
                  <c:v>0.59030824563854911</c:v>
                </c:pt>
              </c:numCache>
            </c:numRef>
          </c:val>
          <c:smooth val="0"/>
          <c:extLst>
            <c:ext xmlns:c16="http://schemas.microsoft.com/office/drawing/2014/chart" uri="{C3380CC4-5D6E-409C-BE32-E72D297353CC}">
              <c16:uniqueId val="{00000006-E36E-4F1F-9E2B-D432433A46B4}"/>
            </c:ext>
          </c:extLst>
        </c:ser>
        <c:ser>
          <c:idx val="1"/>
          <c:order val="1"/>
          <c:tx>
            <c:strRef>
              <c:f>'Akraneskaupstaður - A hluti'!$C$210</c:f>
              <c:strCache>
                <c:ptCount val="1"/>
                <c:pt idx="0">
                  <c:v>Launagjöld ásamt lífeyrisskuldbindingum</c:v>
                </c:pt>
              </c:strCache>
            </c:strRef>
          </c:tx>
          <c:spPr>
            <a:ln w="28575" cap="rnd">
              <a:solidFill>
                <a:schemeClr val="accent2"/>
              </a:solidFill>
              <a:round/>
            </a:ln>
            <a:effectLst/>
          </c:spPr>
          <c:marker>
            <c:symbol val="none"/>
          </c:marker>
          <c:dLbls>
            <c:dLbl>
              <c:idx val="0"/>
              <c:layout>
                <c:manualLayout>
                  <c:x val="-2.5462668816039986E-17"/>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6E-4F1F-9E2B-D432433A46B4}"/>
                </c:ext>
              </c:extLst>
            </c:dLbl>
            <c:dLbl>
              <c:idx val="1"/>
              <c:layout>
                <c:manualLayout>
                  <c:x val="-5.0925337632079971E-17"/>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36E-4F1F-9E2B-D432433A46B4}"/>
                </c:ext>
              </c:extLst>
            </c:dLbl>
            <c:dLbl>
              <c:idx val="2"/>
              <c:layout>
                <c:manualLayout>
                  <c:x val="0"/>
                  <c:y val="-5.555555555555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6E-4F1F-9E2B-D432433A46B4}"/>
                </c:ext>
              </c:extLst>
            </c:dLbl>
            <c:dLbl>
              <c:idx val="3"/>
              <c:layout>
                <c:manualLayout>
                  <c:x val="0"/>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36E-4F1F-9E2B-D432433A46B4}"/>
                </c:ext>
              </c:extLst>
            </c:dLbl>
            <c:dLbl>
              <c:idx val="4"/>
              <c:layout>
                <c:manualLayout>
                  <c:x val="0"/>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6E-4F1F-9E2B-D432433A46B4}"/>
                </c:ext>
              </c:extLst>
            </c:dLbl>
            <c:dLbl>
              <c:idx val="5"/>
              <c:layout>
                <c:manualLayout>
                  <c:x val="-1.3888888888888788E-2"/>
                  <c:y val="-4.1666666666666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36E-4F1F-9E2B-D432433A46B4}"/>
                </c:ext>
              </c:extLst>
            </c:dLbl>
            <c:dLbl>
              <c:idx val="6"/>
              <c:layout>
                <c:manualLayout>
                  <c:x val="0"/>
                  <c:y val="-3.1513343543693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36E-4F1F-9E2B-D432433A46B4}"/>
                </c:ext>
              </c:extLst>
            </c:dLbl>
            <c:dLbl>
              <c:idx val="7"/>
              <c:layout>
                <c:manualLayout>
                  <c:x val="-1.7036023644525257E-2"/>
                  <c:y val="-3.1513343543693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36E-4F1F-9E2B-D432433A46B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A hluti'!$F$147:$M$147</c:f>
              <c:numCache>
                <c:formatCode>General</c:formatCode>
                <c:ptCount val="8"/>
                <c:pt idx="0">
                  <c:v>2012</c:v>
                </c:pt>
                <c:pt idx="1">
                  <c:v>2013</c:v>
                </c:pt>
                <c:pt idx="2">
                  <c:v>2014</c:v>
                </c:pt>
                <c:pt idx="3">
                  <c:v>2015</c:v>
                </c:pt>
                <c:pt idx="4">
                  <c:v>2016</c:v>
                </c:pt>
                <c:pt idx="5">
                  <c:v>2017</c:v>
                </c:pt>
                <c:pt idx="6">
                  <c:v>2018</c:v>
                </c:pt>
                <c:pt idx="7">
                  <c:v>2019</c:v>
                </c:pt>
              </c:numCache>
            </c:numRef>
          </c:cat>
          <c:val>
            <c:numRef>
              <c:f>'Akraneskaupstaður - A hluti'!$F$210:$M$210</c:f>
              <c:numCache>
                <c:formatCode>0.0%</c:formatCode>
                <c:ptCount val="8"/>
                <c:pt idx="0">
                  <c:v>0.64091266433251581</c:v>
                </c:pt>
                <c:pt idx="1">
                  <c:v>0.58301296870419062</c:v>
                </c:pt>
                <c:pt idx="2">
                  <c:v>0.62039310472556297</c:v>
                </c:pt>
                <c:pt idx="3">
                  <c:v>0.64307824194143592</c:v>
                </c:pt>
                <c:pt idx="4">
                  <c:v>0.6793914288078734</c:v>
                </c:pt>
                <c:pt idx="5">
                  <c:v>0.62230339957101721</c:v>
                </c:pt>
                <c:pt idx="6">
                  <c:v>0.62375933781808579</c:v>
                </c:pt>
                <c:pt idx="7">
                  <c:v>0.63630977501600727</c:v>
                </c:pt>
              </c:numCache>
            </c:numRef>
          </c:val>
          <c:smooth val="0"/>
          <c:extLst>
            <c:ext xmlns:c16="http://schemas.microsoft.com/office/drawing/2014/chart" uri="{C3380CC4-5D6E-409C-BE32-E72D297353CC}">
              <c16:uniqueId val="{0000000D-E36E-4F1F-9E2B-D432433A46B4}"/>
            </c:ext>
          </c:extLst>
        </c:ser>
        <c:dLbls>
          <c:showLegendKey val="0"/>
          <c:showVal val="0"/>
          <c:showCatName val="0"/>
          <c:showSerName val="0"/>
          <c:showPercent val="0"/>
          <c:showBubbleSize val="0"/>
        </c:dLbls>
        <c:smooth val="0"/>
        <c:axId val="818396328"/>
        <c:axId val="818396656"/>
      </c:lineChart>
      <c:catAx>
        <c:axId val="818396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818396656"/>
        <c:crosses val="autoZero"/>
        <c:auto val="1"/>
        <c:lblAlgn val="ctr"/>
        <c:lblOffset val="100"/>
        <c:noMultiLvlLbl val="0"/>
      </c:catAx>
      <c:valAx>
        <c:axId val="8183966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818396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a:t>Þróun launagjald og lífeyrisskuldbindinga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lineChart>
        <c:grouping val="standard"/>
        <c:varyColors val="0"/>
        <c:ser>
          <c:idx val="0"/>
          <c:order val="0"/>
          <c:tx>
            <c:strRef>
              <c:f>'Akraneskaupstaður - A hluti'!$B$229</c:f>
              <c:strCache>
                <c:ptCount val="1"/>
                <c:pt idx="0">
                  <c:v>Rekstrartekjur samtals</c:v>
                </c:pt>
              </c:strCache>
            </c:strRef>
          </c:tx>
          <c:spPr>
            <a:ln w="28575" cap="rnd">
              <a:solidFill>
                <a:schemeClr val="accent1"/>
              </a:solidFill>
              <a:round/>
            </a:ln>
            <a:effectLst/>
          </c:spPr>
          <c:marker>
            <c:symbol val="none"/>
          </c:marker>
          <c:cat>
            <c:numRef>
              <c:f>'Akraneskaupstaður - A hluti'!$G$147:$M$147</c:f>
              <c:numCache>
                <c:formatCode>General</c:formatCode>
                <c:ptCount val="7"/>
                <c:pt idx="0">
                  <c:v>2013</c:v>
                </c:pt>
                <c:pt idx="1">
                  <c:v>2014</c:v>
                </c:pt>
                <c:pt idx="2">
                  <c:v>2015</c:v>
                </c:pt>
                <c:pt idx="3">
                  <c:v>2016</c:v>
                </c:pt>
                <c:pt idx="4">
                  <c:v>2017</c:v>
                </c:pt>
                <c:pt idx="5">
                  <c:v>2018</c:v>
                </c:pt>
                <c:pt idx="6">
                  <c:v>2019</c:v>
                </c:pt>
              </c:numCache>
            </c:numRef>
          </c:cat>
          <c:val>
            <c:numRef>
              <c:f>'Akraneskaupstaður - A hluti'!$G$229:$M$229</c:f>
              <c:numCache>
                <c:formatCode>#,##0.0</c:formatCode>
                <c:ptCount val="7"/>
                <c:pt idx="0">
                  <c:v>100</c:v>
                </c:pt>
                <c:pt idx="1">
                  <c:v>106.43409395010708</c:v>
                </c:pt>
                <c:pt idx="2">
                  <c:v>115.02436972031315</c:v>
                </c:pt>
                <c:pt idx="3">
                  <c:v>126.90761395916023</c:v>
                </c:pt>
                <c:pt idx="4">
                  <c:v>138.39529509502395</c:v>
                </c:pt>
                <c:pt idx="5">
                  <c:v>151.99131563715542</c:v>
                </c:pt>
                <c:pt idx="6">
                  <c:v>159.75528325941752</c:v>
                </c:pt>
              </c:numCache>
            </c:numRef>
          </c:val>
          <c:smooth val="0"/>
          <c:extLst>
            <c:ext xmlns:c16="http://schemas.microsoft.com/office/drawing/2014/chart" uri="{C3380CC4-5D6E-409C-BE32-E72D297353CC}">
              <c16:uniqueId val="{00000000-5827-4996-BDAA-4A6A66011EBA}"/>
            </c:ext>
          </c:extLst>
        </c:ser>
        <c:ser>
          <c:idx val="1"/>
          <c:order val="1"/>
          <c:tx>
            <c:strRef>
              <c:f>'Akraneskaupstaður - A hluti'!$B$230</c:f>
              <c:strCache>
                <c:ptCount val="1"/>
                <c:pt idx="0">
                  <c:v>Launagjöld</c:v>
                </c:pt>
              </c:strCache>
            </c:strRef>
          </c:tx>
          <c:spPr>
            <a:ln w="28575" cap="rnd">
              <a:solidFill>
                <a:schemeClr val="accent2"/>
              </a:solidFill>
              <a:round/>
            </a:ln>
            <a:effectLst/>
          </c:spPr>
          <c:marker>
            <c:symbol val="none"/>
          </c:marker>
          <c:cat>
            <c:numRef>
              <c:f>'Akraneskaupstaður - A hluti'!$G$147:$M$147</c:f>
              <c:numCache>
                <c:formatCode>General</c:formatCode>
                <c:ptCount val="7"/>
                <c:pt idx="0">
                  <c:v>2013</c:v>
                </c:pt>
                <c:pt idx="1">
                  <c:v>2014</c:v>
                </c:pt>
                <c:pt idx="2">
                  <c:v>2015</c:v>
                </c:pt>
                <c:pt idx="3">
                  <c:v>2016</c:v>
                </c:pt>
                <c:pt idx="4">
                  <c:v>2017</c:v>
                </c:pt>
                <c:pt idx="5">
                  <c:v>2018</c:v>
                </c:pt>
                <c:pt idx="6">
                  <c:v>2019</c:v>
                </c:pt>
              </c:numCache>
            </c:numRef>
          </c:cat>
          <c:val>
            <c:numRef>
              <c:f>'Akraneskaupstaður - A hluti'!$G$230:$M$230</c:f>
              <c:numCache>
                <c:formatCode>#,##0.0</c:formatCode>
                <c:ptCount val="7"/>
                <c:pt idx="0">
                  <c:v>100</c:v>
                </c:pt>
                <c:pt idx="1">
                  <c:v>108.32827684461816</c:v>
                </c:pt>
                <c:pt idx="2">
                  <c:v>122.87412078703709</c:v>
                </c:pt>
                <c:pt idx="3">
                  <c:v>131.96564998161364</c:v>
                </c:pt>
                <c:pt idx="4">
                  <c:v>140.72290922836743</c:v>
                </c:pt>
                <c:pt idx="5">
                  <c:v>154.05798459072599</c:v>
                </c:pt>
                <c:pt idx="6">
                  <c:v>172.48743539064625</c:v>
                </c:pt>
              </c:numCache>
            </c:numRef>
          </c:val>
          <c:smooth val="0"/>
          <c:extLst>
            <c:ext xmlns:c16="http://schemas.microsoft.com/office/drawing/2014/chart" uri="{C3380CC4-5D6E-409C-BE32-E72D297353CC}">
              <c16:uniqueId val="{00000001-5827-4996-BDAA-4A6A66011EBA}"/>
            </c:ext>
          </c:extLst>
        </c:ser>
        <c:ser>
          <c:idx val="2"/>
          <c:order val="2"/>
          <c:tx>
            <c:strRef>
              <c:f>'Akraneskaupstaður - A hluti'!$B$231</c:f>
              <c:strCache>
                <c:ptCount val="1"/>
                <c:pt idx="0">
                  <c:v>Lífeyrisskuldbinding</c:v>
                </c:pt>
              </c:strCache>
            </c:strRef>
          </c:tx>
          <c:spPr>
            <a:ln w="28575" cap="rnd">
              <a:solidFill>
                <a:schemeClr val="accent3"/>
              </a:solidFill>
              <a:round/>
            </a:ln>
            <a:effectLst/>
          </c:spPr>
          <c:marker>
            <c:symbol val="none"/>
          </c:marker>
          <c:cat>
            <c:numRef>
              <c:f>'Akraneskaupstaður - A hluti'!$G$147:$M$147</c:f>
              <c:numCache>
                <c:formatCode>General</c:formatCode>
                <c:ptCount val="7"/>
                <c:pt idx="0">
                  <c:v>2013</c:v>
                </c:pt>
                <c:pt idx="1">
                  <c:v>2014</c:v>
                </c:pt>
                <c:pt idx="2">
                  <c:v>2015</c:v>
                </c:pt>
                <c:pt idx="3">
                  <c:v>2016</c:v>
                </c:pt>
                <c:pt idx="4">
                  <c:v>2017</c:v>
                </c:pt>
                <c:pt idx="5">
                  <c:v>2018</c:v>
                </c:pt>
                <c:pt idx="6">
                  <c:v>2019</c:v>
                </c:pt>
              </c:numCache>
            </c:numRef>
          </c:cat>
          <c:val>
            <c:numRef>
              <c:f>'Akraneskaupstaður - A hluti'!$G$231:$M$231</c:f>
              <c:numCache>
                <c:formatCode>#,##0.0</c:formatCode>
                <c:ptCount val="7"/>
                <c:pt idx="0">
                  <c:v>100</c:v>
                </c:pt>
                <c:pt idx="1">
                  <c:v>187.5543647467116</c:v>
                </c:pt>
                <c:pt idx="2">
                  <c:v>187.16775027116324</c:v>
                </c:pt>
                <c:pt idx="3">
                  <c:v>387.82824640174874</c:v>
                </c:pt>
                <c:pt idx="4">
                  <c:v>253.20286680987971</c:v>
                </c:pt>
                <c:pt idx="5">
                  <c:v>291.55614645105425</c:v>
                </c:pt>
                <c:pt idx="6">
                  <c:v>202.57254420313387</c:v>
                </c:pt>
              </c:numCache>
            </c:numRef>
          </c:val>
          <c:smooth val="0"/>
          <c:extLst>
            <c:ext xmlns:c16="http://schemas.microsoft.com/office/drawing/2014/chart" uri="{C3380CC4-5D6E-409C-BE32-E72D297353CC}">
              <c16:uniqueId val="{00000002-5827-4996-BDAA-4A6A66011EBA}"/>
            </c:ext>
          </c:extLst>
        </c:ser>
        <c:ser>
          <c:idx val="3"/>
          <c:order val="3"/>
          <c:tx>
            <c:strRef>
              <c:f>'Akraneskaupstaður - A hluti'!$B$232</c:f>
              <c:strCache>
                <c:ptCount val="1"/>
                <c:pt idx="0">
                  <c:v>Launagjöld og lífeyrisskuldbinding samtals</c:v>
                </c:pt>
              </c:strCache>
            </c:strRef>
          </c:tx>
          <c:spPr>
            <a:ln w="28575" cap="rnd">
              <a:solidFill>
                <a:schemeClr val="accent4"/>
              </a:solidFill>
              <a:round/>
            </a:ln>
            <a:effectLst/>
          </c:spPr>
          <c:marker>
            <c:symbol val="none"/>
          </c:marker>
          <c:cat>
            <c:numRef>
              <c:f>'Akraneskaupstaður - A hluti'!$G$147:$M$147</c:f>
              <c:numCache>
                <c:formatCode>General</c:formatCode>
                <c:ptCount val="7"/>
                <c:pt idx="0">
                  <c:v>2013</c:v>
                </c:pt>
                <c:pt idx="1">
                  <c:v>2014</c:v>
                </c:pt>
                <c:pt idx="2">
                  <c:v>2015</c:v>
                </c:pt>
                <c:pt idx="3">
                  <c:v>2016</c:v>
                </c:pt>
                <c:pt idx="4">
                  <c:v>2017</c:v>
                </c:pt>
                <c:pt idx="5">
                  <c:v>2018</c:v>
                </c:pt>
                <c:pt idx="6">
                  <c:v>2019</c:v>
                </c:pt>
              </c:numCache>
            </c:numRef>
          </c:cat>
          <c:val>
            <c:numRef>
              <c:f>'Akraneskaupstaður - A hluti'!$G$232:$M$232</c:f>
              <c:numCache>
                <c:formatCode>#,##0.0</c:formatCode>
                <c:ptCount val="7"/>
                <c:pt idx="0">
                  <c:v>100</c:v>
                </c:pt>
                <c:pt idx="1">
                  <c:v>113.25816326370952</c:v>
                </c:pt>
                <c:pt idx="2">
                  <c:v>126.87482685773921</c:v>
                </c:pt>
                <c:pt idx="3">
                  <c:v>147.88683923437424</c:v>
                </c:pt>
                <c:pt idx="4">
                  <c:v>147.7220357785302</c:v>
                </c:pt>
                <c:pt idx="5">
                  <c:v>162.61388251216496</c:v>
                </c:pt>
                <c:pt idx="6">
                  <c:v>174.35949765295132</c:v>
                </c:pt>
              </c:numCache>
            </c:numRef>
          </c:val>
          <c:smooth val="0"/>
          <c:extLst>
            <c:ext xmlns:c16="http://schemas.microsoft.com/office/drawing/2014/chart" uri="{C3380CC4-5D6E-409C-BE32-E72D297353CC}">
              <c16:uniqueId val="{00000003-5827-4996-BDAA-4A6A66011EBA}"/>
            </c:ext>
          </c:extLst>
        </c:ser>
        <c:dLbls>
          <c:showLegendKey val="0"/>
          <c:showVal val="0"/>
          <c:showCatName val="0"/>
          <c:showSerName val="0"/>
          <c:showPercent val="0"/>
          <c:showBubbleSize val="0"/>
        </c:dLbls>
        <c:smooth val="0"/>
        <c:axId val="1114086496"/>
        <c:axId val="1114088464"/>
      </c:lineChart>
      <c:catAx>
        <c:axId val="111408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114088464"/>
        <c:crosses val="autoZero"/>
        <c:auto val="1"/>
        <c:lblAlgn val="ctr"/>
        <c:lblOffset val="100"/>
        <c:noMultiLvlLbl val="0"/>
      </c:catAx>
      <c:valAx>
        <c:axId val="1114088464"/>
        <c:scaling>
          <c:orientation val="minMax"/>
          <c:max val="4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11408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sz="1200" baseline="0"/>
              <a:t>Ráðstöfun skatttekna til málaflokka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bar"/>
        <c:grouping val="clustered"/>
        <c:varyColors val="0"/>
        <c:ser>
          <c:idx val="5"/>
          <c:order val="0"/>
          <c:tx>
            <c:strRef>
              <c:f>Málaflokkar!$H$2</c:f>
              <c:strCache>
                <c:ptCount val="1"/>
                <c:pt idx="0">
                  <c:v>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Málaflokkar!$H$4:$H$16</c:f>
              <c:numCache>
                <c:formatCode>0.0%</c:formatCode>
                <c:ptCount val="13"/>
                <c:pt idx="0">
                  <c:v>0.45300000000000001</c:v>
                </c:pt>
                <c:pt idx="1">
                  <c:v>0.17800000000000002</c:v>
                </c:pt>
                <c:pt idx="2">
                  <c:v>4.8000000000000001E-2</c:v>
                </c:pt>
                <c:pt idx="3">
                  <c:v>9.1999999999999998E-2</c:v>
                </c:pt>
                <c:pt idx="4">
                  <c:v>6.8000000000000005E-2</c:v>
                </c:pt>
                <c:pt idx="5">
                  <c:v>4.2000000000000003E-2</c:v>
                </c:pt>
                <c:pt idx="6">
                  <c:v>4.2999999999999997E-2</c:v>
                </c:pt>
                <c:pt idx="7">
                  <c:v>1.3999999999999999E-2</c:v>
                </c:pt>
                <c:pt idx="8">
                  <c:v>1.1000000000000001E-2</c:v>
                </c:pt>
                <c:pt idx="9">
                  <c:v>1.4999999999999999E-2</c:v>
                </c:pt>
                <c:pt idx="10">
                  <c:v>5.0000000000000001E-3</c:v>
                </c:pt>
                <c:pt idx="11">
                  <c:v>2E-3</c:v>
                </c:pt>
                <c:pt idx="12">
                  <c:v>0</c:v>
                </c:pt>
              </c:numCache>
            </c:numRef>
          </c:val>
          <c:extLst>
            <c:ext xmlns:c16="http://schemas.microsoft.com/office/drawing/2014/chart" uri="{C3380CC4-5D6E-409C-BE32-E72D297353CC}">
              <c16:uniqueId val="{00000000-3978-4833-A7AB-A86D913E0B02}"/>
            </c:ext>
          </c:extLst>
        </c:ser>
        <c:ser>
          <c:idx val="4"/>
          <c:order val="1"/>
          <c:tx>
            <c:v>2018</c:v>
          </c:tx>
          <c:spPr>
            <a:solidFill>
              <a:schemeClr val="accent5"/>
            </a:solidFill>
            <a:ln>
              <a:noFill/>
            </a:ln>
            <a:effectLst/>
          </c:spPr>
          <c:invertIfNegative val="0"/>
          <c:val>
            <c:numRef>
              <c:f>Málaflokkar!$G$4:$G$16</c:f>
              <c:numCache>
                <c:formatCode>0.0%</c:formatCode>
                <c:ptCount val="13"/>
                <c:pt idx="0">
                  <c:v>0.442</c:v>
                </c:pt>
                <c:pt idx="1">
                  <c:v>0.158</c:v>
                </c:pt>
                <c:pt idx="2">
                  <c:v>7.2999999999999995E-2</c:v>
                </c:pt>
                <c:pt idx="3">
                  <c:v>8.2000000000000003E-2</c:v>
                </c:pt>
                <c:pt idx="4">
                  <c:v>6.4000000000000001E-2</c:v>
                </c:pt>
                <c:pt idx="5">
                  <c:v>3.6999999999999998E-2</c:v>
                </c:pt>
                <c:pt idx="6">
                  <c:v>3.9E-2</c:v>
                </c:pt>
                <c:pt idx="7">
                  <c:v>1.2999999999999999E-2</c:v>
                </c:pt>
                <c:pt idx="8">
                  <c:v>1.0999999999999999E-2</c:v>
                </c:pt>
                <c:pt idx="9">
                  <c:v>1.0999999999999999E-2</c:v>
                </c:pt>
                <c:pt idx="10">
                  <c:v>4.0000000000000001E-3</c:v>
                </c:pt>
                <c:pt idx="11">
                  <c:v>1E-3</c:v>
                </c:pt>
                <c:pt idx="12">
                  <c:v>0</c:v>
                </c:pt>
              </c:numCache>
            </c:numRef>
          </c:val>
          <c:extLst>
            <c:ext xmlns:c16="http://schemas.microsoft.com/office/drawing/2014/chart" uri="{C3380CC4-5D6E-409C-BE32-E72D297353CC}">
              <c16:uniqueId val="{00000001-3978-4833-A7AB-A86D913E0B02}"/>
            </c:ext>
          </c:extLst>
        </c:ser>
        <c:ser>
          <c:idx val="3"/>
          <c:order val="2"/>
          <c:tx>
            <c:strRef>
              <c:f>Málaflokkar!$F$2</c:f>
              <c:strCache>
                <c:ptCount val="1"/>
                <c:pt idx="0">
                  <c:v>2017</c:v>
                </c:pt>
              </c:strCache>
            </c:strRef>
          </c:tx>
          <c:spPr>
            <a:solidFill>
              <a:schemeClr val="accent4"/>
            </a:solidFill>
            <a:ln>
              <a:noFill/>
            </a:ln>
            <a:effectLst/>
          </c:spPr>
          <c:invertIfNegative val="0"/>
          <c:val>
            <c:numRef>
              <c:f>Málaflokkar!$F$4:$F$16</c:f>
              <c:numCache>
                <c:formatCode>0.0%</c:formatCode>
                <c:ptCount val="13"/>
                <c:pt idx="0">
                  <c:v>0.45300000000000001</c:v>
                </c:pt>
                <c:pt idx="1">
                  <c:v>0.161</c:v>
                </c:pt>
                <c:pt idx="2">
                  <c:v>7.0000000000000007E-2</c:v>
                </c:pt>
                <c:pt idx="3">
                  <c:v>8.2000000000000003E-2</c:v>
                </c:pt>
                <c:pt idx="4">
                  <c:v>0.14699999999999999</c:v>
                </c:pt>
                <c:pt idx="5">
                  <c:v>0.04</c:v>
                </c:pt>
                <c:pt idx="6">
                  <c:v>3.6999999999999998E-2</c:v>
                </c:pt>
                <c:pt idx="7">
                  <c:v>1.2999999999999999E-2</c:v>
                </c:pt>
                <c:pt idx="8">
                  <c:v>0.01</c:v>
                </c:pt>
                <c:pt idx="9">
                  <c:v>0.01</c:v>
                </c:pt>
                <c:pt idx="10">
                  <c:v>4.0000000000000001E-3</c:v>
                </c:pt>
                <c:pt idx="11">
                  <c:v>1E-3</c:v>
                </c:pt>
                <c:pt idx="12">
                  <c:v>0</c:v>
                </c:pt>
              </c:numCache>
            </c:numRef>
          </c:val>
          <c:extLst>
            <c:ext xmlns:c16="http://schemas.microsoft.com/office/drawing/2014/chart" uri="{C3380CC4-5D6E-409C-BE32-E72D297353CC}">
              <c16:uniqueId val="{00000002-3978-4833-A7AB-A86D913E0B02}"/>
            </c:ext>
          </c:extLst>
        </c:ser>
        <c:ser>
          <c:idx val="2"/>
          <c:order val="3"/>
          <c:tx>
            <c:strRef>
              <c:f>Málaflokkar!$E$2</c:f>
              <c:strCache>
                <c:ptCount val="1"/>
                <c:pt idx="0">
                  <c:v>2016</c:v>
                </c:pt>
              </c:strCache>
            </c:strRef>
          </c:tx>
          <c:spPr>
            <a:solidFill>
              <a:schemeClr val="accent3"/>
            </a:solidFill>
            <a:ln>
              <a:noFill/>
            </a:ln>
            <a:effectLst/>
          </c:spPr>
          <c:invertIfNegative val="0"/>
          <c:cat>
            <c:strRef>
              <c:f>Málaflokkar!$B$4:$B$16</c:f>
              <c:strCache>
                <c:ptCount val="13"/>
                <c:pt idx="0">
                  <c:v>Fræðslu- og uppeldismál</c:v>
                </c:pt>
                <c:pt idx="1">
                  <c:v>Félagsþjónusta</c:v>
                </c:pt>
                <c:pt idx="2">
                  <c:v>Áfallin lífeyrisskuldbinding</c:v>
                </c:pt>
                <c:pt idx="3">
                  <c:v>Æskulýðs- og íþróttamál</c:v>
                </c:pt>
                <c:pt idx="4">
                  <c:v>Sameiginlegur kostnaður</c:v>
                </c:pt>
                <c:pt idx="5">
                  <c:v>Umferðar- og samgöngumál</c:v>
                </c:pt>
                <c:pt idx="6">
                  <c:v>Menningarmál</c:v>
                </c:pt>
                <c:pt idx="7">
                  <c:v>Skipulags- og byggingarmál</c:v>
                </c:pt>
                <c:pt idx="8">
                  <c:v>Umhverfismál</c:v>
                </c:pt>
                <c:pt idx="9">
                  <c:v>Brunamál- og almannavarnir</c:v>
                </c:pt>
                <c:pt idx="10">
                  <c:v>Atvinnumál</c:v>
                </c:pt>
                <c:pt idx="11">
                  <c:v>Heilbrigðismál</c:v>
                </c:pt>
                <c:pt idx="12">
                  <c:v>Hreinlætismál</c:v>
                </c:pt>
              </c:strCache>
            </c:strRef>
          </c:cat>
          <c:val>
            <c:numRef>
              <c:f>Málaflokkar!$E$4:$E$16</c:f>
              <c:numCache>
                <c:formatCode>0.0%</c:formatCode>
                <c:ptCount val="13"/>
                <c:pt idx="0">
                  <c:v>0.47399999999999998</c:v>
                </c:pt>
                <c:pt idx="1">
                  <c:v>0.18</c:v>
                </c:pt>
                <c:pt idx="2">
                  <c:v>0.11700000000000001</c:v>
                </c:pt>
                <c:pt idx="3">
                  <c:v>8.5000000000000006E-2</c:v>
                </c:pt>
                <c:pt idx="4">
                  <c:v>6.5000000000000002E-2</c:v>
                </c:pt>
                <c:pt idx="5">
                  <c:v>3.9E-2</c:v>
                </c:pt>
                <c:pt idx="6">
                  <c:v>3.7999999999999999E-2</c:v>
                </c:pt>
                <c:pt idx="7">
                  <c:v>1.2E-2</c:v>
                </c:pt>
                <c:pt idx="8">
                  <c:v>0.01</c:v>
                </c:pt>
                <c:pt idx="9">
                  <c:v>8.9999999999999993E-3</c:v>
                </c:pt>
                <c:pt idx="10">
                  <c:v>3.0000000000000001E-3</c:v>
                </c:pt>
                <c:pt idx="11">
                  <c:v>1E-3</c:v>
                </c:pt>
                <c:pt idx="12">
                  <c:v>1E-3</c:v>
                </c:pt>
              </c:numCache>
            </c:numRef>
          </c:val>
          <c:extLst>
            <c:ext xmlns:c16="http://schemas.microsoft.com/office/drawing/2014/chart" uri="{C3380CC4-5D6E-409C-BE32-E72D297353CC}">
              <c16:uniqueId val="{00000003-3978-4833-A7AB-A86D913E0B02}"/>
            </c:ext>
          </c:extLst>
        </c:ser>
        <c:ser>
          <c:idx val="1"/>
          <c:order val="4"/>
          <c:tx>
            <c:strRef>
              <c:f>Málaflokkar!$D$2</c:f>
              <c:strCache>
                <c:ptCount val="1"/>
                <c:pt idx="0">
                  <c:v>2015</c:v>
                </c:pt>
              </c:strCache>
            </c:strRef>
          </c:tx>
          <c:spPr>
            <a:solidFill>
              <a:schemeClr val="accent2"/>
            </a:solidFill>
            <a:ln>
              <a:noFill/>
            </a:ln>
            <a:effectLst/>
          </c:spPr>
          <c:invertIfNegative val="0"/>
          <c:cat>
            <c:strRef>
              <c:f>Málaflokkar!$B$4:$B$16</c:f>
              <c:strCache>
                <c:ptCount val="13"/>
                <c:pt idx="0">
                  <c:v>Fræðslu- og uppeldismál</c:v>
                </c:pt>
                <c:pt idx="1">
                  <c:v>Félagsþjónusta</c:v>
                </c:pt>
                <c:pt idx="2">
                  <c:v>Áfallin lífeyrisskuldbinding</c:v>
                </c:pt>
                <c:pt idx="3">
                  <c:v>Æskulýðs- og íþróttamál</c:v>
                </c:pt>
                <c:pt idx="4">
                  <c:v>Sameiginlegur kostnaður</c:v>
                </c:pt>
                <c:pt idx="5">
                  <c:v>Umferðar- og samgöngumál</c:v>
                </c:pt>
                <c:pt idx="6">
                  <c:v>Menningarmál</c:v>
                </c:pt>
                <c:pt idx="7">
                  <c:v>Skipulags- og byggingarmál</c:v>
                </c:pt>
                <c:pt idx="8">
                  <c:v>Umhverfismál</c:v>
                </c:pt>
                <c:pt idx="9">
                  <c:v>Brunamál- og almannavarnir</c:v>
                </c:pt>
                <c:pt idx="10">
                  <c:v>Atvinnumál</c:v>
                </c:pt>
                <c:pt idx="11">
                  <c:v>Heilbrigðismál</c:v>
                </c:pt>
                <c:pt idx="12">
                  <c:v>Hreinlætismál</c:v>
                </c:pt>
              </c:strCache>
            </c:strRef>
          </c:cat>
          <c:val>
            <c:numRef>
              <c:f>Málaflokkar!$D$4:$D$16</c:f>
              <c:numCache>
                <c:formatCode>0.0%</c:formatCode>
                <c:ptCount val="13"/>
                <c:pt idx="0">
                  <c:v>0.49</c:v>
                </c:pt>
                <c:pt idx="1">
                  <c:v>0.19</c:v>
                </c:pt>
                <c:pt idx="2">
                  <c:v>0.06</c:v>
                </c:pt>
                <c:pt idx="3">
                  <c:v>8.7999999999999995E-2</c:v>
                </c:pt>
                <c:pt idx="4">
                  <c:v>6.4000000000000001E-2</c:v>
                </c:pt>
                <c:pt idx="5">
                  <c:v>4.4999999999999998E-2</c:v>
                </c:pt>
                <c:pt idx="6">
                  <c:v>4.1000000000000002E-2</c:v>
                </c:pt>
                <c:pt idx="7">
                  <c:v>1.6E-2</c:v>
                </c:pt>
                <c:pt idx="8">
                  <c:v>1.4E-2</c:v>
                </c:pt>
                <c:pt idx="9">
                  <c:v>1.0999999999999999E-2</c:v>
                </c:pt>
                <c:pt idx="10">
                  <c:v>5.0000000000000001E-3</c:v>
                </c:pt>
                <c:pt idx="11">
                  <c:v>0</c:v>
                </c:pt>
                <c:pt idx="12">
                  <c:v>2E-3</c:v>
                </c:pt>
              </c:numCache>
            </c:numRef>
          </c:val>
          <c:extLst>
            <c:ext xmlns:c16="http://schemas.microsoft.com/office/drawing/2014/chart" uri="{C3380CC4-5D6E-409C-BE32-E72D297353CC}">
              <c16:uniqueId val="{00000004-3978-4833-A7AB-A86D913E0B02}"/>
            </c:ext>
          </c:extLst>
        </c:ser>
        <c:ser>
          <c:idx val="0"/>
          <c:order val="5"/>
          <c:tx>
            <c:strRef>
              <c:f>Málaflokkar!$C$2</c:f>
              <c:strCache>
                <c:ptCount val="1"/>
                <c:pt idx="0">
                  <c:v>2014</c:v>
                </c:pt>
              </c:strCache>
            </c:strRef>
          </c:tx>
          <c:spPr>
            <a:solidFill>
              <a:schemeClr val="accent1"/>
            </a:solidFill>
            <a:ln>
              <a:noFill/>
            </a:ln>
            <a:effectLst/>
          </c:spPr>
          <c:invertIfNegative val="0"/>
          <c:cat>
            <c:strRef>
              <c:f>Málaflokkar!$B$4:$B$16</c:f>
              <c:strCache>
                <c:ptCount val="13"/>
                <c:pt idx="0">
                  <c:v>Fræðslu- og uppeldismál</c:v>
                </c:pt>
                <c:pt idx="1">
                  <c:v>Félagsþjónusta</c:v>
                </c:pt>
                <c:pt idx="2">
                  <c:v>Áfallin lífeyrisskuldbinding</c:v>
                </c:pt>
                <c:pt idx="3">
                  <c:v>Æskulýðs- og íþróttamál</c:v>
                </c:pt>
                <c:pt idx="4">
                  <c:v>Sameiginlegur kostnaður</c:v>
                </c:pt>
                <c:pt idx="5">
                  <c:v>Umferðar- og samgöngumál</c:v>
                </c:pt>
                <c:pt idx="6">
                  <c:v>Menningarmál</c:v>
                </c:pt>
                <c:pt idx="7">
                  <c:v>Skipulags- og byggingarmál</c:v>
                </c:pt>
                <c:pt idx="8">
                  <c:v>Umhverfismál</c:v>
                </c:pt>
                <c:pt idx="9">
                  <c:v>Brunamál- og almannavarnir</c:v>
                </c:pt>
                <c:pt idx="10">
                  <c:v>Atvinnumál</c:v>
                </c:pt>
                <c:pt idx="11">
                  <c:v>Heilbrigðismál</c:v>
                </c:pt>
                <c:pt idx="12">
                  <c:v>Hreinlætismál</c:v>
                </c:pt>
              </c:strCache>
            </c:strRef>
          </c:cat>
          <c:val>
            <c:numRef>
              <c:f>Málaflokkar!$C$4:$C$16</c:f>
              <c:numCache>
                <c:formatCode>0.0%</c:formatCode>
                <c:ptCount val="13"/>
                <c:pt idx="0">
                  <c:v>0.46800000000000003</c:v>
                </c:pt>
                <c:pt idx="1">
                  <c:v>0.184</c:v>
                </c:pt>
                <c:pt idx="2">
                  <c:v>6.7000000000000004E-2</c:v>
                </c:pt>
                <c:pt idx="3">
                  <c:v>9.1999999999999998E-2</c:v>
                </c:pt>
                <c:pt idx="4">
                  <c:v>7.0000000000000007E-2</c:v>
                </c:pt>
                <c:pt idx="5">
                  <c:v>4.9000000000000002E-2</c:v>
                </c:pt>
                <c:pt idx="6">
                  <c:v>4.3999999999999997E-2</c:v>
                </c:pt>
                <c:pt idx="7">
                  <c:v>1.4E-2</c:v>
                </c:pt>
                <c:pt idx="8">
                  <c:v>1.0999999999999999E-2</c:v>
                </c:pt>
                <c:pt idx="9">
                  <c:v>1.2999999999999999E-2</c:v>
                </c:pt>
                <c:pt idx="10">
                  <c:v>0.01</c:v>
                </c:pt>
                <c:pt idx="11">
                  <c:v>0</c:v>
                </c:pt>
                <c:pt idx="12">
                  <c:v>1E-3</c:v>
                </c:pt>
              </c:numCache>
            </c:numRef>
          </c:val>
          <c:extLst>
            <c:ext xmlns:c16="http://schemas.microsoft.com/office/drawing/2014/chart" uri="{C3380CC4-5D6E-409C-BE32-E72D297353CC}">
              <c16:uniqueId val="{00000005-3978-4833-A7AB-A86D913E0B02}"/>
            </c:ext>
          </c:extLst>
        </c:ser>
        <c:dLbls>
          <c:showLegendKey val="0"/>
          <c:showVal val="0"/>
          <c:showCatName val="0"/>
          <c:showSerName val="0"/>
          <c:showPercent val="0"/>
          <c:showBubbleSize val="0"/>
        </c:dLbls>
        <c:gapWidth val="182"/>
        <c:axId val="567286152"/>
        <c:axId val="567286808"/>
      </c:barChart>
      <c:catAx>
        <c:axId val="567286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567286808"/>
        <c:crosses val="autoZero"/>
        <c:auto val="1"/>
        <c:lblAlgn val="ctr"/>
        <c:lblOffset val="100"/>
        <c:noMultiLvlLbl val="0"/>
      </c:catAx>
      <c:valAx>
        <c:axId val="56728680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567286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a:t>Þróun rekstrargjalda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manualLayout>
          <c:layoutTarget val="inner"/>
          <c:xMode val="edge"/>
          <c:yMode val="edge"/>
          <c:x val="0.186830927384077"/>
          <c:y val="0.1580869533115522"/>
          <c:w val="0.70981014873140857"/>
          <c:h val="0.43259650058983534"/>
        </c:manualLayout>
      </c:layout>
      <c:barChart>
        <c:barDir val="col"/>
        <c:grouping val="clustered"/>
        <c:varyColors val="0"/>
        <c:ser>
          <c:idx val="2"/>
          <c:order val="0"/>
          <c:tx>
            <c:strRef>
              <c:f>'Akraneskaupstaður - Samstæða'!$C$18</c:f>
              <c:strCache>
                <c:ptCount val="1"/>
                <c:pt idx="0">
                  <c:v>Afskriftir</c:v>
                </c:pt>
              </c:strCache>
            </c:strRef>
          </c:tx>
          <c:spPr>
            <a:solidFill>
              <a:schemeClr val="accent3"/>
            </a:solidFill>
            <a:ln>
              <a:noFill/>
            </a:ln>
            <a:effectLst/>
          </c:spPr>
          <c:invertIfNegative val="0"/>
          <c:cat>
            <c:numRef>
              <c:f>'Akraneskaupstaður - Samstæða'!$G$5:$M$5</c:f>
              <c:numCache>
                <c:formatCode>General</c:formatCode>
                <c:ptCount val="7"/>
                <c:pt idx="0">
                  <c:v>2013</c:v>
                </c:pt>
                <c:pt idx="1">
                  <c:v>2014</c:v>
                </c:pt>
                <c:pt idx="2">
                  <c:v>2015</c:v>
                </c:pt>
                <c:pt idx="3">
                  <c:v>2016</c:v>
                </c:pt>
                <c:pt idx="4">
                  <c:v>2017</c:v>
                </c:pt>
                <c:pt idx="5">
                  <c:v>2018</c:v>
                </c:pt>
                <c:pt idx="6">
                  <c:v>2019</c:v>
                </c:pt>
              </c:numCache>
            </c:numRef>
          </c:cat>
          <c:val>
            <c:numRef>
              <c:f>'Akraneskaupstaður - Samstæða'!$G$18:$M$18</c:f>
              <c:numCache>
                <c:formatCode>#,##0</c:formatCode>
                <c:ptCount val="7"/>
                <c:pt idx="0">
                  <c:v>222279395</c:v>
                </c:pt>
                <c:pt idx="1">
                  <c:v>218080759</c:v>
                </c:pt>
                <c:pt idx="2">
                  <c:v>206362575</c:v>
                </c:pt>
                <c:pt idx="3">
                  <c:v>201922024</c:v>
                </c:pt>
                <c:pt idx="4">
                  <c:v>212650736</c:v>
                </c:pt>
                <c:pt idx="5">
                  <c:v>217815684</c:v>
                </c:pt>
                <c:pt idx="6">
                  <c:v>221206520</c:v>
                </c:pt>
              </c:numCache>
            </c:numRef>
          </c:val>
          <c:extLst>
            <c:ext xmlns:c16="http://schemas.microsoft.com/office/drawing/2014/chart" uri="{C3380CC4-5D6E-409C-BE32-E72D297353CC}">
              <c16:uniqueId val="{00000000-7D80-44C4-AA0A-2BA3F8F15B14}"/>
            </c:ext>
          </c:extLst>
        </c:ser>
        <c:ser>
          <c:idx val="0"/>
          <c:order val="1"/>
          <c:tx>
            <c:strRef>
              <c:f>'Akraneskaupstaður - Samstæða'!$C$14</c:f>
              <c:strCache>
                <c:ptCount val="1"/>
                <c:pt idx="0">
                  <c:v>Lífeyrisskuldbinding</c:v>
                </c:pt>
              </c:strCache>
            </c:strRef>
          </c:tx>
          <c:spPr>
            <a:solidFill>
              <a:schemeClr val="accent1"/>
            </a:solidFill>
            <a:ln>
              <a:noFill/>
            </a:ln>
            <a:effectLst/>
          </c:spPr>
          <c:invertIfNegative val="0"/>
          <c:cat>
            <c:numRef>
              <c:f>'Akraneskaupstaður - Samstæða'!$G$5:$M$5</c:f>
              <c:numCache>
                <c:formatCode>General</c:formatCode>
                <c:ptCount val="7"/>
                <c:pt idx="0">
                  <c:v>2013</c:v>
                </c:pt>
                <c:pt idx="1">
                  <c:v>2014</c:v>
                </c:pt>
                <c:pt idx="2">
                  <c:v>2015</c:v>
                </c:pt>
                <c:pt idx="3">
                  <c:v>2016</c:v>
                </c:pt>
                <c:pt idx="4">
                  <c:v>2017</c:v>
                </c:pt>
                <c:pt idx="5">
                  <c:v>2018</c:v>
                </c:pt>
                <c:pt idx="6">
                  <c:v>2019</c:v>
                </c:pt>
              </c:numCache>
            </c:numRef>
          </c:cat>
          <c:val>
            <c:numRef>
              <c:f>'Akraneskaupstaður - Samstæða'!$G$14:$M$14</c:f>
              <c:numCache>
                <c:formatCode>#,##0</c:formatCode>
                <c:ptCount val="7"/>
                <c:pt idx="0">
                  <c:v>216585684</c:v>
                </c:pt>
                <c:pt idx="1">
                  <c:v>416100174</c:v>
                </c:pt>
                <c:pt idx="2">
                  <c:v>400171102</c:v>
                </c:pt>
                <c:pt idx="3">
                  <c:v>627240002</c:v>
                </c:pt>
                <c:pt idx="4">
                  <c:v>409805875</c:v>
                </c:pt>
                <c:pt idx="5">
                  <c:v>471396408</c:v>
                </c:pt>
                <c:pt idx="6">
                  <c:v>329274499</c:v>
                </c:pt>
              </c:numCache>
            </c:numRef>
          </c:val>
          <c:extLst>
            <c:ext xmlns:c16="http://schemas.microsoft.com/office/drawing/2014/chart" uri="{C3380CC4-5D6E-409C-BE32-E72D297353CC}">
              <c16:uniqueId val="{00000001-7D80-44C4-AA0A-2BA3F8F15B14}"/>
            </c:ext>
          </c:extLst>
        </c:ser>
        <c:ser>
          <c:idx val="1"/>
          <c:order val="2"/>
          <c:tx>
            <c:strRef>
              <c:f>'Akraneskaupstaður - Samstæða'!$C$15</c:f>
              <c:strCache>
                <c:ptCount val="1"/>
                <c:pt idx="0">
                  <c:v>Annar rekstrarkostnaður</c:v>
                </c:pt>
              </c:strCache>
            </c:strRef>
          </c:tx>
          <c:spPr>
            <a:solidFill>
              <a:schemeClr val="accent2"/>
            </a:solidFill>
            <a:ln>
              <a:noFill/>
            </a:ln>
            <a:effectLst/>
          </c:spPr>
          <c:invertIfNegative val="0"/>
          <c:cat>
            <c:numRef>
              <c:f>'Akraneskaupstaður - Samstæða'!$G$5:$M$5</c:f>
              <c:numCache>
                <c:formatCode>General</c:formatCode>
                <c:ptCount val="7"/>
                <c:pt idx="0">
                  <c:v>2013</c:v>
                </c:pt>
                <c:pt idx="1">
                  <c:v>2014</c:v>
                </c:pt>
                <c:pt idx="2">
                  <c:v>2015</c:v>
                </c:pt>
                <c:pt idx="3">
                  <c:v>2016</c:v>
                </c:pt>
                <c:pt idx="4">
                  <c:v>2017</c:v>
                </c:pt>
                <c:pt idx="5">
                  <c:v>2018</c:v>
                </c:pt>
                <c:pt idx="6">
                  <c:v>2019</c:v>
                </c:pt>
              </c:numCache>
            </c:numRef>
          </c:cat>
          <c:val>
            <c:numRef>
              <c:f>'Akraneskaupstaður - Samstæða'!$G$15:$M$15</c:f>
              <c:numCache>
                <c:formatCode>#,##0</c:formatCode>
                <c:ptCount val="7"/>
                <c:pt idx="0">
                  <c:v>1482150583</c:v>
                </c:pt>
                <c:pt idx="1">
                  <c:v>1573077050</c:v>
                </c:pt>
                <c:pt idx="2">
                  <c:v>1575088820</c:v>
                </c:pt>
                <c:pt idx="3">
                  <c:v>1652712482</c:v>
                </c:pt>
                <c:pt idx="4">
                  <c:v>1638807335</c:v>
                </c:pt>
                <c:pt idx="5">
                  <c:v>1851876741</c:v>
                </c:pt>
                <c:pt idx="6">
                  <c:v>2093097273</c:v>
                </c:pt>
              </c:numCache>
            </c:numRef>
          </c:val>
          <c:extLst>
            <c:ext xmlns:c16="http://schemas.microsoft.com/office/drawing/2014/chart" uri="{C3380CC4-5D6E-409C-BE32-E72D297353CC}">
              <c16:uniqueId val="{00000002-7D80-44C4-AA0A-2BA3F8F15B14}"/>
            </c:ext>
          </c:extLst>
        </c:ser>
        <c:ser>
          <c:idx val="3"/>
          <c:order val="3"/>
          <c:tx>
            <c:v>Rekstrargjöld samtals</c:v>
          </c:tx>
          <c:spPr>
            <a:solidFill>
              <a:schemeClr val="accent4"/>
            </a:solidFill>
            <a:ln>
              <a:noFill/>
            </a:ln>
            <a:effectLst/>
          </c:spPr>
          <c:invertIfNegative val="0"/>
          <c:cat>
            <c:numRef>
              <c:f>'Akraneskaupstaður - Samstæða'!$G$5:$M$5</c:f>
              <c:numCache>
                <c:formatCode>General</c:formatCode>
                <c:ptCount val="7"/>
                <c:pt idx="0">
                  <c:v>2013</c:v>
                </c:pt>
                <c:pt idx="1">
                  <c:v>2014</c:v>
                </c:pt>
                <c:pt idx="2">
                  <c:v>2015</c:v>
                </c:pt>
                <c:pt idx="3">
                  <c:v>2016</c:v>
                </c:pt>
                <c:pt idx="4">
                  <c:v>2017</c:v>
                </c:pt>
                <c:pt idx="5">
                  <c:v>2018</c:v>
                </c:pt>
                <c:pt idx="6">
                  <c:v>2019</c:v>
                </c:pt>
              </c:numCache>
            </c:numRef>
          </c:cat>
          <c:val>
            <c:numRef>
              <c:f>'Akraneskaupstaður - Samstæða'!$G$20:$M$20</c:f>
              <c:numCache>
                <c:formatCode>#,##0</c:formatCode>
                <c:ptCount val="7"/>
                <c:pt idx="0">
                  <c:v>4829634944</c:v>
                </c:pt>
                <c:pt idx="1">
                  <c:v>5349721722</c:v>
                </c:pt>
                <c:pt idx="2">
                  <c:v>5734460030</c:v>
                </c:pt>
                <c:pt idx="3">
                  <c:v>6317167447</c:v>
                </c:pt>
                <c:pt idx="4">
                  <c:v>6353185592</c:v>
                </c:pt>
                <c:pt idx="5">
                  <c:v>7037086955</c:v>
                </c:pt>
                <c:pt idx="6">
                  <c:v>7635259498</c:v>
                </c:pt>
              </c:numCache>
            </c:numRef>
          </c:val>
          <c:extLst>
            <c:ext xmlns:c16="http://schemas.microsoft.com/office/drawing/2014/chart" uri="{C3380CC4-5D6E-409C-BE32-E72D297353CC}">
              <c16:uniqueId val="{00000003-7D80-44C4-AA0A-2BA3F8F15B14}"/>
            </c:ext>
          </c:extLst>
        </c:ser>
        <c:dLbls>
          <c:showLegendKey val="0"/>
          <c:showVal val="0"/>
          <c:showCatName val="0"/>
          <c:showSerName val="0"/>
          <c:showPercent val="0"/>
          <c:showBubbleSize val="0"/>
        </c:dLbls>
        <c:gapWidth val="219"/>
        <c:overlap val="-27"/>
        <c:axId val="843653792"/>
        <c:axId val="843629520"/>
      </c:barChart>
      <c:lineChart>
        <c:grouping val="standard"/>
        <c:varyColors val="0"/>
        <c:ser>
          <c:idx val="4"/>
          <c:order val="4"/>
          <c:tx>
            <c:strRef>
              <c:f>'Akraneskaupstaður - Samstæða'!$E$11</c:f>
              <c:strCache>
                <c:ptCount val="1"/>
                <c:pt idx="0">
                  <c:v>Br. milli ára %</c:v>
                </c:pt>
              </c:strCache>
            </c:strRef>
          </c:tx>
          <c:spPr>
            <a:ln w="28575" cap="rnd">
              <a:solidFill>
                <a:schemeClr val="accent5"/>
              </a:solidFill>
              <a:round/>
            </a:ln>
            <a:effectLst/>
          </c:spPr>
          <c:marker>
            <c:symbol val="none"/>
          </c:marker>
          <c:dLbls>
            <c:dLbl>
              <c:idx val="0"/>
              <c:layout>
                <c:manualLayout>
                  <c:x val="-7.4999999999999997E-2"/>
                  <c:y val="-7.6720548924452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80-44C4-AA0A-2BA3F8F15B14}"/>
                </c:ext>
              </c:extLst>
            </c:dLbl>
            <c:dLbl>
              <c:idx val="1"/>
              <c:layout>
                <c:manualLayout>
                  <c:x val="-1.9444444444444445E-2"/>
                  <c:y val="-1.704901087210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80-44C4-AA0A-2BA3F8F15B14}"/>
                </c:ext>
              </c:extLst>
            </c:dLbl>
            <c:dLbl>
              <c:idx val="2"/>
              <c:layout>
                <c:manualLayout>
                  <c:x val="-6.6666666666666666E-2"/>
                  <c:y val="2.9835769026175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80-44C4-AA0A-2BA3F8F15B14}"/>
                </c:ext>
              </c:extLst>
            </c:dLbl>
            <c:dLbl>
              <c:idx val="3"/>
              <c:layout>
                <c:manualLayout>
                  <c:x val="-6.1111111111111109E-2"/>
                  <c:y val="-2.9835769026175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80-44C4-AA0A-2BA3F8F15B14}"/>
                </c:ext>
              </c:extLst>
            </c:dLbl>
            <c:dLbl>
              <c:idx val="4"/>
              <c:layout>
                <c:manualLayout>
                  <c:x val="-4.7222222222222221E-2"/>
                  <c:y val="-0.119343076104703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80-44C4-AA0A-2BA3F8F15B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Samstæða'!$G$5:$M$5</c:f>
              <c:numCache>
                <c:formatCode>General</c:formatCode>
                <c:ptCount val="7"/>
                <c:pt idx="0">
                  <c:v>2013</c:v>
                </c:pt>
                <c:pt idx="1">
                  <c:v>2014</c:v>
                </c:pt>
                <c:pt idx="2">
                  <c:v>2015</c:v>
                </c:pt>
                <c:pt idx="3">
                  <c:v>2016</c:v>
                </c:pt>
                <c:pt idx="4">
                  <c:v>2017</c:v>
                </c:pt>
                <c:pt idx="5">
                  <c:v>2018</c:v>
                </c:pt>
                <c:pt idx="6">
                  <c:v>2019</c:v>
                </c:pt>
              </c:numCache>
            </c:numRef>
          </c:cat>
          <c:val>
            <c:numRef>
              <c:f>'Akraneskaupstaður - Samstæða'!$G$21:$M$21</c:f>
              <c:numCache>
                <c:formatCode>0.0%</c:formatCode>
                <c:ptCount val="7"/>
                <c:pt idx="0">
                  <c:v>4.1646368680030577E-3</c:v>
                </c:pt>
                <c:pt idx="1">
                  <c:v>0.10768656099900875</c:v>
                </c:pt>
                <c:pt idx="2">
                  <c:v>7.1917443185468111E-2</c:v>
                </c:pt>
                <c:pt idx="3">
                  <c:v>0.10161504552330092</c:v>
                </c:pt>
                <c:pt idx="4">
                  <c:v>5.7016289820059907E-3</c:v>
                </c:pt>
                <c:pt idx="5">
                  <c:v>0.10764699898916463</c:v>
                </c:pt>
                <c:pt idx="6">
                  <c:v>8.5002863660081029E-2</c:v>
                </c:pt>
              </c:numCache>
            </c:numRef>
          </c:val>
          <c:smooth val="0"/>
          <c:extLst>
            <c:ext xmlns:c16="http://schemas.microsoft.com/office/drawing/2014/chart" uri="{C3380CC4-5D6E-409C-BE32-E72D297353CC}">
              <c16:uniqueId val="{00000009-7D80-44C4-AA0A-2BA3F8F15B14}"/>
            </c:ext>
          </c:extLst>
        </c:ser>
        <c:dLbls>
          <c:showLegendKey val="0"/>
          <c:showVal val="0"/>
          <c:showCatName val="0"/>
          <c:showSerName val="0"/>
          <c:showPercent val="0"/>
          <c:showBubbleSize val="0"/>
        </c:dLbls>
        <c:marker val="1"/>
        <c:smooth val="0"/>
        <c:axId val="843627552"/>
        <c:axId val="843627224"/>
      </c:lineChart>
      <c:catAx>
        <c:axId val="84365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843629520"/>
        <c:crosses val="autoZero"/>
        <c:auto val="1"/>
        <c:lblAlgn val="ctr"/>
        <c:lblOffset val="100"/>
        <c:noMultiLvlLbl val="0"/>
      </c:catAx>
      <c:valAx>
        <c:axId val="843629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843653792"/>
        <c:crosses val="autoZero"/>
        <c:crossBetween val="between"/>
      </c:valAx>
      <c:valAx>
        <c:axId val="843627224"/>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843627552"/>
        <c:crosses val="max"/>
        <c:crossBetween val="between"/>
      </c:valAx>
      <c:catAx>
        <c:axId val="843627552"/>
        <c:scaling>
          <c:orientation val="minMax"/>
        </c:scaling>
        <c:delete val="1"/>
        <c:axPos val="b"/>
        <c:numFmt formatCode="General" sourceLinked="1"/>
        <c:majorTickMark val="none"/>
        <c:minorTickMark val="none"/>
        <c:tickLblPos val="nextTo"/>
        <c:crossAx val="843627224"/>
        <c:crosses val="autoZero"/>
        <c:auto val="1"/>
        <c:lblAlgn val="ctr"/>
        <c:lblOffset val="100"/>
        <c:noMultiLvlLbl val="0"/>
      </c:catAx>
      <c:spPr>
        <a:noFill/>
        <a:ln>
          <a:noFill/>
        </a:ln>
        <a:effectLst/>
      </c:spPr>
    </c:plotArea>
    <c:legend>
      <c:legendPos val="b"/>
      <c:layout>
        <c:manualLayout>
          <c:xMode val="edge"/>
          <c:yMode val="edge"/>
          <c:x val="0.15735323709536309"/>
          <c:y val="0.68895556349833609"/>
          <c:w val="0.77418219597550308"/>
          <c:h val="0.230282802145893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a:t>Þróun rekstrarafkomu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col"/>
        <c:grouping val="clustered"/>
        <c:varyColors val="0"/>
        <c:ser>
          <c:idx val="2"/>
          <c:order val="0"/>
          <c:tx>
            <c:strRef>
              <c:f>'Akraneskaupstaður - Samstæða'!$B$27</c:f>
              <c:strCache>
                <c:ptCount val="1"/>
                <c:pt idx="0">
                  <c:v>Rekstrarafkoma fyrir óreglulega liði</c:v>
                </c:pt>
              </c:strCache>
            </c:strRef>
          </c:tx>
          <c:spPr>
            <a:solidFill>
              <a:schemeClr val="accent3"/>
            </a:solidFill>
            <a:ln>
              <a:noFill/>
            </a:ln>
            <a:effectLst/>
          </c:spPr>
          <c:invertIfNegative val="0"/>
          <c:cat>
            <c:numRef>
              <c:f>'Akraneskaupstaður - Samstæða'!$G$5:$M$5</c:f>
              <c:numCache>
                <c:formatCode>General</c:formatCode>
                <c:ptCount val="7"/>
                <c:pt idx="0">
                  <c:v>2013</c:v>
                </c:pt>
                <c:pt idx="1">
                  <c:v>2014</c:v>
                </c:pt>
                <c:pt idx="2">
                  <c:v>2015</c:v>
                </c:pt>
                <c:pt idx="3">
                  <c:v>2016</c:v>
                </c:pt>
                <c:pt idx="4">
                  <c:v>2017</c:v>
                </c:pt>
                <c:pt idx="5">
                  <c:v>2018</c:v>
                </c:pt>
                <c:pt idx="6">
                  <c:v>2019</c:v>
                </c:pt>
              </c:numCache>
            </c:numRef>
          </c:cat>
          <c:val>
            <c:numRef>
              <c:f>'Akraneskaupstaður - Samstæða'!$G$27:$M$27</c:f>
              <c:numCache>
                <c:formatCode>#,##0</c:formatCode>
                <c:ptCount val="7"/>
                <c:pt idx="0">
                  <c:v>190662843</c:v>
                </c:pt>
                <c:pt idx="1">
                  <c:v>145664710</c:v>
                </c:pt>
                <c:pt idx="2">
                  <c:v>75186008</c:v>
                </c:pt>
                <c:pt idx="3">
                  <c:v>120332359</c:v>
                </c:pt>
                <c:pt idx="4">
                  <c:v>716313845</c:v>
                </c:pt>
                <c:pt idx="5">
                  <c:v>738918123</c:v>
                </c:pt>
                <c:pt idx="6">
                  <c:v>621150861</c:v>
                </c:pt>
              </c:numCache>
            </c:numRef>
          </c:val>
          <c:extLst>
            <c:ext xmlns:c16="http://schemas.microsoft.com/office/drawing/2014/chart" uri="{C3380CC4-5D6E-409C-BE32-E72D297353CC}">
              <c16:uniqueId val="{00000000-1E59-4888-9E4C-13504F67AF28}"/>
            </c:ext>
          </c:extLst>
        </c:ser>
        <c:ser>
          <c:idx val="1"/>
          <c:order val="2"/>
          <c:tx>
            <c:strRef>
              <c:f>'Akraneskaupstaður - Samstæða'!$D$20</c:f>
              <c:strCache>
                <c:ptCount val="1"/>
                <c:pt idx="0">
                  <c:v>Rekstrargjöld samtals að meðtöldum afskriftum</c:v>
                </c:pt>
              </c:strCache>
            </c:strRef>
          </c:tx>
          <c:spPr>
            <a:solidFill>
              <a:schemeClr val="accent2"/>
            </a:solidFill>
            <a:ln>
              <a:noFill/>
            </a:ln>
            <a:effectLst/>
          </c:spPr>
          <c:invertIfNegative val="0"/>
          <c:cat>
            <c:numRef>
              <c:f>'Akraneskaupstaður - Samstæða'!$G$5:$M$5</c:f>
              <c:numCache>
                <c:formatCode>General</c:formatCode>
                <c:ptCount val="7"/>
                <c:pt idx="0">
                  <c:v>2013</c:v>
                </c:pt>
                <c:pt idx="1">
                  <c:v>2014</c:v>
                </c:pt>
                <c:pt idx="2">
                  <c:v>2015</c:v>
                </c:pt>
                <c:pt idx="3">
                  <c:v>2016</c:v>
                </c:pt>
                <c:pt idx="4">
                  <c:v>2017</c:v>
                </c:pt>
                <c:pt idx="5">
                  <c:v>2018</c:v>
                </c:pt>
                <c:pt idx="6">
                  <c:v>2019</c:v>
                </c:pt>
              </c:numCache>
            </c:numRef>
          </c:cat>
          <c:val>
            <c:numRef>
              <c:f>'Akraneskaupstaður - Samstæða'!$G$20:$M$20</c:f>
              <c:numCache>
                <c:formatCode>#,##0</c:formatCode>
                <c:ptCount val="7"/>
                <c:pt idx="0">
                  <c:v>4829634944</c:v>
                </c:pt>
                <c:pt idx="1">
                  <c:v>5349721722</c:v>
                </c:pt>
                <c:pt idx="2">
                  <c:v>5734460030</c:v>
                </c:pt>
                <c:pt idx="3">
                  <c:v>6317167447</c:v>
                </c:pt>
                <c:pt idx="4">
                  <c:v>6353185592</c:v>
                </c:pt>
                <c:pt idx="5">
                  <c:v>7037086955</c:v>
                </c:pt>
                <c:pt idx="6">
                  <c:v>7635259498</c:v>
                </c:pt>
              </c:numCache>
            </c:numRef>
          </c:val>
          <c:extLst>
            <c:ext xmlns:c16="http://schemas.microsoft.com/office/drawing/2014/chart" uri="{C3380CC4-5D6E-409C-BE32-E72D297353CC}">
              <c16:uniqueId val="{00000001-1E59-4888-9E4C-13504F67AF28}"/>
            </c:ext>
          </c:extLst>
        </c:ser>
        <c:ser>
          <c:idx val="0"/>
          <c:order val="3"/>
          <c:tx>
            <c:strRef>
              <c:f>'Akraneskaupstaður - Samstæða'!$D$10</c:f>
              <c:strCache>
                <c:ptCount val="1"/>
                <c:pt idx="0">
                  <c:v>Rekstrartekjur samtals</c:v>
                </c:pt>
              </c:strCache>
            </c:strRef>
          </c:tx>
          <c:spPr>
            <a:solidFill>
              <a:schemeClr val="accent1"/>
            </a:solidFill>
            <a:ln>
              <a:noFill/>
            </a:ln>
            <a:effectLst/>
          </c:spPr>
          <c:invertIfNegative val="0"/>
          <c:cat>
            <c:numRef>
              <c:f>'Akraneskaupstaður - Samstæða'!$G$5:$M$5</c:f>
              <c:numCache>
                <c:formatCode>General</c:formatCode>
                <c:ptCount val="7"/>
                <c:pt idx="0">
                  <c:v>2013</c:v>
                </c:pt>
                <c:pt idx="1">
                  <c:v>2014</c:v>
                </c:pt>
                <c:pt idx="2">
                  <c:v>2015</c:v>
                </c:pt>
                <c:pt idx="3">
                  <c:v>2016</c:v>
                </c:pt>
                <c:pt idx="4">
                  <c:v>2017</c:v>
                </c:pt>
                <c:pt idx="5">
                  <c:v>2018</c:v>
                </c:pt>
                <c:pt idx="6">
                  <c:v>2019</c:v>
                </c:pt>
              </c:numCache>
            </c:numRef>
          </c:cat>
          <c:val>
            <c:numRef>
              <c:f>'Akraneskaupstaður - Samstæða'!$G$10:$M$10</c:f>
              <c:numCache>
                <c:formatCode>#,##0</c:formatCode>
                <c:ptCount val="7"/>
                <c:pt idx="0">
                  <c:v>5018043144</c:v>
                </c:pt>
                <c:pt idx="1">
                  <c:v>5357049501</c:v>
                </c:pt>
                <c:pt idx="2">
                  <c:v>5779225871</c:v>
                </c:pt>
                <c:pt idx="3">
                  <c:v>6362975588</c:v>
                </c:pt>
                <c:pt idx="4">
                  <c:v>6942218049</c:v>
                </c:pt>
                <c:pt idx="5">
                  <c:v>7644491944</c:v>
                </c:pt>
                <c:pt idx="6">
                  <c:v>8044186668</c:v>
                </c:pt>
              </c:numCache>
            </c:numRef>
          </c:val>
          <c:extLst>
            <c:ext xmlns:c16="http://schemas.microsoft.com/office/drawing/2014/chart" uri="{C3380CC4-5D6E-409C-BE32-E72D297353CC}">
              <c16:uniqueId val="{00000002-1E59-4888-9E4C-13504F67AF28}"/>
            </c:ext>
          </c:extLst>
        </c:ser>
        <c:dLbls>
          <c:showLegendKey val="0"/>
          <c:showVal val="0"/>
          <c:showCatName val="0"/>
          <c:showSerName val="0"/>
          <c:showPercent val="0"/>
          <c:showBubbleSize val="0"/>
        </c:dLbls>
        <c:gapWidth val="219"/>
        <c:overlap val="-27"/>
        <c:axId val="1033504752"/>
        <c:axId val="1033505080"/>
      </c:barChart>
      <c:lineChart>
        <c:grouping val="standard"/>
        <c:varyColors val="0"/>
        <c:ser>
          <c:idx val="3"/>
          <c:order val="1"/>
          <c:tx>
            <c:strRef>
              <c:f>'Akraneskaupstaður - Samstæða'!$C$28</c:f>
              <c:strCache>
                <c:ptCount val="1"/>
                <c:pt idx="0">
                  <c:v>Rekstrarafkoma sem hlutfall af rekstrartekjum</c:v>
                </c:pt>
              </c:strCache>
            </c:strRef>
          </c:tx>
          <c:spPr>
            <a:ln w="28575" cap="rnd">
              <a:solidFill>
                <a:schemeClr val="accent4"/>
              </a:solidFill>
              <a:round/>
            </a:ln>
            <a:effectLst/>
          </c:spPr>
          <c:marker>
            <c:symbol val="none"/>
          </c:marker>
          <c:dLbls>
            <c:dLbl>
              <c:idx val="0"/>
              <c:layout>
                <c:manualLayout>
                  <c:x val="3.0555555555555555E-2"/>
                  <c:y val="-6.9444444444444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59-4888-9E4C-13504F67AF28}"/>
                </c:ext>
              </c:extLst>
            </c:dLbl>
            <c:dLbl>
              <c:idx val="1"/>
              <c:layout>
                <c:manualLayout>
                  <c:x val="2.500000000000005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59-4888-9E4C-13504F67AF28}"/>
                </c:ext>
              </c:extLst>
            </c:dLbl>
            <c:dLbl>
              <c:idx val="2"/>
              <c:layout>
                <c:manualLayout>
                  <c:x val="3.3333333333333229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59-4888-9E4C-13504F67AF28}"/>
                </c:ext>
              </c:extLst>
            </c:dLbl>
            <c:dLbl>
              <c:idx val="3"/>
              <c:layout>
                <c:manualLayout>
                  <c:x val="2.777777777777788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59-4888-9E4C-13504F67AF28}"/>
                </c:ext>
              </c:extLst>
            </c:dLbl>
            <c:dLbl>
              <c:idx val="4"/>
              <c:layout>
                <c:manualLayout>
                  <c:x val="-3.6111111111111011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59-4888-9E4C-13504F67AF28}"/>
                </c:ext>
              </c:extLst>
            </c:dLbl>
            <c:dLbl>
              <c:idx val="5"/>
              <c:layout>
                <c:manualLayout>
                  <c:x val="-2.3103998556274668E-3"/>
                  <c:y val="-6.0053133625577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59-4888-9E4C-13504F67AF28}"/>
                </c:ext>
              </c:extLst>
            </c:dLbl>
            <c:dLbl>
              <c:idx val="6"/>
              <c:layout>
                <c:manualLayout>
                  <c:x val="-7.1622395524446048E-2"/>
                  <c:y val="4.6707992819893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59-4888-9E4C-13504F67AF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Samstæða'!$G$5:$K$5</c:f>
              <c:numCache>
                <c:formatCode>General</c:formatCode>
                <c:ptCount val="5"/>
                <c:pt idx="0">
                  <c:v>2013</c:v>
                </c:pt>
                <c:pt idx="1">
                  <c:v>2014</c:v>
                </c:pt>
                <c:pt idx="2">
                  <c:v>2015</c:v>
                </c:pt>
                <c:pt idx="3">
                  <c:v>2016</c:v>
                </c:pt>
                <c:pt idx="4">
                  <c:v>2017</c:v>
                </c:pt>
              </c:numCache>
            </c:numRef>
          </c:cat>
          <c:val>
            <c:numRef>
              <c:f>'Akraneskaupstaður - Samstæða'!$G$28:$M$28</c:f>
              <c:numCache>
                <c:formatCode>0.0%</c:formatCode>
                <c:ptCount val="7"/>
                <c:pt idx="0">
                  <c:v>3.7995457099242506E-2</c:v>
                </c:pt>
                <c:pt idx="1">
                  <c:v>2.7191219713913188E-2</c:v>
                </c:pt>
                <c:pt idx="2">
                  <c:v>1.3009702281629338E-2</c:v>
                </c:pt>
                <c:pt idx="3">
                  <c:v>1.8911334380558684E-2</c:v>
                </c:pt>
                <c:pt idx="4">
                  <c:v>0.1031822740144531</c:v>
                </c:pt>
                <c:pt idx="5">
                  <c:v>9.6660200365566634E-2</c:v>
                </c:pt>
                <c:pt idx="6">
                  <c:v>7.721736039156768E-2</c:v>
                </c:pt>
              </c:numCache>
            </c:numRef>
          </c:val>
          <c:smooth val="0"/>
          <c:extLst>
            <c:ext xmlns:c16="http://schemas.microsoft.com/office/drawing/2014/chart" uri="{C3380CC4-5D6E-409C-BE32-E72D297353CC}">
              <c16:uniqueId val="{00000008-1E59-4888-9E4C-13504F67AF28}"/>
            </c:ext>
          </c:extLst>
        </c:ser>
        <c:dLbls>
          <c:showLegendKey val="0"/>
          <c:showVal val="0"/>
          <c:showCatName val="0"/>
          <c:showSerName val="0"/>
          <c:showPercent val="0"/>
          <c:showBubbleSize val="0"/>
        </c:dLbls>
        <c:marker val="1"/>
        <c:smooth val="0"/>
        <c:axId val="1033508032"/>
        <c:axId val="1033500160"/>
      </c:lineChart>
      <c:catAx>
        <c:axId val="103350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033505080"/>
        <c:crosses val="autoZero"/>
        <c:auto val="1"/>
        <c:lblAlgn val="ctr"/>
        <c:lblOffset val="100"/>
        <c:noMultiLvlLbl val="0"/>
      </c:catAx>
      <c:valAx>
        <c:axId val="1033505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s-IS"/>
          </a:p>
        </c:txPr>
        <c:crossAx val="1033504752"/>
        <c:crosses val="autoZero"/>
        <c:crossBetween val="between"/>
      </c:valAx>
      <c:valAx>
        <c:axId val="1033500160"/>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s-IS"/>
          </a:p>
        </c:txPr>
        <c:crossAx val="1033508032"/>
        <c:crosses val="max"/>
        <c:crossBetween val="between"/>
      </c:valAx>
      <c:catAx>
        <c:axId val="1033508032"/>
        <c:scaling>
          <c:orientation val="minMax"/>
        </c:scaling>
        <c:delete val="1"/>
        <c:axPos val="b"/>
        <c:numFmt formatCode="General" sourceLinked="1"/>
        <c:majorTickMark val="none"/>
        <c:minorTickMark val="none"/>
        <c:tickLblPos val="nextTo"/>
        <c:crossAx val="1033500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a:t>Þróun rekstrarafkomu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col"/>
        <c:grouping val="clustered"/>
        <c:varyColors val="0"/>
        <c:ser>
          <c:idx val="0"/>
          <c:order val="0"/>
          <c:tx>
            <c:strRef>
              <c:f>'Akraneskaupstaður - Samstæða'!$B$27</c:f>
              <c:strCache>
                <c:ptCount val="1"/>
                <c:pt idx="0">
                  <c:v>Rekstrarafkoma fyrir óreglulega liði</c:v>
                </c:pt>
              </c:strCache>
            </c:strRef>
          </c:tx>
          <c:spPr>
            <a:solidFill>
              <a:schemeClr val="accent1"/>
            </a:solidFill>
            <a:ln>
              <a:noFill/>
            </a:ln>
            <a:effectLst/>
          </c:spPr>
          <c:invertIfNegative val="0"/>
          <c:cat>
            <c:numRef>
              <c:f>'Akraneskaupstaður - Samstæða'!$G$5:$M$5</c:f>
              <c:numCache>
                <c:formatCode>General</c:formatCode>
                <c:ptCount val="7"/>
                <c:pt idx="0">
                  <c:v>2013</c:v>
                </c:pt>
                <c:pt idx="1">
                  <c:v>2014</c:v>
                </c:pt>
                <c:pt idx="2">
                  <c:v>2015</c:v>
                </c:pt>
                <c:pt idx="3">
                  <c:v>2016</c:v>
                </c:pt>
                <c:pt idx="4">
                  <c:v>2017</c:v>
                </c:pt>
                <c:pt idx="5">
                  <c:v>2018</c:v>
                </c:pt>
                <c:pt idx="6">
                  <c:v>2019</c:v>
                </c:pt>
              </c:numCache>
            </c:numRef>
          </c:cat>
          <c:val>
            <c:numRef>
              <c:f>'Akraneskaupstaður - Samstæða'!$G$27:$M$27</c:f>
              <c:numCache>
                <c:formatCode>#,##0</c:formatCode>
                <c:ptCount val="7"/>
                <c:pt idx="0">
                  <c:v>190662843</c:v>
                </c:pt>
                <c:pt idx="1">
                  <c:v>145664710</c:v>
                </c:pt>
                <c:pt idx="2">
                  <c:v>75186008</c:v>
                </c:pt>
                <c:pt idx="3">
                  <c:v>120332359</c:v>
                </c:pt>
                <c:pt idx="4">
                  <c:v>716313845</c:v>
                </c:pt>
                <c:pt idx="5">
                  <c:v>738918123</c:v>
                </c:pt>
                <c:pt idx="6">
                  <c:v>621150861</c:v>
                </c:pt>
              </c:numCache>
            </c:numRef>
          </c:val>
          <c:extLst>
            <c:ext xmlns:c16="http://schemas.microsoft.com/office/drawing/2014/chart" uri="{C3380CC4-5D6E-409C-BE32-E72D297353CC}">
              <c16:uniqueId val="{00000000-1781-4234-AB5F-DB4DEAD2A44C}"/>
            </c:ext>
          </c:extLst>
        </c:ser>
        <c:ser>
          <c:idx val="1"/>
          <c:order val="1"/>
          <c:tx>
            <c:strRef>
              <c:f>'Akraneskaupstaður - Samstæða'!$C$33</c:f>
              <c:strCache>
                <c:ptCount val="1"/>
                <c:pt idx="0">
                  <c:v>Óreglulegir liðir samtals</c:v>
                </c:pt>
              </c:strCache>
            </c:strRef>
          </c:tx>
          <c:spPr>
            <a:solidFill>
              <a:schemeClr val="accent2"/>
            </a:solidFill>
            <a:ln>
              <a:noFill/>
            </a:ln>
            <a:effectLst/>
          </c:spPr>
          <c:invertIfNegative val="0"/>
          <c:dLbls>
            <c:dLbl>
              <c:idx val="3"/>
              <c:layout>
                <c:manualLayout>
                  <c:x val="-6.3888888888888995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81-4234-AB5F-DB4DEAD2A4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Samstæða'!$G$5:$M$5</c:f>
              <c:numCache>
                <c:formatCode>General</c:formatCode>
                <c:ptCount val="7"/>
                <c:pt idx="0">
                  <c:v>2013</c:v>
                </c:pt>
                <c:pt idx="1">
                  <c:v>2014</c:v>
                </c:pt>
                <c:pt idx="2">
                  <c:v>2015</c:v>
                </c:pt>
                <c:pt idx="3">
                  <c:v>2016</c:v>
                </c:pt>
                <c:pt idx="4">
                  <c:v>2017</c:v>
                </c:pt>
                <c:pt idx="5">
                  <c:v>2018</c:v>
                </c:pt>
                <c:pt idx="6">
                  <c:v>2019</c:v>
                </c:pt>
              </c:numCache>
            </c:numRef>
          </c:cat>
          <c:val>
            <c:numRef>
              <c:f>'Akraneskaupstaður - Samstæða'!$G$33:$M$33</c:f>
              <c:numCache>
                <c:formatCode>#,##0</c:formatCode>
                <c:ptCount val="7"/>
                <c:pt idx="0">
                  <c:v>0</c:v>
                </c:pt>
                <c:pt idx="1">
                  <c:v>0</c:v>
                </c:pt>
                <c:pt idx="2">
                  <c:v>0</c:v>
                </c:pt>
                <c:pt idx="3">
                  <c:v>894778377</c:v>
                </c:pt>
                <c:pt idx="4">
                  <c:v>-476567517</c:v>
                </c:pt>
                <c:pt idx="5">
                  <c:v>87150248</c:v>
                </c:pt>
                <c:pt idx="6">
                  <c:v>34418393</c:v>
                </c:pt>
              </c:numCache>
            </c:numRef>
          </c:val>
          <c:extLst>
            <c:ext xmlns:c16="http://schemas.microsoft.com/office/drawing/2014/chart" uri="{C3380CC4-5D6E-409C-BE32-E72D297353CC}">
              <c16:uniqueId val="{00000002-1781-4234-AB5F-DB4DEAD2A44C}"/>
            </c:ext>
          </c:extLst>
        </c:ser>
        <c:ser>
          <c:idx val="2"/>
          <c:order val="2"/>
          <c:tx>
            <c:v>Rekstrarafkoma</c:v>
          </c:tx>
          <c:spPr>
            <a:solidFill>
              <a:schemeClr val="accent3"/>
            </a:solidFill>
            <a:ln>
              <a:noFill/>
            </a:ln>
            <a:effectLst/>
          </c:spPr>
          <c:invertIfNegative val="0"/>
          <c:dLbls>
            <c:dLbl>
              <c:idx val="4"/>
              <c:layout>
                <c:manualLayout>
                  <c:x val="8.33333333333323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81-4234-AB5F-DB4DEAD2A44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Samstæða'!$G$5:$M$5</c:f>
              <c:numCache>
                <c:formatCode>General</c:formatCode>
                <c:ptCount val="7"/>
                <c:pt idx="0">
                  <c:v>2013</c:v>
                </c:pt>
                <c:pt idx="1">
                  <c:v>2014</c:v>
                </c:pt>
                <c:pt idx="2">
                  <c:v>2015</c:v>
                </c:pt>
                <c:pt idx="3">
                  <c:v>2016</c:v>
                </c:pt>
                <c:pt idx="4">
                  <c:v>2017</c:v>
                </c:pt>
                <c:pt idx="5">
                  <c:v>2018</c:v>
                </c:pt>
                <c:pt idx="6">
                  <c:v>2019</c:v>
                </c:pt>
              </c:numCache>
            </c:numRef>
          </c:cat>
          <c:val>
            <c:numRef>
              <c:f>'Akraneskaupstaður - Samstæða'!$G$35:$M$35</c:f>
              <c:numCache>
                <c:formatCode>#,##0</c:formatCode>
                <c:ptCount val="7"/>
                <c:pt idx="0">
                  <c:v>190662843</c:v>
                </c:pt>
                <c:pt idx="1">
                  <c:v>145664710</c:v>
                </c:pt>
                <c:pt idx="2">
                  <c:v>75186008</c:v>
                </c:pt>
                <c:pt idx="3">
                  <c:v>1015110736</c:v>
                </c:pt>
                <c:pt idx="4">
                  <c:v>239746328</c:v>
                </c:pt>
                <c:pt idx="5">
                  <c:v>826068371</c:v>
                </c:pt>
                <c:pt idx="6">
                  <c:v>655569254</c:v>
                </c:pt>
              </c:numCache>
            </c:numRef>
          </c:val>
          <c:extLst>
            <c:ext xmlns:c16="http://schemas.microsoft.com/office/drawing/2014/chart" uri="{C3380CC4-5D6E-409C-BE32-E72D297353CC}">
              <c16:uniqueId val="{00000004-1781-4234-AB5F-DB4DEAD2A44C}"/>
            </c:ext>
          </c:extLst>
        </c:ser>
        <c:dLbls>
          <c:showLegendKey val="0"/>
          <c:showVal val="0"/>
          <c:showCatName val="0"/>
          <c:showSerName val="0"/>
          <c:showPercent val="0"/>
          <c:showBubbleSize val="0"/>
        </c:dLbls>
        <c:gapWidth val="219"/>
        <c:overlap val="-27"/>
        <c:axId val="883528344"/>
        <c:axId val="883531952"/>
      </c:barChart>
      <c:catAx>
        <c:axId val="8835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883531952"/>
        <c:crosses val="autoZero"/>
        <c:auto val="1"/>
        <c:lblAlgn val="ctr"/>
        <c:lblOffset val="100"/>
        <c:noMultiLvlLbl val="0"/>
      </c:catAx>
      <c:valAx>
        <c:axId val="883531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8835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sz="1200" baseline="0"/>
              <a:t>Þróun efnahagsreiknings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col"/>
        <c:grouping val="clustered"/>
        <c:varyColors val="0"/>
        <c:ser>
          <c:idx val="2"/>
          <c:order val="0"/>
          <c:tx>
            <c:strRef>
              <c:f>'Akraneskaupstaður - Samstæða'!$Q$34</c:f>
              <c:strCache>
                <c:ptCount val="1"/>
                <c:pt idx="0">
                  <c:v>Eigið fé</c:v>
                </c:pt>
              </c:strCache>
            </c:strRef>
          </c:tx>
          <c:spPr>
            <a:solidFill>
              <a:schemeClr val="accent3"/>
            </a:solidFill>
            <a:ln>
              <a:noFill/>
            </a:ln>
            <a:effectLst/>
          </c:spPr>
          <c:invertIfNegative val="0"/>
          <c:cat>
            <c:numRef>
              <c:f>'Akraneskaupstaður - Samstæða'!$R$28:$X$28</c:f>
              <c:numCache>
                <c:formatCode>General</c:formatCode>
                <c:ptCount val="7"/>
                <c:pt idx="0">
                  <c:v>2013</c:v>
                </c:pt>
                <c:pt idx="1">
                  <c:v>2014</c:v>
                </c:pt>
                <c:pt idx="2">
                  <c:v>2015</c:v>
                </c:pt>
                <c:pt idx="3">
                  <c:v>2016</c:v>
                </c:pt>
                <c:pt idx="4">
                  <c:v>2017</c:v>
                </c:pt>
                <c:pt idx="5">
                  <c:v>2018</c:v>
                </c:pt>
                <c:pt idx="6">
                  <c:v>2019</c:v>
                </c:pt>
              </c:numCache>
            </c:numRef>
          </c:cat>
          <c:val>
            <c:numRef>
              <c:f>'Akraneskaupstaður - Samstæða'!$R$34:$X$34</c:f>
              <c:numCache>
                <c:formatCode>#,##0</c:formatCode>
                <c:ptCount val="7"/>
                <c:pt idx="0">
                  <c:v>5252329.6869999999</c:v>
                </c:pt>
                <c:pt idx="1">
                  <c:v>5397994.398</c:v>
                </c:pt>
                <c:pt idx="2">
                  <c:v>5562783.4060000004</c:v>
                </c:pt>
                <c:pt idx="3">
                  <c:v>6655031.3700000001</c:v>
                </c:pt>
                <c:pt idx="4">
                  <c:v>6599312.6979999999</c:v>
                </c:pt>
                <c:pt idx="5">
                  <c:v>7508971.949</c:v>
                </c:pt>
                <c:pt idx="6">
                  <c:v>8278657.4029999999</c:v>
                </c:pt>
              </c:numCache>
            </c:numRef>
          </c:val>
          <c:extLst>
            <c:ext xmlns:c16="http://schemas.microsoft.com/office/drawing/2014/chart" uri="{C3380CC4-5D6E-409C-BE32-E72D297353CC}">
              <c16:uniqueId val="{00000005-F236-4769-811D-C8B1C54FEF84}"/>
            </c:ext>
          </c:extLst>
        </c:ser>
        <c:ser>
          <c:idx val="1"/>
          <c:order val="1"/>
          <c:tx>
            <c:strRef>
              <c:f>'Akraneskaupstaður - Samstæða'!$Q$33</c:f>
              <c:strCache>
                <c:ptCount val="1"/>
                <c:pt idx="0">
                  <c:v>Skuldir og skuldbindingar</c:v>
                </c:pt>
              </c:strCache>
            </c:strRef>
          </c:tx>
          <c:spPr>
            <a:solidFill>
              <a:schemeClr val="accent2"/>
            </a:solidFill>
            <a:ln>
              <a:noFill/>
            </a:ln>
            <a:effectLst/>
          </c:spPr>
          <c:invertIfNegative val="0"/>
          <c:cat>
            <c:numRef>
              <c:f>'Akraneskaupstaður - Samstæða'!$R$28:$X$28</c:f>
              <c:numCache>
                <c:formatCode>General</c:formatCode>
                <c:ptCount val="7"/>
                <c:pt idx="0">
                  <c:v>2013</c:v>
                </c:pt>
                <c:pt idx="1">
                  <c:v>2014</c:v>
                </c:pt>
                <c:pt idx="2">
                  <c:v>2015</c:v>
                </c:pt>
                <c:pt idx="3">
                  <c:v>2016</c:v>
                </c:pt>
                <c:pt idx="4">
                  <c:v>2017</c:v>
                </c:pt>
                <c:pt idx="5">
                  <c:v>2018</c:v>
                </c:pt>
                <c:pt idx="6">
                  <c:v>2019</c:v>
                </c:pt>
              </c:numCache>
            </c:numRef>
          </c:cat>
          <c:val>
            <c:numRef>
              <c:f>'Akraneskaupstaður - Samstæða'!$R$33:$X$33</c:f>
              <c:numCache>
                <c:formatCode>#,##0</c:formatCode>
                <c:ptCount val="7"/>
                <c:pt idx="0">
                  <c:v>6460242.0319999997</c:v>
                </c:pt>
                <c:pt idx="1">
                  <c:v>6737115.1710000001</c:v>
                </c:pt>
                <c:pt idx="2">
                  <c:v>6713573.3150000004</c:v>
                </c:pt>
                <c:pt idx="3">
                  <c:v>6012706.2850000001</c:v>
                </c:pt>
                <c:pt idx="4">
                  <c:v>6489738.6109999996</c:v>
                </c:pt>
                <c:pt idx="5">
                  <c:v>6683404.301</c:v>
                </c:pt>
                <c:pt idx="6">
                  <c:v>6759597.0789999999</c:v>
                </c:pt>
              </c:numCache>
            </c:numRef>
          </c:val>
          <c:extLst>
            <c:ext xmlns:c16="http://schemas.microsoft.com/office/drawing/2014/chart" uri="{C3380CC4-5D6E-409C-BE32-E72D297353CC}">
              <c16:uniqueId val="{0000000B-F236-4769-811D-C8B1C54FEF84}"/>
            </c:ext>
          </c:extLst>
        </c:ser>
        <c:ser>
          <c:idx val="0"/>
          <c:order val="2"/>
          <c:tx>
            <c:strRef>
              <c:f>'Akraneskaupstaður - Samstæða'!$Q$29</c:f>
              <c:strCache>
                <c:ptCount val="1"/>
                <c:pt idx="0">
                  <c:v>Heildareignir</c:v>
                </c:pt>
              </c:strCache>
            </c:strRef>
          </c:tx>
          <c:spPr>
            <a:solidFill>
              <a:schemeClr val="accent1"/>
            </a:solidFill>
            <a:ln>
              <a:noFill/>
            </a:ln>
            <a:effectLst/>
          </c:spPr>
          <c:invertIfNegative val="0"/>
          <c:dLbls>
            <c:dLbl>
              <c:idx val="2"/>
              <c:layout>
                <c:manualLayout>
                  <c:x val="-1.1586187367078235E-2"/>
                  <c:y val="-2.2885898991063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236-4769-811D-C8B1C54FEF84}"/>
                </c:ext>
              </c:extLst>
            </c:dLbl>
            <c:dLbl>
              <c:idx val="3"/>
              <c:layout>
                <c:manualLayout>
                  <c:x val="-2.3172374734156298E-3"/>
                  <c:y val="-5.2310626265289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236-4769-811D-C8B1C54FEF84}"/>
                </c:ext>
              </c:extLst>
            </c:dLbl>
            <c:dLbl>
              <c:idx val="6"/>
              <c:layout>
                <c:manualLayout>
                  <c:x val="-3.0124087154403189E-2"/>
                  <c:y val="6.5388282831611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236-4769-811D-C8B1C54FEF8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Samstæða'!$R$28:$X$28</c:f>
              <c:numCache>
                <c:formatCode>General</c:formatCode>
                <c:ptCount val="7"/>
                <c:pt idx="0">
                  <c:v>2013</c:v>
                </c:pt>
                <c:pt idx="1">
                  <c:v>2014</c:v>
                </c:pt>
                <c:pt idx="2">
                  <c:v>2015</c:v>
                </c:pt>
                <c:pt idx="3">
                  <c:v>2016</c:v>
                </c:pt>
                <c:pt idx="4">
                  <c:v>2017</c:v>
                </c:pt>
                <c:pt idx="5">
                  <c:v>2018</c:v>
                </c:pt>
                <c:pt idx="6">
                  <c:v>2019</c:v>
                </c:pt>
              </c:numCache>
            </c:numRef>
          </c:cat>
          <c:val>
            <c:numRef>
              <c:f>'Akraneskaupstaður - Samstæða'!$R$29:$X$29</c:f>
              <c:numCache>
                <c:formatCode>#,##0</c:formatCode>
                <c:ptCount val="7"/>
                <c:pt idx="0">
                  <c:v>11712571.719000001</c:v>
                </c:pt>
                <c:pt idx="1">
                  <c:v>12135109.569</c:v>
                </c:pt>
                <c:pt idx="2">
                  <c:v>12276356.721000001</c:v>
                </c:pt>
                <c:pt idx="3">
                  <c:v>12667737.654999999</c:v>
                </c:pt>
                <c:pt idx="4">
                  <c:v>13089051.309</c:v>
                </c:pt>
                <c:pt idx="5">
                  <c:v>14192376.25</c:v>
                </c:pt>
                <c:pt idx="6">
                  <c:v>15038254.482000001</c:v>
                </c:pt>
              </c:numCache>
            </c:numRef>
          </c:val>
          <c:extLst>
            <c:ext xmlns:c16="http://schemas.microsoft.com/office/drawing/2014/chart" uri="{C3380CC4-5D6E-409C-BE32-E72D297353CC}">
              <c16:uniqueId val="{0000000C-F236-4769-811D-C8B1C54FEF84}"/>
            </c:ext>
          </c:extLst>
        </c:ser>
        <c:dLbls>
          <c:showLegendKey val="0"/>
          <c:showVal val="0"/>
          <c:showCatName val="0"/>
          <c:showSerName val="0"/>
          <c:showPercent val="0"/>
          <c:showBubbleSize val="0"/>
        </c:dLbls>
        <c:gapWidth val="219"/>
        <c:overlap val="-27"/>
        <c:axId val="829043176"/>
        <c:axId val="829052688"/>
      </c:barChart>
      <c:lineChart>
        <c:grouping val="standard"/>
        <c:varyColors val="0"/>
        <c:ser>
          <c:idx val="3"/>
          <c:order val="3"/>
          <c:tx>
            <c:strRef>
              <c:f>'Akraneskaupstaður - Samstæða'!$Q$35</c:f>
              <c:strCache>
                <c:ptCount val="1"/>
                <c:pt idx="0">
                  <c:v>Eiginfjárhlutfall</c:v>
                </c:pt>
              </c:strCache>
            </c:strRef>
          </c:tx>
          <c:spPr>
            <a:ln w="28575" cap="rnd">
              <a:solidFill>
                <a:schemeClr val="accent4"/>
              </a:solidFill>
              <a:round/>
            </a:ln>
            <a:effectLst/>
          </c:spPr>
          <c:marker>
            <c:symbol val="none"/>
          </c:marker>
          <c:dLbls>
            <c:dLbl>
              <c:idx val="0"/>
              <c:layout>
                <c:manualLayout>
                  <c:x val="-5.3281865117073404E-2"/>
                  <c:y val="3.703705610623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236-4769-811D-C8B1C54FEF84}"/>
                </c:ext>
              </c:extLst>
            </c:dLbl>
            <c:dLbl>
              <c:idx val="1"/>
              <c:layout>
                <c:manualLayout>
                  <c:x val="-5.2360808836301585E-2"/>
                  <c:y val="5.0925887787528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236-4769-811D-C8B1C54FEF84}"/>
                </c:ext>
              </c:extLst>
            </c:dLbl>
            <c:dLbl>
              <c:idx val="2"/>
              <c:layout>
                <c:manualLayout>
                  <c:x val="-5.8851993116162613E-2"/>
                  <c:y val="3.15961846194401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236-4769-811D-C8B1C54FEF84}"/>
                </c:ext>
              </c:extLst>
            </c:dLbl>
            <c:dLbl>
              <c:idx val="3"/>
              <c:layout>
                <c:manualLayout>
                  <c:x val="-5.2317200981486914E-2"/>
                  <c:y val="6.8370915291796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236-4769-811D-C8B1C54FEF84}"/>
                </c:ext>
              </c:extLst>
            </c:dLbl>
            <c:dLbl>
              <c:idx val="4"/>
              <c:layout>
                <c:manualLayout>
                  <c:x val="-6.4053730576106499E-2"/>
                  <c:y val="3.701435508497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236-4769-811D-C8B1C54FEF84}"/>
                </c:ext>
              </c:extLst>
            </c:dLbl>
            <c:dLbl>
              <c:idx val="5"/>
              <c:layout>
                <c:manualLayout>
                  <c:x val="-5.3296461888559576E-2"/>
                  <c:y val="3.9232969698966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236-4769-811D-C8B1C54FEF84}"/>
                </c:ext>
              </c:extLst>
            </c:dLbl>
            <c:dLbl>
              <c:idx val="6"/>
              <c:layout>
                <c:manualLayout>
                  <c:x val="-5.7930936835390745E-2"/>
                  <c:y val="3.5963555557386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236-4769-811D-C8B1C54FEF8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Samstæða'!$R$28:$X$28</c:f>
              <c:numCache>
                <c:formatCode>General</c:formatCode>
                <c:ptCount val="7"/>
                <c:pt idx="0">
                  <c:v>2013</c:v>
                </c:pt>
                <c:pt idx="1">
                  <c:v>2014</c:v>
                </c:pt>
                <c:pt idx="2">
                  <c:v>2015</c:v>
                </c:pt>
                <c:pt idx="3">
                  <c:v>2016</c:v>
                </c:pt>
                <c:pt idx="4">
                  <c:v>2017</c:v>
                </c:pt>
                <c:pt idx="5">
                  <c:v>2018</c:v>
                </c:pt>
                <c:pt idx="6">
                  <c:v>2019</c:v>
                </c:pt>
              </c:numCache>
            </c:numRef>
          </c:cat>
          <c:val>
            <c:numRef>
              <c:f>'Akraneskaupstaður - Samstæða'!$R$35:$X$35</c:f>
              <c:numCache>
                <c:formatCode>0.0%</c:formatCode>
                <c:ptCount val="7"/>
                <c:pt idx="0">
                  <c:v>0.45</c:v>
                </c:pt>
                <c:pt idx="1">
                  <c:v>0.44</c:v>
                </c:pt>
                <c:pt idx="2">
                  <c:v>0.45</c:v>
                </c:pt>
                <c:pt idx="3">
                  <c:v>0.53</c:v>
                </c:pt>
                <c:pt idx="4">
                  <c:v>0.5</c:v>
                </c:pt>
                <c:pt idx="5">
                  <c:v>0.53</c:v>
                </c:pt>
                <c:pt idx="6">
                  <c:v>0.55000000000000004</c:v>
                </c:pt>
              </c:numCache>
            </c:numRef>
          </c:val>
          <c:smooth val="0"/>
          <c:extLst>
            <c:ext xmlns:c16="http://schemas.microsoft.com/office/drawing/2014/chart" uri="{C3380CC4-5D6E-409C-BE32-E72D297353CC}">
              <c16:uniqueId val="{00000012-F236-4769-811D-C8B1C54FEF84}"/>
            </c:ext>
          </c:extLst>
        </c:ser>
        <c:dLbls>
          <c:showLegendKey val="0"/>
          <c:showVal val="0"/>
          <c:showCatName val="0"/>
          <c:showSerName val="0"/>
          <c:showPercent val="0"/>
          <c:showBubbleSize val="0"/>
        </c:dLbls>
        <c:marker val="1"/>
        <c:smooth val="0"/>
        <c:axId val="829021528"/>
        <c:axId val="829028416"/>
      </c:lineChart>
      <c:catAx>
        <c:axId val="8290431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s-IS" sz="800" baseline="0"/>
                  <a:t>Tölur eru í þúsundum króna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s-I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829052688"/>
        <c:crosses val="autoZero"/>
        <c:auto val="1"/>
        <c:lblAlgn val="ctr"/>
        <c:lblOffset val="100"/>
        <c:noMultiLvlLbl val="0"/>
      </c:catAx>
      <c:valAx>
        <c:axId val="829052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s-IS"/>
          </a:p>
        </c:txPr>
        <c:crossAx val="829043176"/>
        <c:crosses val="autoZero"/>
        <c:crossBetween val="between"/>
      </c:valAx>
      <c:valAx>
        <c:axId val="829028416"/>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s-IS"/>
          </a:p>
        </c:txPr>
        <c:crossAx val="829021528"/>
        <c:crosses val="max"/>
        <c:crossBetween val="between"/>
      </c:valAx>
      <c:catAx>
        <c:axId val="829021528"/>
        <c:scaling>
          <c:orientation val="minMax"/>
        </c:scaling>
        <c:delete val="1"/>
        <c:axPos val="b"/>
        <c:numFmt formatCode="General" sourceLinked="1"/>
        <c:majorTickMark val="none"/>
        <c:minorTickMark val="none"/>
        <c:tickLblPos val="nextTo"/>
        <c:crossAx val="8290284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sz="1200" baseline="0"/>
              <a:t>Sjóðstreymi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col"/>
        <c:grouping val="clustered"/>
        <c:varyColors val="0"/>
        <c:ser>
          <c:idx val="0"/>
          <c:order val="0"/>
          <c:tx>
            <c:strRef>
              <c:f>'Akraneskaupstaður - Samstæða'!$R$115</c:f>
              <c:strCache>
                <c:ptCount val="1"/>
                <c:pt idx="0">
                  <c:v>2013</c:v>
                </c:pt>
              </c:strCache>
            </c:strRef>
          </c:tx>
          <c:spPr>
            <a:solidFill>
              <a:schemeClr val="accent1"/>
            </a:solidFill>
            <a:ln>
              <a:noFill/>
            </a:ln>
            <a:effectLst/>
          </c:spPr>
          <c:invertIfNegative val="0"/>
          <c:cat>
            <c:strRef>
              <c:f>'Akraneskaupstaður - Samstæða'!$Q$116:$Q$119</c:f>
              <c:strCache>
                <c:ptCount val="4"/>
                <c:pt idx="0">
                  <c:v>Handbært fé frá rekstri</c:v>
                </c:pt>
                <c:pt idx="1">
                  <c:v>Fjárfestingahreyfingar</c:v>
                </c:pt>
                <c:pt idx="2">
                  <c:v>Fjármögnunarhreyfingar</c:v>
                </c:pt>
                <c:pt idx="3">
                  <c:v>Handbært fé í árslok</c:v>
                </c:pt>
              </c:strCache>
            </c:strRef>
          </c:cat>
          <c:val>
            <c:numRef>
              <c:f>'Akraneskaupstaður - Samstæða'!$R$116:$R$119</c:f>
              <c:numCache>
                <c:formatCode>#,##0</c:formatCode>
                <c:ptCount val="4"/>
                <c:pt idx="0">
                  <c:v>666938.24399999995</c:v>
                </c:pt>
                <c:pt idx="1">
                  <c:v>338146.36700000003</c:v>
                </c:pt>
                <c:pt idx="2">
                  <c:v>450496.01500000001</c:v>
                </c:pt>
                <c:pt idx="3">
                  <c:v>451097.266</c:v>
                </c:pt>
              </c:numCache>
            </c:numRef>
          </c:val>
          <c:extLst>
            <c:ext xmlns:c16="http://schemas.microsoft.com/office/drawing/2014/chart" uri="{C3380CC4-5D6E-409C-BE32-E72D297353CC}">
              <c16:uniqueId val="{00000001-5A09-46E1-96C2-828DBBE98A1E}"/>
            </c:ext>
          </c:extLst>
        </c:ser>
        <c:ser>
          <c:idx val="1"/>
          <c:order val="1"/>
          <c:tx>
            <c:strRef>
              <c:f>'Akraneskaupstaður - Samstæða'!$S$115</c:f>
              <c:strCache>
                <c:ptCount val="1"/>
                <c:pt idx="0">
                  <c:v>2014</c:v>
                </c:pt>
              </c:strCache>
            </c:strRef>
          </c:tx>
          <c:spPr>
            <a:solidFill>
              <a:schemeClr val="accent2"/>
            </a:solidFill>
            <a:ln>
              <a:noFill/>
            </a:ln>
            <a:effectLst/>
          </c:spPr>
          <c:invertIfNegative val="0"/>
          <c:cat>
            <c:strRef>
              <c:f>'Akraneskaupstaður - Samstæða'!$Q$116:$Q$119</c:f>
              <c:strCache>
                <c:ptCount val="4"/>
                <c:pt idx="0">
                  <c:v>Handbært fé frá rekstri</c:v>
                </c:pt>
                <c:pt idx="1">
                  <c:v>Fjárfestingahreyfingar</c:v>
                </c:pt>
                <c:pt idx="2">
                  <c:v>Fjármögnunarhreyfingar</c:v>
                </c:pt>
                <c:pt idx="3">
                  <c:v>Handbært fé í árslok</c:v>
                </c:pt>
              </c:strCache>
            </c:strRef>
          </c:cat>
          <c:val>
            <c:numRef>
              <c:f>'Akraneskaupstaður - Samstæða'!$S$116:$S$119</c:f>
              <c:numCache>
                <c:formatCode>#,##0</c:formatCode>
                <c:ptCount val="4"/>
                <c:pt idx="0">
                  <c:v>948295.897</c:v>
                </c:pt>
                <c:pt idx="1">
                  <c:v>369583.23</c:v>
                </c:pt>
                <c:pt idx="2">
                  <c:v>375606.071</c:v>
                </c:pt>
                <c:pt idx="3">
                  <c:v>654203.86199999996</c:v>
                </c:pt>
              </c:numCache>
            </c:numRef>
          </c:val>
          <c:extLst>
            <c:ext xmlns:c16="http://schemas.microsoft.com/office/drawing/2014/chart" uri="{C3380CC4-5D6E-409C-BE32-E72D297353CC}">
              <c16:uniqueId val="{00000005-5A09-46E1-96C2-828DBBE98A1E}"/>
            </c:ext>
          </c:extLst>
        </c:ser>
        <c:ser>
          <c:idx val="2"/>
          <c:order val="2"/>
          <c:tx>
            <c:strRef>
              <c:f>'Akraneskaupstaður - Samstæða'!$T$115</c:f>
              <c:strCache>
                <c:ptCount val="1"/>
                <c:pt idx="0">
                  <c:v>2015</c:v>
                </c:pt>
              </c:strCache>
            </c:strRef>
          </c:tx>
          <c:spPr>
            <a:solidFill>
              <a:schemeClr val="accent3"/>
            </a:solidFill>
            <a:ln>
              <a:noFill/>
            </a:ln>
            <a:effectLst/>
          </c:spPr>
          <c:invertIfNegative val="0"/>
          <c:cat>
            <c:strRef>
              <c:f>'Akraneskaupstaður - Samstæða'!$Q$116:$Q$119</c:f>
              <c:strCache>
                <c:ptCount val="4"/>
                <c:pt idx="0">
                  <c:v>Handbært fé frá rekstri</c:v>
                </c:pt>
                <c:pt idx="1">
                  <c:v>Fjárfestingahreyfingar</c:v>
                </c:pt>
                <c:pt idx="2">
                  <c:v>Fjármögnunarhreyfingar</c:v>
                </c:pt>
                <c:pt idx="3">
                  <c:v>Handbært fé í árslok</c:v>
                </c:pt>
              </c:strCache>
            </c:strRef>
          </c:cat>
          <c:val>
            <c:numRef>
              <c:f>'Akraneskaupstaður - Samstæða'!$T$116:$T$119</c:f>
              <c:numCache>
                <c:formatCode>#,##0</c:formatCode>
                <c:ptCount val="4"/>
                <c:pt idx="0">
                  <c:v>677741.43</c:v>
                </c:pt>
                <c:pt idx="1">
                  <c:v>15483.281000000001</c:v>
                </c:pt>
                <c:pt idx="2">
                  <c:v>523531.451</c:v>
                </c:pt>
                <c:pt idx="3">
                  <c:v>792930.56</c:v>
                </c:pt>
              </c:numCache>
            </c:numRef>
          </c:val>
          <c:extLst>
            <c:ext xmlns:c16="http://schemas.microsoft.com/office/drawing/2014/chart" uri="{C3380CC4-5D6E-409C-BE32-E72D297353CC}">
              <c16:uniqueId val="{00000007-5A09-46E1-96C2-828DBBE98A1E}"/>
            </c:ext>
          </c:extLst>
        </c:ser>
        <c:ser>
          <c:idx val="3"/>
          <c:order val="3"/>
          <c:tx>
            <c:strRef>
              <c:f>'Akraneskaupstaður - Samstæða'!$U$115</c:f>
              <c:strCache>
                <c:ptCount val="1"/>
                <c:pt idx="0">
                  <c:v>2016</c:v>
                </c:pt>
              </c:strCache>
            </c:strRef>
          </c:tx>
          <c:spPr>
            <a:solidFill>
              <a:schemeClr val="accent4"/>
            </a:solidFill>
            <a:ln>
              <a:noFill/>
            </a:ln>
            <a:effectLst/>
          </c:spPr>
          <c:invertIfNegative val="0"/>
          <c:cat>
            <c:strRef>
              <c:f>'Akraneskaupstaður - Samstæða'!$Q$116:$Q$119</c:f>
              <c:strCache>
                <c:ptCount val="4"/>
                <c:pt idx="0">
                  <c:v>Handbært fé frá rekstri</c:v>
                </c:pt>
                <c:pt idx="1">
                  <c:v>Fjárfestingahreyfingar</c:v>
                </c:pt>
                <c:pt idx="2">
                  <c:v>Fjármögnunarhreyfingar</c:v>
                </c:pt>
                <c:pt idx="3">
                  <c:v>Handbært fé í árslok</c:v>
                </c:pt>
              </c:strCache>
            </c:strRef>
          </c:cat>
          <c:val>
            <c:numRef>
              <c:f>'Akraneskaupstaður - Samstæða'!$U$116:$U$119</c:f>
              <c:numCache>
                <c:formatCode>#,##0</c:formatCode>
                <c:ptCount val="4"/>
                <c:pt idx="0">
                  <c:v>864014.31200000003</c:v>
                </c:pt>
                <c:pt idx="1">
                  <c:v>109696.796</c:v>
                </c:pt>
                <c:pt idx="2">
                  <c:v>453905.81</c:v>
                </c:pt>
                <c:pt idx="3">
                  <c:v>1093342.2660000001</c:v>
                </c:pt>
              </c:numCache>
            </c:numRef>
          </c:val>
          <c:extLst>
            <c:ext xmlns:c16="http://schemas.microsoft.com/office/drawing/2014/chart" uri="{C3380CC4-5D6E-409C-BE32-E72D297353CC}">
              <c16:uniqueId val="{00000009-5A09-46E1-96C2-828DBBE98A1E}"/>
            </c:ext>
          </c:extLst>
        </c:ser>
        <c:ser>
          <c:idx val="4"/>
          <c:order val="4"/>
          <c:tx>
            <c:strRef>
              <c:f>'Akraneskaupstaður - Samstæða'!$V$115</c:f>
              <c:strCache>
                <c:ptCount val="1"/>
                <c:pt idx="0">
                  <c:v>2017</c:v>
                </c:pt>
              </c:strCache>
            </c:strRef>
          </c:tx>
          <c:spPr>
            <a:solidFill>
              <a:schemeClr val="accent5"/>
            </a:solidFill>
            <a:ln>
              <a:noFill/>
            </a:ln>
            <a:effectLst/>
          </c:spPr>
          <c:invertIfNegative val="0"/>
          <c:cat>
            <c:strRef>
              <c:f>'Akraneskaupstaður - Samstæða'!$Q$116:$Q$119</c:f>
              <c:strCache>
                <c:ptCount val="4"/>
                <c:pt idx="0">
                  <c:v>Handbært fé frá rekstri</c:v>
                </c:pt>
                <c:pt idx="1">
                  <c:v>Fjárfestingahreyfingar</c:v>
                </c:pt>
                <c:pt idx="2">
                  <c:v>Fjármögnunarhreyfingar</c:v>
                </c:pt>
                <c:pt idx="3">
                  <c:v>Handbært fé í árslok</c:v>
                </c:pt>
              </c:strCache>
            </c:strRef>
          </c:cat>
          <c:val>
            <c:numRef>
              <c:f>'Akraneskaupstaður - Samstæða'!$V$116:$V$119</c:f>
              <c:numCache>
                <c:formatCode>#,##0</c:formatCode>
                <c:ptCount val="4"/>
                <c:pt idx="0">
                  <c:v>1428455.152</c:v>
                </c:pt>
                <c:pt idx="1">
                  <c:v>246952.264</c:v>
                </c:pt>
                <c:pt idx="2">
                  <c:v>459530.08600000001</c:v>
                </c:pt>
                <c:pt idx="3">
                  <c:v>1815315.068</c:v>
                </c:pt>
              </c:numCache>
            </c:numRef>
          </c:val>
          <c:extLst>
            <c:ext xmlns:c16="http://schemas.microsoft.com/office/drawing/2014/chart" uri="{C3380CC4-5D6E-409C-BE32-E72D297353CC}">
              <c16:uniqueId val="{0000000A-5A09-46E1-96C2-828DBBE98A1E}"/>
            </c:ext>
          </c:extLst>
        </c:ser>
        <c:ser>
          <c:idx val="5"/>
          <c:order val="5"/>
          <c:tx>
            <c:strRef>
              <c:f>'Akraneskaupstaður - Samstæða'!$W$115</c:f>
              <c:strCache>
                <c:ptCount val="1"/>
                <c:pt idx="0">
                  <c:v>2018</c:v>
                </c:pt>
              </c:strCache>
            </c:strRef>
          </c:tx>
          <c:spPr>
            <a:solidFill>
              <a:schemeClr val="accent6"/>
            </a:solidFill>
            <a:ln>
              <a:noFill/>
            </a:ln>
            <a:effectLst/>
          </c:spPr>
          <c:invertIfNegative val="0"/>
          <c:cat>
            <c:strRef>
              <c:f>'Akraneskaupstaður - Samstæða'!$Q$116:$Q$119</c:f>
              <c:strCache>
                <c:ptCount val="4"/>
                <c:pt idx="0">
                  <c:v>Handbært fé frá rekstri</c:v>
                </c:pt>
                <c:pt idx="1">
                  <c:v>Fjárfestingahreyfingar</c:v>
                </c:pt>
                <c:pt idx="2">
                  <c:v>Fjármögnunarhreyfingar</c:v>
                </c:pt>
                <c:pt idx="3">
                  <c:v>Handbært fé í árslok</c:v>
                </c:pt>
              </c:strCache>
            </c:strRef>
          </c:cat>
          <c:val>
            <c:numRef>
              <c:f>'Akraneskaupstaður - Samstæða'!$W$116:$W$119</c:f>
              <c:numCache>
                <c:formatCode>#,##0</c:formatCode>
                <c:ptCount val="4"/>
                <c:pt idx="0">
                  <c:v>1032995.775</c:v>
                </c:pt>
                <c:pt idx="1">
                  <c:v>565582.68200000003</c:v>
                </c:pt>
                <c:pt idx="2">
                  <c:v>91622.934999999998</c:v>
                </c:pt>
                <c:pt idx="3">
                  <c:v>2191105.2259999998</c:v>
                </c:pt>
              </c:numCache>
            </c:numRef>
          </c:val>
          <c:extLst>
            <c:ext xmlns:c16="http://schemas.microsoft.com/office/drawing/2014/chart" uri="{C3380CC4-5D6E-409C-BE32-E72D297353CC}">
              <c16:uniqueId val="{0000000B-5A09-46E1-96C2-828DBBE98A1E}"/>
            </c:ext>
          </c:extLst>
        </c:ser>
        <c:ser>
          <c:idx val="6"/>
          <c:order val="6"/>
          <c:tx>
            <c:strRef>
              <c:f>'Akraneskaupstaður - Samstæða'!$X$115</c:f>
              <c:strCache>
                <c:ptCount val="1"/>
                <c:pt idx="0">
                  <c:v>2019</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'Akraneskaupstaður - Samstæða'!$Q$116:$Q$119</c:f>
              <c:strCache>
                <c:ptCount val="4"/>
                <c:pt idx="0">
                  <c:v>Handbært fé frá rekstri</c:v>
                </c:pt>
                <c:pt idx="1">
                  <c:v>Fjárfestingahreyfingar</c:v>
                </c:pt>
                <c:pt idx="2">
                  <c:v>Fjármögnunarhreyfingar</c:v>
                </c:pt>
                <c:pt idx="3">
                  <c:v>Handbært fé í árslok</c:v>
                </c:pt>
              </c:strCache>
            </c:strRef>
          </c:cat>
          <c:val>
            <c:numRef>
              <c:f>'Akraneskaupstaður - Samstæða'!$X$116:$X$119</c:f>
              <c:numCache>
                <c:formatCode>#,##0</c:formatCode>
                <c:ptCount val="4"/>
                <c:pt idx="0">
                  <c:v>1455804.4550000001</c:v>
                </c:pt>
                <c:pt idx="1">
                  <c:v>854858.70799999998</c:v>
                </c:pt>
                <c:pt idx="2">
                  <c:v>487783.52899999998</c:v>
                </c:pt>
                <c:pt idx="3">
                  <c:v>2304267.4440000001</c:v>
                </c:pt>
              </c:numCache>
            </c:numRef>
          </c:val>
          <c:extLst>
            <c:ext xmlns:c16="http://schemas.microsoft.com/office/drawing/2014/chart" uri="{C3380CC4-5D6E-409C-BE32-E72D297353CC}">
              <c16:uniqueId val="{0000000C-5A09-46E1-96C2-828DBBE98A1E}"/>
            </c:ext>
          </c:extLst>
        </c:ser>
        <c:dLbls>
          <c:showLegendKey val="0"/>
          <c:showVal val="0"/>
          <c:showCatName val="0"/>
          <c:showSerName val="0"/>
          <c:showPercent val="0"/>
          <c:showBubbleSize val="0"/>
        </c:dLbls>
        <c:gapWidth val="219"/>
        <c:overlap val="-27"/>
        <c:axId val="345451088"/>
        <c:axId val="345452400"/>
      </c:barChart>
      <c:catAx>
        <c:axId val="3454510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s-IS" sz="800" baseline="0"/>
                  <a:t>Tölur eru í þúsundum króna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s-I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s-IS"/>
          </a:p>
        </c:txPr>
        <c:crossAx val="345452400"/>
        <c:crosses val="autoZero"/>
        <c:auto val="1"/>
        <c:lblAlgn val="ctr"/>
        <c:lblOffset val="100"/>
        <c:noMultiLvlLbl val="0"/>
      </c:catAx>
      <c:valAx>
        <c:axId val="345452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s-IS"/>
          </a:p>
        </c:txPr>
        <c:crossAx val="345451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sz="1200" baseline="0"/>
              <a:t>Lykiltölur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col"/>
        <c:grouping val="clustered"/>
        <c:varyColors val="0"/>
        <c:ser>
          <c:idx val="0"/>
          <c:order val="0"/>
          <c:tx>
            <c:v>Rekstrarjöfnuður síðustu þriggja ára</c:v>
          </c:tx>
          <c:spPr>
            <a:solidFill>
              <a:schemeClr val="accent1"/>
            </a:solidFill>
            <a:ln>
              <a:noFill/>
            </a:ln>
            <a:effectLst/>
          </c:spPr>
          <c:invertIfNegative val="0"/>
          <c:dLbls>
            <c:dLbl>
              <c:idx val="0"/>
              <c:layout>
                <c:manualLayout>
                  <c:x val="-2.5462668816039986E-17"/>
                  <c:y val="-2.7777777777777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35-43CA-AF35-A5D8B3DCEFE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Samstæða'!$F$152:$M$152</c:f>
              <c:numCache>
                <c:formatCode>General</c:formatCode>
                <c:ptCount val="8"/>
                <c:pt idx="0">
                  <c:v>2012</c:v>
                </c:pt>
                <c:pt idx="1">
                  <c:v>2013</c:v>
                </c:pt>
                <c:pt idx="2">
                  <c:v>2014</c:v>
                </c:pt>
                <c:pt idx="3">
                  <c:v>2015</c:v>
                </c:pt>
                <c:pt idx="4">
                  <c:v>2016</c:v>
                </c:pt>
                <c:pt idx="5">
                  <c:v>2017</c:v>
                </c:pt>
                <c:pt idx="6">
                  <c:v>2018</c:v>
                </c:pt>
                <c:pt idx="7">
                  <c:v>2019</c:v>
                </c:pt>
              </c:numCache>
            </c:numRef>
          </c:cat>
          <c:val>
            <c:numRef>
              <c:f>'Akraneskaupstaður - Samstæða'!$F$153:$M$153</c:f>
              <c:numCache>
                <c:formatCode>#,##0</c:formatCode>
                <c:ptCount val="8"/>
                <c:pt idx="0">
                  <c:v>-69486</c:v>
                </c:pt>
                <c:pt idx="1">
                  <c:v>-262000</c:v>
                </c:pt>
                <c:pt idx="2">
                  <c:v>78316</c:v>
                </c:pt>
                <c:pt idx="3">
                  <c:v>411513.56099999999</c:v>
                </c:pt>
                <c:pt idx="4">
                  <c:v>1235961.4539999999</c:v>
                </c:pt>
                <c:pt idx="5">
                  <c:v>1330043.0719999999</c:v>
                </c:pt>
                <c:pt idx="6">
                  <c:v>2080925.4350000001</c:v>
                </c:pt>
                <c:pt idx="7">
                  <c:v>1721383.953</c:v>
                </c:pt>
              </c:numCache>
            </c:numRef>
          </c:val>
          <c:extLst>
            <c:ext xmlns:c16="http://schemas.microsoft.com/office/drawing/2014/chart" uri="{C3380CC4-5D6E-409C-BE32-E72D297353CC}">
              <c16:uniqueId val="{00000001-6F35-43CA-AF35-A5D8B3DCEFE6}"/>
            </c:ext>
          </c:extLst>
        </c:ser>
        <c:dLbls>
          <c:showLegendKey val="0"/>
          <c:showVal val="0"/>
          <c:showCatName val="0"/>
          <c:showSerName val="0"/>
          <c:showPercent val="0"/>
          <c:showBubbleSize val="0"/>
        </c:dLbls>
        <c:gapWidth val="219"/>
        <c:overlap val="-27"/>
        <c:axId val="348858064"/>
        <c:axId val="348859048"/>
      </c:barChart>
      <c:lineChart>
        <c:grouping val="standard"/>
        <c:varyColors val="0"/>
        <c:ser>
          <c:idx val="1"/>
          <c:order val="1"/>
          <c:tx>
            <c:strRef>
              <c:f>'Akraneskaupstaður - Samstæða'!$D$154</c:f>
              <c:strCache>
                <c:ptCount val="1"/>
                <c:pt idx="0">
                  <c:v>Skuldaviðmið</c:v>
                </c:pt>
              </c:strCache>
            </c:strRef>
          </c:tx>
          <c:spPr>
            <a:ln w="28575" cap="rnd">
              <a:solidFill>
                <a:schemeClr val="accent2"/>
              </a:solidFill>
              <a:round/>
            </a:ln>
            <a:effectLst/>
          </c:spPr>
          <c:marker>
            <c:symbol val="none"/>
          </c:marker>
          <c:dLbls>
            <c:dLbl>
              <c:idx val="0"/>
              <c:layout>
                <c:manualLayout>
                  <c:x val="-4.7222222222222221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35-43CA-AF35-A5D8B3DCEFE6}"/>
                </c:ext>
              </c:extLst>
            </c:dLbl>
            <c:dLbl>
              <c:idx val="2"/>
              <c:layout>
                <c:manualLayout>
                  <c:x val="-5.5555555555555552E-2"/>
                  <c:y val="5.555555555555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35-43CA-AF35-A5D8B3DCEFE6}"/>
                </c:ext>
              </c:extLst>
            </c:dLbl>
            <c:dLbl>
              <c:idx val="3"/>
              <c:layout>
                <c:manualLayout>
                  <c:x val="-3.6111111111111212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35-43CA-AF35-A5D8B3DCEFE6}"/>
                </c:ext>
              </c:extLst>
            </c:dLbl>
            <c:dLbl>
              <c:idx val="4"/>
              <c:layout>
                <c:manualLayout>
                  <c:x val="-8.2562789406887174E-2"/>
                  <c:y val="1.3345140805683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35-43CA-AF35-A5D8B3DCEFE6}"/>
                </c:ext>
              </c:extLst>
            </c:dLbl>
            <c:dLbl>
              <c:idx val="6"/>
              <c:layout>
                <c:manualLayout>
                  <c:x val="6.8172046204543696E-3"/>
                  <c:y val="-3.0026566812789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35-43CA-AF35-A5D8B3DCEFE6}"/>
                </c:ext>
              </c:extLst>
            </c:dLbl>
            <c:dLbl>
              <c:idx val="7"/>
              <c:layout>
                <c:manualLayout>
                  <c:x val="4.5448030803027463E-3"/>
                  <c:y val="-1.6681426007104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F35-43CA-AF35-A5D8B3DCEFE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Samstæða'!$F$152:$M$152</c:f>
              <c:numCache>
                <c:formatCode>General</c:formatCode>
                <c:ptCount val="8"/>
                <c:pt idx="0">
                  <c:v>2012</c:v>
                </c:pt>
                <c:pt idx="1">
                  <c:v>2013</c:v>
                </c:pt>
                <c:pt idx="2">
                  <c:v>2014</c:v>
                </c:pt>
                <c:pt idx="3">
                  <c:v>2015</c:v>
                </c:pt>
                <c:pt idx="4">
                  <c:v>2016</c:v>
                </c:pt>
                <c:pt idx="5">
                  <c:v>2017</c:v>
                </c:pt>
                <c:pt idx="6">
                  <c:v>2018</c:v>
                </c:pt>
                <c:pt idx="7">
                  <c:v>2019</c:v>
                </c:pt>
              </c:numCache>
            </c:numRef>
          </c:cat>
          <c:val>
            <c:numRef>
              <c:f>'Akraneskaupstaður - Samstæða'!$F$154:$M$154</c:f>
              <c:numCache>
                <c:formatCode>0.0%</c:formatCode>
                <c:ptCount val="8"/>
                <c:pt idx="0">
                  <c:v>1.0900000000000001</c:v>
                </c:pt>
                <c:pt idx="1">
                  <c:v>1.1299999999999999</c:v>
                </c:pt>
                <c:pt idx="2">
                  <c:v>0.91</c:v>
                </c:pt>
                <c:pt idx="3">
                  <c:v>0.84</c:v>
                </c:pt>
                <c:pt idx="4">
                  <c:v>0.62</c:v>
                </c:pt>
                <c:pt idx="5">
                  <c:v>0.61</c:v>
                </c:pt>
                <c:pt idx="6">
                  <c:v>0.26</c:v>
                </c:pt>
                <c:pt idx="7">
                  <c:v>0.23</c:v>
                </c:pt>
              </c:numCache>
            </c:numRef>
          </c:val>
          <c:smooth val="0"/>
          <c:extLst>
            <c:ext xmlns:c16="http://schemas.microsoft.com/office/drawing/2014/chart" uri="{C3380CC4-5D6E-409C-BE32-E72D297353CC}">
              <c16:uniqueId val="{00000006-6F35-43CA-AF35-A5D8B3DCEFE6}"/>
            </c:ext>
          </c:extLst>
        </c:ser>
        <c:dLbls>
          <c:showLegendKey val="0"/>
          <c:showVal val="0"/>
          <c:showCatName val="0"/>
          <c:showSerName val="0"/>
          <c:showPercent val="0"/>
          <c:showBubbleSize val="0"/>
        </c:dLbls>
        <c:marker val="1"/>
        <c:smooth val="0"/>
        <c:axId val="860506240"/>
        <c:axId val="860505584"/>
      </c:lineChart>
      <c:catAx>
        <c:axId val="3488580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s-IS" sz="800"/>
                  <a:t>Tölur eru í þúsundum króna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s-I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348859048"/>
        <c:crosses val="autoZero"/>
        <c:auto val="1"/>
        <c:lblAlgn val="ctr"/>
        <c:lblOffset val="100"/>
        <c:noMultiLvlLbl val="0"/>
      </c:catAx>
      <c:valAx>
        <c:axId val="348859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348858064"/>
        <c:crosses val="autoZero"/>
        <c:crossBetween val="between"/>
      </c:valAx>
      <c:valAx>
        <c:axId val="860505584"/>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860506240"/>
        <c:crosses val="max"/>
        <c:crossBetween val="between"/>
      </c:valAx>
      <c:catAx>
        <c:axId val="860506240"/>
        <c:scaling>
          <c:orientation val="minMax"/>
        </c:scaling>
        <c:delete val="1"/>
        <c:axPos val="b"/>
        <c:numFmt formatCode="General" sourceLinked="1"/>
        <c:majorTickMark val="none"/>
        <c:minorTickMark val="none"/>
        <c:tickLblPos val="nextTo"/>
        <c:crossAx val="8605055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a:t>Þróun lykilstærða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col"/>
        <c:grouping val="clustered"/>
        <c:varyColors val="0"/>
        <c:ser>
          <c:idx val="1"/>
          <c:order val="0"/>
          <c:tx>
            <c:v>Eiginfjárhlutfall</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Samstæða'!$F$152:$M$152</c:f>
              <c:numCache>
                <c:formatCode>General</c:formatCode>
                <c:ptCount val="8"/>
                <c:pt idx="0">
                  <c:v>2012</c:v>
                </c:pt>
                <c:pt idx="1">
                  <c:v>2013</c:v>
                </c:pt>
                <c:pt idx="2">
                  <c:v>2014</c:v>
                </c:pt>
                <c:pt idx="3">
                  <c:v>2015</c:v>
                </c:pt>
                <c:pt idx="4">
                  <c:v>2016</c:v>
                </c:pt>
                <c:pt idx="5">
                  <c:v>2017</c:v>
                </c:pt>
                <c:pt idx="6">
                  <c:v>2018</c:v>
                </c:pt>
                <c:pt idx="7">
                  <c:v>2019</c:v>
                </c:pt>
              </c:numCache>
            </c:numRef>
          </c:cat>
          <c:val>
            <c:numRef>
              <c:f>'Akraneskaupstaður - Samstæða'!$F$157:$M$157</c:f>
              <c:numCache>
                <c:formatCode>0%</c:formatCode>
                <c:ptCount val="8"/>
                <c:pt idx="0">
                  <c:v>0.43</c:v>
                </c:pt>
                <c:pt idx="1">
                  <c:v>0.45</c:v>
                </c:pt>
                <c:pt idx="2">
                  <c:v>0.44</c:v>
                </c:pt>
                <c:pt idx="3">
                  <c:v>0.45</c:v>
                </c:pt>
                <c:pt idx="4">
                  <c:v>0.53</c:v>
                </c:pt>
                <c:pt idx="5">
                  <c:v>0.5</c:v>
                </c:pt>
                <c:pt idx="6">
                  <c:v>0.53</c:v>
                </c:pt>
                <c:pt idx="7">
                  <c:v>0.55000000000000004</c:v>
                </c:pt>
              </c:numCache>
            </c:numRef>
          </c:val>
          <c:extLst>
            <c:ext xmlns:c16="http://schemas.microsoft.com/office/drawing/2014/chart" uri="{C3380CC4-5D6E-409C-BE32-E72D297353CC}">
              <c16:uniqueId val="{00000000-CD9B-41C9-8240-2EEA3921DB1E}"/>
            </c:ext>
          </c:extLst>
        </c:ser>
        <c:ser>
          <c:idx val="0"/>
          <c:order val="1"/>
          <c:tx>
            <c:v>Skuldahlutfall</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Samstæða'!$F$152:$M$152</c:f>
              <c:numCache>
                <c:formatCode>General</c:formatCode>
                <c:ptCount val="8"/>
                <c:pt idx="0">
                  <c:v>2012</c:v>
                </c:pt>
                <c:pt idx="1">
                  <c:v>2013</c:v>
                </c:pt>
                <c:pt idx="2">
                  <c:v>2014</c:v>
                </c:pt>
                <c:pt idx="3">
                  <c:v>2015</c:v>
                </c:pt>
                <c:pt idx="4">
                  <c:v>2016</c:v>
                </c:pt>
                <c:pt idx="5">
                  <c:v>2017</c:v>
                </c:pt>
                <c:pt idx="6">
                  <c:v>2018</c:v>
                </c:pt>
                <c:pt idx="7">
                  <c:v>2019</c:v>
                </c:pt>
              </c:numCache>
            </c:numRef>
          </c:cat>
          <c:val>
            <c:numRef>
              <c:f>'Akraneskaupstaður - Samstæða'!$F$156:$M$156</c:f>
              <c:numCache>
                <c:formatCode>0%</c:formatCode>
                <c:ptCount val="8"/>
                <c:pt idx="0">
                  <c:v>1.43</c:v>
                </c:pt>
                <c:pt idx="1">
                  <c:v>1.29</c:v>
                </c:pt>
                <c:pt idx="2">
                  <c:v>1.26</c:v>
                </c:pt>
                <c:pt idx="3">
                  <c:v>1.1599999999999999</c:v>
                </c:pt>
                <c:pt idx="4">
                  <c:v>0.94</c:v>
                </c:pt>
                <c:pt idx="5">
                  <c:v>0.93</c:v>
                </c:pt>
                <c:pt idx="6">
                  <c:v>0.87</c:v>
                </c:pt>
                <c:pt idx="7">
                  <c:v>0.84</c:v>
                </c:pt>
              </c:numCache>
            </c:numRef>
          </c:val>
          <c:extLst>
            <c:ext xmlns:c16="http://schemas.microsoft.com/office/drawing/2014/chart" uri="{C3380CC4-5D6E-409C-BE32-E72D297353CC}">
              <c16:uniqueId val="{00000001-CD9B-41C9-8240-2EEA3921DB1E}"/>
            </c:ext>
          </c:extLst>
        </c:ser>
        <c:dLbls>
          <c:showLegendKey val="0"/>
          <c:showVal val="0"/>
          <c:showCatName val="0"/>
          <c:showSerName val="0"/>
          <c:showPercent val="0"/>
          <c:showBubbleSize val="0"/>
        </c:dLbls>
        <c:gapWidth val="219"/>
        <c:overlap val="-27"/>
        <c:axId val="901126160"/>
        <c:axId val="901130752"/>
      </c:barChart>
      <c:catAx>
        <c:axId val="90112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901130752"/>
        <c:crosses val="autoZero"/>
        <c:auto val="1"/>
        <c:lblAlgn val="ctr"/>
        <c:lblOffset val="100"/>
        <c:noMultiLvlLbl val="0"/>
      </c:catAx>
      <c:valAx>
        <c:axId val="901130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901126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a:t>EBITDA framlegð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col"/>
        <c:grouping val="clustered"/>
        <c:varyColors val="0"/>
        <c:ser>
          <c:idx val="0"/>
          <c:order val="0"/>
          <c:tx>
            <c:strRef>
              <c:f>'Akraneskaupstaður - Samstæða'!$E$158</c:f>
              <c:strCache>
                <c:ptCount val="1"/>
                <c:pt idx="0">
                  <c:v>EBITDA framlegð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'Akraneskaupstaður - Samstæða'!$F$152:$L$152</c:f>
              <c:numCache>
                <c:formatCode>General</c:formatCode>
                <c:ptCount val="7"/>
                <c:pt idx="0">
                  <c:v>2012</c:v>
                </c:pt>
                <c:pt idx="1">
                  <c:v>2013</c:v>
                </c:pt>
                <c:pt idx="2">
                  <c:v>2014</c:v>
                </c:pt>
                <c:pt idx="3">
                  <c:v>2015</c:v>
                </c:pt>
                <c:pt idx="4">
                  <c:v>2016</c:v>
                </c:pt>
                <c:pt idx="5">
                  <c:v>2017</c:v>
                </c:pt>
                <c:pt idx="6">
                  <c:v>2018</c:v>
                </c:pt>
              </c:numCache>
            </c:numRef>
          </c:cat>
          <c:val>
            <c:numRef>
              <c:f>'Akraneskaupstaður - Samstæða'!$F$158:$M$158</c:f>
              <c:numCache>
                <c:formatCode>0.0%</c:formatCode>
                <c:ptCount val="8"/>
                <c:pt idx="0">
                  <c:v>1.78E-2</c:v>
                </c:pt>
                <c:pt idx="1">
                  <c:v>8.1799999999999998E-2</c:v>
                </c:pt>
                <c:pt idx="2">
                  <c:v>4.2099999999999999E-2</c:v>
                </c:pt>
                <c:pt idx="3">
                  <c:v>4.3499999999999997E-2</c:v>
                </c:pt>
                <c:pt idx="4">
                  <c:v>3.8899999999999997E-2</c:v>
                </c:pt>
                <c:pt idx="5">
                  <c:v>0.11550000000000001</c:v>
                </c:pt>
                <c:pt idx="6">
                  <c:v>0.1079</c:v>
                </c:pt>
                <c:pt idx="7">
                  <c:v>7.8299999999999995E-2</c:v>
                </c:pt>
              </c:numCache>
            </c:numRef>
          </c:val>
          <c:extLst>
            <c:ext xmlns:c16="http://schemas.microsoft.com/office/drawing/2014/chart" uri="{C3380CC4-5D6E-409C-BE32-E72D297353CC}">
              <c16:uniqueId val="{00000000-7421-4F67-9D45-126844B1A217}"/>
            </c:ext>
          </c:extLst>
        </c:ser>
        <c:dLbls>
          <c:showLegendKey val="0"/>
          <c:showVal val="0"/>
          <c:showCatName val="0"/>
          <c:showSerName val="0"/>
          <c:showPercent val="0"/>
          <c:showBubbleSize val="0"/>
        </c:dLbls>
        <c:gapWidth val="219"/>
        <c:overlap val="-27"/>
        <c:axId val="685366632"/>
        <c:axId val="685360400"/>
      </c:barChart>
      <c:lineChart>
        <c:grouping val="standard"/>
        <c:varyColors val="0"/>
        <c:ser>
          <c:idx val="1"/>
          <c:order val="1"/>
          <c:tx>
            <c:strRef>
              <c:f>'Akraneskaupstaður - Samstæða'!$E$161</c:f>
              <c:strCache>
                <c:ptCount val="1"/>
                <c:pt idx="0">
                  <c:v>EBITDA, meðaltal</c:v>
                </c:pt>
              </c:strCache>
            </c:strRef>
          </c:tx>
          <c:spPr>
            <a:ln w="28575" cap="rnd">
              <a:solidFill>
                <a:schemeClr val="accent2"/>
              </a:solidFill>
              <a:round/>
            </a:ln>
            <a:effectLst/>
          </c:spPr>
          <c:marker>
            <c:symbol val="none"/>
          </c:marker>
          <c:cat>
            <c:numRef>
              <c:f>'Akraneskaupstaður - Samstæða'!$F$152:$M$152</c:f>
              <c:numCache>
                <c:formatCode>General</c:formatCode>
                <c:ptCount val="8"/>
                <c:pt idx="0">
                  <c:v>2012</c:v>
                </c:pt>
                <c:pt idx="1">
                  <c:v>2013</c:v>
                </c:pt>
                <c:pt idx="2">
                  <c:v>2014</c:v>
                </c:pt>
                <c:pt idx="3">
                  <c:v>2015</c:v>
                </c:pt>
                <c:pt idx="4">
                  <c:v>2016</c:v>
                </c:pt>
                <c:pt idx="5">
                  <c:v>2017</c:v>
                </c:pt>
                <c:pt idx="6">
                  <c:v>2018</c:v>
                </c:pt>
                <c:pt idx="7">
                  <c:v>2019</c:v>
                </c:pt>
              </c:numCache>
            </c:numRef>
          </c:cat>
          <c:val>
            <c:numRef>
              <c:f>'Akraneskaupstaður - Samstæða'!$F$161:$M$161</c:f>
              <c:numCache>
                <c:formatCode>0.0%</c:formatCode>
                <c:ptCount val="8"/>
                <c:pt idx="0">
                  <c:v>1.78E-2</c:v>
                </c:pt>
                <c:pt idx="1">
                  <c:v>4.9799999999999997E-2</c:v>
                </c:pt>
                <c:pt idx="2">
                  <c:v>4.7233333333333329E-2</c:v>
                </c:pt>
                <c:pt idx="3">
                  <c:v>4.6299999999999994E-2</c:v>
                </c:pt>
                <c:pt idx="4">
                  <c:v>4.4819999999999992E-2</c:v>
                </c:pt>
                <c:pt idx="5">
                  <c:v>5.6599999999999991E-2</c:v>
                </c:pt>
                <c:pt idx="6">
                  <c:v>6.3928571428571418E-2</c:v>
                </c:pt>
                <c:pt idx="7">
                  <c:v>6.5724999999999992E-2</c:v>
                </c:pt>
              </c:numCache>
            </c:numRef>
          </c:val>
          <c:smooth val="0"/>
          <c:extLst>
            <c:ext xmlns:c16="http://schemas.microsoft.com/office/drawing/2014/chart" uri="{C3380CC4-5D6E-409C-BE32-E72D297353CC}">
              <c16:uniqueId val="{00000001-7421-4F67-9D45-126844B1A217}"/>
            </c:ext>
          </c:extLst>
        </c:ser>
        <c:dLbls>
          <c:showLegendKey val="0"/>
          <c:showVal val="0"/>
          <c:showCatName val="0"/>
          <c:showSerName val="0"/>
          <c:showPercent val="0"/>
          <c:showBubbleSize val="0"/>
        </c:dLbls>
        <c:marker val="1"/>
        <c:smooth val="0"/>
        <c:axId val="685366632"/>
        <c:axId val="685360400"/>
      </c:lineChart>
      <c:catAx>
        <c:axId val="685366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685360400"/>
        <c:crosses val="autoZero"/>
        <c:auto val="1"/>
        <c:lblAlgn val="ctr"/>
        <c:lblOffset val="100"/>
        <c:noMultiLvlLbl val="0"/>
      </c:catAx>
      <c:valAx>
        <c:axId val="6853604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685366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C9F20-53C6-4C9B-9F94-3DA3C171331F}"/>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s-IS"/>
          </a:p>
        </p:txBody>
      </p:sp>
      <p:sp>
        <p:nvSpPr>
          <p:cNvPr id="3" name="Date Placeholder 2">
            <a:extLst>
              <a:ext uri="{FF2B5EF4-FFF2-40B4-BE49-F238E27FC236}">
                <a16:creationId xmlns:a16="http://schemas.microsoft.com/office/drawing/2014/main" id="{E34500E5-8109-42EE-8CAB-70CC2F0CB3B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BE823EF-A4E6-468B-8759-A4E2219A21E3}" type="datetimeFigureOut">
              <a:rPr lang="is-IS" smtClean="0"/>
              <a:t>13.5.2020</a:t>
            </a:fld>
            <a:endParaRPr lang="is-IS"/>
          </a:p>
        </p:txBody>
      </p:sp>
      <p:sp>
        <p:nvSpPr>
          <p:cNvPr id="4" name="Footer Placeholder 3">
            <a:extLst>
              <a:ext uri="{FF2B5EF4-FFF2-40B4-BE49-F238E27FC236}">
                <a16:creationId xmlns:a16="http://schemas.microsoft.com/office/drawing/2014/main" id="{D1147A1A-3CC0-4D8B-A596-7B8D12A1AE1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a:extLst>
              <a:ext uri="{FF2B5EF4-FFF2-40B4-BE49-F238E27FC236}">
                <a16:creationId xmlns:a16="http://schemas.microsoft.com/office/drawing/2014/main" id="{2C988D56-0065-4F3C-B127-815CF4BC00D9}"/>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2C68EF5-954D-4F89-BA5E-6E713107ABC3}" type="slidenum">
              <a:rPr lang="is-IS" smtClean="0"/>
              <a:t>‹#›</a:t>
            </a:fld>
            <a:endParaRPr lang="is-IS"/>
          </a:p>
        </p:txBody>
      </p:sp>
    </p:spTree>
    <p:extLst>
      <p:ext uri="{BB962C8B-B14F-4D97-AF65-F5344CB8AC3E}">
        <p14:creationId xmlns:p14="http://schemas.microsoft.com/office/powerpoint/2010/main" val="3087463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435BA90-4030-467D-BDCB-D3A1AA040755}" type="datetimeFigureOut">
              <a:rPr lang="is-IS" smtClean="0"/>
              <a:t>13.5.2020</a:t>
            </a:fld>
            <a:endParaRPr lang="is-I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34B8C63-854A-4BF1-A9BB-0B960D5C808A}" type="slidenum">
              <a:rPr lang="is-IS" smtClean="0"/>
              <a:t>‹#›</a:t>
            </a:fld>
            <a:endParaRPr lang="is-IS"/>
          </a:p>
        </p:txBody>
      </p:sp>
    </p:spTree>
    <p:extLst>
      <p:ext uri="{BB962C8B-B14F-4D97-AF65-F5344CB8AC3E}">
        <p14:creationId xmlns:p14="http://schemas.microsoft.com/office/powerpoint/2010/main" val="2747301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Aðstandandi fyrrum starfsmanns féll frá á árinu og því féll þessi skuldbinding niður, þ.e. 28,8 m.kr. Undir óreglulegum liðum.</a:t>
            </a:r>
          </a:p>
        </p:txBody>
      </p:sp>
      <p:sp>
        <p:nvSpPr>
          <p:cNvPr id="4" name="Slide Number Placeholder 3"/>
          <p:cNvSpPr>
            <a:spLocks noGrp="1"/>
          </p:cNvSpPr>
          <p:nvPr>
            <p:ph type="sldNum" sz="quarter" idx="5"/>
          </p:nvPr>
        </p:nvSpPr>
        <p:spPr/>
        <p:txBody>
          <a:bodyPr/>
          <a:lstStyle/>
          <a:p>
            <a:fld id="{834B8C63-854A-4BF1-A9BB-0B960D5C808A}" type="slidenum">
              <a:rPr lang="is-IS" smtClean="0"/>
              <a:t>14</a:t>
            </a:fld>
            <a:endParaRPr lang="is-IS"/>
          </a:p>
        </p:txBody>
      </p:sp>
    </p:spTree>
    <p:extLst>
      <p:ext uri="{BB962C8B-B14F-4D97-AF65-F5344CB8AC3E}">
        <p14:creationId xmlns:p14="http://schemas.microsoft.com/office/powerpoint/2010/main" val="1811818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834B8C63-854A-4BF1-A9BB-0B960D5C808A}" type="slidenum">
              <a:rPr lang="is-IS" smtClean="0"/>
              <a:t>19</a:t>
            </a:fld>
            <a:endParaRPr lang="is-IS"/>
          </a:p>
        </p:txBody>
      </p:sp>
    </p:spTree>
    <p:extLst>
      <p:ext uri="{BB962C8B-B14F-4D97-AF65-F5344CB8AC3E}">
        <p14:creationId xmlns:p14="http://schemas.microsoft.com/office/powerpoint/2010/main" val="391056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834B8C63-854A-4BF1-A9BB-0B960D5C808A}" type="slidenum">
              <a:rPr lang="is-IS" smtClean="0"/>
              <a:t>21</a:t>
            </a:fld>
            <a:endParaRPr lang="is-IS"/>
          </a:p>
        </p:txBody>
      </p:sp>
    </p:spTree>
    <p:extLst>
      <p:ext uri="{BB962C8B-B14F-4D97-AF65-F5344CB8AC3E}">
        <p14:creationId xmlns:p14="http://schemas.microsoft.com/office/powerpoint/2010/main" val="1972129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834B8C63-854A-4BF1-A9BB-0B960D5C808A}" type="slidenum">
              <a:rPr lang="is-IS" smtClean="0"/>
              <a:t>22</a:t>
            </a:fld>
            <a:endParaRPr lang="is-IS"/>
          </a:p>
        </p:txBody>
      </p:sp>
    </p:spTree>
    <p:extLst>
      <p:ext uri="{BB962C8B-B14F-4D97-AF65-F5344CB8AC3E}">
        <p14:creationId xmlns:p14="http://schemas.microsoft.com/office/powerpoint/2010/main" val="212055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9D431D-8496-4711-821F-471274CA0844}" type="datetimeFigureOut">
              <a:rPr lang="is-IS" smtClean="0"/>
              <a:t>13.5.2020</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663DDA82-7FBF-41FF-A7A0-C765E138ACFC}" type="slidenum">
              <a:rPr lang="is-IS" smtClean="0"/>
              <a:t>‹#›</a:t>
            </a:fld>
            <a:endParaRPr lang="is-IS"/>
          </a:p>
        </p:txBody>
      </p:sp>
    </p:spTree>
    <p:extLst>
      <p:ext uri="{BB962C8B-B14F-4D97-AF65-F5344CB8AC3E}">
        <p14:creationId xmlns:p14="http://schemas.microsoft.com/office/powerpoint/2010/main" val="277760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D431D-8496-4711-821F-471274CA0844}" type="datetimeFigureOut">
              <a:rPr lang="is-IS" smtClean="0"/>
              <a:t>13.5.2020</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663DDA82-7FBF-41FF-A7A0-C765E138ACFC}" type="slidenum">
              <a:rPr lang="is-IS" smtClean="0"/>
              <a:t>‹#›</a:t>
            </a:fld>
            <a:endParaRPr lang="is-IS"/>
          </a:p>
        </p:txBody>
      </p:sp>
    </p:spTree>
    <p:extLst>
      <p:ext uri="{BB962C8B-B14F-4D97-AF65-F5344CB8AC3E}">
        <p14:creationId xmlns:p14="http://schemas.microsoft.com/office/powerpoint/2010/main" val="83560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D431D-8496-4711-821F-471274CA0844}" type="datetimeFigureOut">
              <a:rPr lang="is-IS" smtClean="0"/>
              <a:t>13.5.2020</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663DDA82-7FBF-41FF-A7A0-C765E138ACFC}" type="slidenum">
              <a:rPr lang="is-IS" smtClean="0"/>
              <a:t>‹#›</a:t>
            </a:fld>
            <a:endParaRPr lang="is-IS"/>
          </a:p>
        </p:txBody>
      </p:sp>
    </p:spTree>
    <p:extLst>
      <p:ext uri="{BB962C8B-B14F-4D97-AF65-F5344CB8AC3E}">
        <p14:creationId xmlns:p14="http://schemas.microsoft.com/office/powerpoint/2010/main" val="209920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D431D-8496-4711-821F-471274CA0844}" type="datetimeFigureOut">
              <a:rPr lang="is-IS" smtClean="0"/>
              <a:t>13.5.2020</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663DDA82-7FBF-41FF-A7A0-C765E138ACFC}" type="slidenum">
              <a:rPr lang="is-IS" smtClean="0"/>
              <a:t>‹#›</a:t>
            </a:fld>
            <a:endParaRPr lang="is-IS"/>
          </a:p>
        </p:txBody>
      </p:sp>
    </p:spTree>
    <p:extLst>
      <p:ext uri="{BB962C8B-B14F-4D97-AF65-F5344CB8AC3E}">
        <p14:creationId xmlns:p14="http://schemas.microsoft.com/office/powerpoint/2010/main" val="74824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D431D-8496-4711-821F-471274CA0844}" type="datetimeFigureOut">
              <a:rPr lang="is-IS" smtClean="0"/>
              <a:t>13.5.2020</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663DDA82-7FBF-41FF-A7A0-C765E138ACFC}" type="slidenum">
              <a:rPr lang="is-IS" smtClean="0"/>
              <a:t>‹#›</a:t>
            </a:fld>
            <a:endParaRPr lang="is-IS"/>
          </a:p>
        </p:txBody>
      </p:sp>
    </p:spTree>
    <p:extLst>
      <p:ext uri="{BB962C8B-B14F-4D97-AF65-F5344CB8AC3E}">
        <p14:creationId xmlns:p14="http://schemas.microsoft.com/office/powerpoint/2010/main" val="383969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9D431D-8496-4711-821F-471274CA0844}" type="datetimeFigureOut">
              <a:rPr lang="is-IS" smtClean="0"/>
              <a:t>13.5.2020</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663DDA82-7FBF-41FF-A7A0-C765E138ACFC}" type="slidenum">
              <a:rPr lang="is-IS" smtClean="0"/>
              <a:t>‹#›</a:t>
            </a:fld>
            <a:endParaRPr lang="is-IS"/>
          </a:p>
        </p:txBody>
      </p:sp>
    </p:spTree>
    <p:extLst>
      <p:ext uri="{BB962C8B-B14F-4D97-AF65-F5344CB8AC3E}">
        <p14:creationId xmlns:p14="http://schemas.microsoft.com/office/powerpoint/2010/main" val="33965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9D431D-8496-4711-821F-471274CA0844}" type="datetimeFigureOut">
              <a:rPr lang="is-IS" smtClean="0"/>
              <a:t>13.5.2020</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663DDA82-7FBF-41FF-A7A0-C765E138ACFC}" type="slidenum">
              <a:rPr lang="is-IS" smtClean="0"/>
              <a:t>‹#›</a:t>
            </a:fld>
            <a:endParaRPr lang="is-IS"/>
          </a:p>
        </p:txBody>
      </p:sp>
    </p:spTree>
    <p:extLst>
      <p:ext uri="{BB962C8B-B14F-4D97-AF65-F5344CB8AC3E}">
        <p14:creationId xmlns:p14="http://schemas.microsoft.com/office/powerpoint/2010/main" val="341681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9D431D-8496-4711-821F-471274CA0844}" type="datetimeFigureOut">
              <a:rPr lang="is-IS" smtClean="0"/>
              <a:t>13.5.2020</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663DDA82-7FBF-41FF-A7A0-C765E138ACFC}" type="slidenum">
              <a:rPr lang="is-IS" smtClean="0"/>
              <a:t>‹#›</a:t>
            </a:fld>
            <a:endParaRPr lang="is-IS"/>
          </a:p>
        </p:txBody>
      </p:sp>
    </p:spTree>
    <p:extLst>
      <p:ext uri="{BB962C8B-B14F-4D97-AF65-F5344CB8AC3E}">
        <p14:creationId xmlns:p14="http://schemas.microsoft.com/office/powerpoint/2010/main" val="91292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D431D-8496-4711-821F-471274CA0844}" type="datetimeFigureOut">
              <a:rPr lang="is-IS" smtClean="0"/>
              <a:t>13.5.2020</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663DDA82-7FBF-41FF-A7A0-C765E138ACFC}" type="slidenum">
              <a:rPr lang="is-IS" smtClean="0"/>
              <a:t>‹#›</a:t>
            </a:fld>
            <a:endParaRPr lang="is-IS"/>
          </a:p>
        </p:txBody>
      </p:sp>
    </p:spTree>
    <p:extLst>
      <p:ext uri="{BB962C8B-B14F-4D97-AF65-F5344CB8AC3E}">
        <p14:creationId xmlns:p14="http://schemas.microsoft.com/office/powerpoint/2010/main" val="159102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9D431D-8496-4711-821F-471274CA0844}" type="datetimeFigureOut">
              <a:rPr lang="is-IS" smtClean="0"/>
              <a:t>13.5.2020</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663DDA82-7FBF-41FF-A7A0-C765E138ACFC}" type="slidenum">
              <a:rPr lang="is-IS" smtClean="0"/>
              <a:t>‹#›</a:t>
            </a:fld>
            <a:endParaRPr lang="is-IS"/>
          </a:p>
        </p:txBody>
      </p:sp>
    </p:spTree>
    <p:extLst>
      <p:ext uri="{BB962C8B-B14F-4D97-AF65-F5344CB8AC3E}">
        <p14:creationId xmlns:p14="http://schemas.microsoft.com/office/powerpoint/2010/main" val="409338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9D431D-8496-4711-821F-471274CA0844}" type="datetimeFigureOut">
              <a:rPr lang="is-IS" smtClean="0"/>
              <a:t>13.5.2020</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663DDA82-7FBF-41FF-A7A0-C765E138ACFC}" type="slidenum">
              <a:rPr lang="is-IS" smtClean="0"/>
              <a:t>‹#›</a:t>
            </a:fld>
            <a:endParaRPr lang="is-IS"/>
          </a:p>
        </p:txBody>
      </p:sp>
    </p:spTree>
    <p:extLst>
      <p:ext uri="{BB962C8B-B14F-4D97-AF65-F5344CB8AC3E}">
        <p14:creationId xmlns:p14="http://schemas.microsoft.com/office/powerpoint/2010/main" val="161212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D431D-8496-4711-821F-471274CA0844}" type="datetimeFigureOut">
              <a:rPr lang="is-IS" smtClean="0"/>
              <a:t>13.5.2020</a:t>
            </a:fld>
            <a:endParaRPr lang="is-I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DDA82-7FBF-41FF-A7A0-C765E138ACFC}" type="slidenum">
              <a:rPr lang="is-IS" smtClean="0"/>
              <a:t>‹#›</a:t>
            </a:fld>
            <a:endParaRPr lang="is-IS"/>
          </a:p>
        </p:txBody>
      </p:sp>
    </p:spTree>
    <p:extLst>
      <p:ext uri="{BB962C8B-B14F-4D97-AF65-F5344CB8AC3E}">
        <p14:creationId xmlns:p14="http://schemas.microsoft.com/office/powerpoint/2010/main" val="89299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a:t>Ársreikningur 2019</a:t>
            </a:r>
          </a:p>
        </p:txBody>
      </p:sp>
      <p:sp>
        <p:nvSpPr>
          <p:cNvPr id="3" name="Subtitle 2"/>
          <p:cNvSpPr>
            <a:spLocks noGrp="1"/>
          </p:cNvSpPr>
          <p:nvPr>
            <p:ph type="subTitle" idx="1"/>
          </p:nvPr>
        </p:nvSpPr>
        <p:spPr>
          <a:xfrm>
            <a:off x="1143000" y="4073093"/>
            <a:ext cx="6858000" cy="1655762"/>
          </a:xfrm>
        </p:spPr>
        <p:txBody>
          <a:bodyPr/>
          <a:lstStyle/>
          <a:p>
            <a:r>
              <a:rPr lang="is-IS" dirty="0"/>
              <a:t>28. apríl 2020</a:t>
            </a:r>
          </a:p>
          <a:p>
            <a:r>
              <a:rPr lang="is-I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spTree>
    <p:extLst>
      <p:ext uri="{BB962C8B-B14F-4D97-AF65-F5344CB8AC3E}">
        <p14:creationId xmlns:p14="http://schemas.microsoft.com/office/powerpoint/2010/main" val="2773114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Samstæðureikningur	</a:t>
            </a:r>
          </a:p>
        </p:txBody>
      </p:sp>
      <p:sp>
        <p:nvSpPr>
          <p:cNvPr id="3" name="Content Placeholder 2"/>
          <p:cNvSpPr>
            <a:spLocks noGrp="1"/>
          </p:cNvSpPr>
          <p:nvPr>
            <p:ph sz="half" idx="1"/>
          </p:nvPr>
        </p:nvSpPr>
        <p:spPr>
          <a:xfrm>
            <a:off x="545284" y="1722507"/>
            <a:ext cx="1943273" cy="4351338"/>
          </a:xfrm>
        </p:spPr>
        <p:txBody>
          <a:bodyPr>
            <a:normAutofit/>
          </a:bodyPr>
          <a:lstStyle/>
          <a:p>
            <a:pPr>
              <a:lnSpc>
                <a:spcPct val="100000"/>
              </a:lnSpc>
            </a:pPr>
            <a:r>
              <a:rPr lang="is-IS" sz="1400" dirty="0"/>
              <a:t>Lykiltölur</a:t>
            </a:r>
          </a:p>
          <a:p>
            <a:pPr>
              <a:lnSpc>
                <a:spcPct val="100000"/>
              </a:lnSpc>
            </a:pPr>
            <a:r>
              <a:rPr lang="is-IS" sz="1000" dirty="0"/>
              <a:t>EBITDA framlegð hefur verið að aukast undanfarin ár en EBITDA framlegð nam 1,8% árið 2012.</a:t>
            </a:r>
          </a:p>
          <a:p>
            <a:pPr>
              <a:lnSpc>
                <a:spcPct val="100000"/>
              </a:lnSpc>
            </a:pPr>
            <a:r>
              <a:rPr lang="is-IS" sz="1000" dirty="0"/>
              <a:t>EBITDA framlegð á árinu 2019 nemur 7,8%.</a:t>
            </a:r>
          </a:p>
          <a:p>
            <a:pPr>
              <a:lnSpc>
                <a:spcPct val="100000"/>
              </a:lnSpc>
            </a:pPr>
            <a:r>
              <a:rPr lang="is-IS" sz="1000" dirty="0"/>
              <a:t>EBITDA framlegð á árunum 2012 til 2016 nam að meðaltali 4,5% og er því EBITDA framlegð síðustu þriggja ára, þ.e. 2017-2019, talsvert yfir meðaltali áranna 2012 til 2016.</a:t>
            </a:r>
          </a:p>
          <a:p>
            <a:pPr>
              <a:lnSpc>
                <a:spcPct val="100000"/>
              </a:lnSpc>
            </a:pPr>
            <a:endParaRPr lang="is-IS" sz="1000" dirty="0"/>
          </a:p>
          <a:p>
            <a:pPr>
              <a:lnSpc>
                <a:spcPct val="100000"/>
              </a:lnSpc>
            </a:pPr>
            <a:endParaRPr lang="is-IS" sz="1000" dirty="0"/>
          </a:p>
          <a:p>
            <a:pPr>
              <a:lnSpc>
                <a:spcPct val="100000"/>
              </a:lnSpc>
            </a:pPr>
            <a:endParaRPr lang="is-IS" sz="1000" dirty="0"/>
          </a:p>
          <a:p>
            <a:pPr marL="457200" lvl="1" indent="0">
              <a:lnSpc>
                <a:spcPct val="100000"/>
              </a:lnSpc>
              <a:buNone/>
            </a:pPr>
            <a:endParaRPr lang="is-IS" sz="1000" dirty="0"/>
          </a:p>
          <a:p>
            <a:pPr lvl="1">
              <a:lnSpc>
                <a:spcPct val="100000"/>
              </a:lnSpc>
            </a:pPr>
            <a:endParaRPr lang="is-IS" sz="1000" dirty="0"/>
          </a:p>
          <a:p>
            <a:pPr lvl="1">
              <a:lnSpc>
                <a:spcPct val="100000"/>
              </a:lnSpc>
            </a:pPr>
            <a:endParaRPr lang="is-IS" sz="1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9" name="Chart 8">
            <a:extLst>
              <a:ext uri="{FF2B5EF4-FFF2-40B4-BE49-F238E27FC236}">
                <a16:creationId xmlns:a16="http://schemas.microsoft.com/office/drawing/2014/main" id="{97C3C12F-51B8-42C2-A87A-8579489A0579}"/>
              </a:ext>
            </a:extLst>
          </p:cNvPr>
          <p:cNvGraphicFramePr>
            <a:graphicFrameLocks/>
          </p:cNvGraphicFramePr>
          <p:nvPr>
            <p:extLst>
              <p:ext uri="{D42A27DB-BD31-4B8C-83A1-F6EECF244321}">
                <p14:modId xmlns:p14="http://schemas.microsoft.com/office/powerpoint/2010/main" val="1976103894"/>
              </p:ext>
            </p:extLst>
          </p:nvPr>
        </p:nvGraphicFramePr>
        <p:xfrm>
          <a:off x="2508319" y="1690688"/>
          <a:ext cx="6308814" cy="37748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9675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Samstæðureikningur	</a:t>
            </a:r>
          </a:p>
        </p:txBody>
      </p:sp>
      <p:sp>
        <p:nvSpPr>
          <p:cNvPr id="3" name="Content Placeholder 2"/>
          <p:cNvSpPr>
            <a:spLocks noGrp="1"/>
          </p:cNvSpPr>
          <p:nvPr>
            <p:ph sz="half" idx="1"/>
          </p:nvPr>
        </p:nvSpPr>
        <p:spPr>
          <a:xfrm>
            <a:off x="545284" y="1722507"/>
            <a:ext cx="2116893" cy="4351338"/>
          </a:xfrm>
        </p:spPr>
        <p:txBody>
          <a:bodyPr>
            <a:normAutofit/>
          </a:bodyPr>
          <a:lstStyle/>
          <a:p>
            <a:pPr>
              <a:lnSpc>
                <a:spcPct val="100000"/>
              </a:lnSpc>
            </a:pPr>
            <a:r>
              <a:rPr lang="is-IS" sz="1400" dirty="0"/>
              <a:t>Lykiltölur</a:t>
            </a:r>
          </a:p>
          <a:p>
            <a:pPr>
              <a:lnSpc>
                <a:spcPct val="100000"/>
              </a:lnSpc>
            </a:pPr>
            <a:r>
              <a:rPr lang="is-IS" sz="1000" dirty="0"/>
              <a:t>Veltufjárhlutfall, þ.e. veltufjármunir sem hlutfall af skammtímaskuldum, nemur 2,2 í árslok 2019 hjá samstæðunni. Það er talsvert yfir meðaltali veltufjárhlutfalls áranna 2012 til og með 2019 sem nemur 1,6.</a:t>
            </a:r>
          </a:p>
          <a:p>
            <a:pPr>
              <a:lnSpc>
                <a:spcPct val="100000"/>
              </a:lnSpc>
            </a:pPr>
            <a:r>
              <a:rPr lang="is-IS" sz="1000" dirty="0"/>
              <a:t>Veltufjárhlutfall sýnir sem fyrr hæfi samstæðunnar til að inna af hendi nauðsynlegar greiðslur næstu 12 mánuðum og ætti helst ekki að vera lægri en 1,0 til lengri tíma litið.</a:t>
            </a:r>
          </a:p>
          <a:p>
            <a:pPr>
              <a:lnSpc>
                <a:spcPct val="100000"/>
              </a:lnSpc>
            </a:pPr>
            <a:endParaRPr lang="is-IS" sz="1000" dirty="0"/>
          </a:p>
          <a:p>
            <a:pPr>
              <a:lnSpc>
                <a:spcPct val="100000"/>
              </a:lnSpc>
            </a:pPr>
            <a:endParaRPr lang="is-IS" sz="1000" dirty="0"/>
          </a:p>
          <a:p>
            <a:pPr marL="457200" lvl="1" indent="0">
              <a:lnSpc>
                <a:spcPct val="100000"/>
              </a:lnSpc>
              <a:buNone/>
            </a:pPr>
            <a:endParaRPr lang="is-IS" sz="1000" dirty="0"/>
          </a:p>
          <a:p>
            <a:pPr lvl="1">
              <a:lnSpc>
                <a:spcPct val="100000"/>
              </a:lnSpc>
            </a:pPr>
            <a:endParaRPr lang="is-IS" sz="1000" dirty="0"/>
          </a:p>
          <a:p>
            <a:pPr lvl="1">
              <a:lnSpc>
                <a:spcPct val="100000"/>
              </a:lnSpc>
            </a:pPr>
            <a:endParaRPr lang="is-IS" sz="1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10" name="Chart 9">
            <a:extLst>
              <a:ext uri="{FF2B5EF4-FFF2-40B4-BE49-F238E27FC236}">
                <a16:creationId xmlns:a16="http://schemas.microsoft.com/office/drawing/2014/main" id="{E00A22FC-8F35-4CCF-B57D-F43F01E487C6}"/>
              </a:ext>
            </a:extLst>
          </p:cNvPr>
          <p:cNvGraphicFramePr>
            <a:graphicFrameLocks/>
          </p:cNvGraphicFramePr>
          <p:nvPr>
            <p:extLst>
              <p:ext uri="{D42A27DB-BD31-4B8C-83A1-F6EECF244321}">
                <p14:modId xmlns:p14="http://schemas.microsoft.com/office/powerpoint/2010/main" val="4288471878"/>
              </p:ext>
            </p:extLst>
          </p:nvPr>
        </p:nvGraphicFramePr>
        <p:xfrm>
          <a:off x="2782869" y="1690688"/>
          <a:ext cx="6034264" cy="38066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0836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Samstæðureikningur	</a:t>
            </a:r>
          </a:p>
        </p:txBody>
      </p:sp>
      <p:sp>
        <p:nvSpPr>
          <p:cNvPr id="3" name="Content Placeholder 2"/>
          <p:cNvSpPr>
            <a:spLocks noGrp="1"/>
          </p:cNvSpPr>
          <p:nvPr>
            <p:ph sz="half" idx="1"/>
          </p:nvPr>
        </p:nvSpPr>
        <p:spPr>
          <a:xfrm>
            <a:off x="545284" y="1722507"/>
            <a:ext cx="2307875" cy="4351338"/>
          </a:xfrm>
        </p:spPr>
        <p:txBody>
          <a:bodyPr>
            <a:normAutofit/>
          </a:bodyPr>
          <a:lstStyle/>
          <a:p>
            <a:pPr>
              <a:lnSpc>
                <a:spcPct val="100000"/>
              </a:lnSpc>
            </a:pPr>
            <a:r>
              <a:rPr lang="is-IS" sz="1400" dirty="0"/>
              <a:t>Lykiltölur</a:t>
            </a:r>
          </a:p>
          <a:p>
            <a:pPr>
              <a:lnSpc>
                <a:spcPct val="100000"/>
              </a:lnSpc>
            </a:pPr>
            <a:r>
              <a:rPr lang="is-IS" sz="1000" dirty="0"/>
              <a:t>Skuldahlutfall, þ.e. skuldir sem hlutfall af rekstrartekjum heldur áfram að lækka og er í árslok 84%.</a:t>
            </a:r>
          </a:p>
          <a:p>
            <a:pPr>
              <a:lnSpc>
                <a:spcPct val="100000"/>
              </a:lnSpc>
            </a:pPr>
            <a:r>
              <a:rPr lang="is-IS" sz="1000" dirty="0"/>
              <a:t>Eiginfjárhlutfall, þ.e. eigið fé sem hlutfall af heildarfjármagni (eigið fé, lífeyrisskuldbindingu, langtíma- og skammtíma skuldum) nemur 55% í árslok.</a:t>
            </a:r>
          </a:p>
          <a:p>
            <a:pPr>
              <a:lnSpc>
                <a:spcPct val="100000"/>
              </a:lnSpc>
            </a:pPr>
            <a:r>
              <a:rPr lang="is-IS" sz="1000" dirty="0"/>
              <a:t>EBITDA framlegð tímabilsins nemur 7,8% en það er yfir meðaltali síðustu ára (2012-2019) sem nemur 6,6%.</a:t>
            </a:r>
          </a:p>
          <a:p>
            <a:pPr>
              <a:lnSpc>
                <a:spcPct val="100000"/>
              </a:lnSpc>
            </a:pPr>
            <a:r>
              <a:rPr lang="is-IS" sz="1000" dirty="0"/>
              <a:t>Veltufé frá rekstri nemur 15,3% og er einnig yfir meðaltali áranna 2012-2019 sem nemur 13,8%.</a:t>
            </a:r>
          </a:p>
          <a:p>
            <a:pPr>
              <a:lnSpc>
                <a:spcPct val="100000"/>
              </a:lnSpc>
            </a:pPr>
            <a:r>
              <a:rPr lang="is-IS" sz="1000" dirty="0"/>
              <a:t>Veltufjárhlutfall, þ.e. veltufjármunir sem hlutfall af skammtímaskuldum, nemur 2,2 í árslok og er samstæðan því mjög vel í stakk búin til að mæta nauðsynlegum greiðslum á næstu 12 mánuðum.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9" name="Chart 8">
            <a:extLst>
              <a:ext uri="{FF2B5EF4-FFF2-40B4-BE49-F238E27FC236}">
                <a16:creationId xmlns:a16="http://schemas.microsoft.com/office/drawing/2014/main" id="{AD259BA1-1F9B-4A0F-8F66-43EAF10924E0}"/>
              </a:ext>
            </a:extLst>
          </p:cNvPr>
          <p:cNvGraphicFramePr>
            <a:graphicFrameLocks/>
          </p:cNvGraphicFramePr>
          <p:nvPr>
            <p:extLst>
              <p:ext uri="{D42A27DB-BD31-4B8C-83A1-F6EECF244321}">
                <p14:modId xmlns:p14="http://schemas.microsoft.com/office/powerpoint/2010/main" val="1401298005"/>
              </p:ext>
            </p:extLst>
          </p:nvPr>
        </p:nvGraphicFramePr>
        <p:xfrm>
          <a:off x="2853159" y="1690689"/>
          <a:ext cx="5963974" cy="38066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443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A- hluta stofnanir	</a:t>
            </a:r>
          </a:p>
        </p:txBody>
      </p:sp>
      <p:sp>
        <p:nvSpPr>
          <p:cNvPr id="3" name="Content Placeholder 2"/>
          <p:cNvSpPr>
            <a:spLocks noGrp="1"/>
          </p:cNvSpPr>
          <p:nvPr>
            <p:ph sz="half" idx="1"/>
          </p:nvPr>
        </p:nvSpPr>
        <p:spPr>
          <a:xfrm>
            <a:off x="545284" y="1722507"/>
            <a:ext cx="2561900" cy="4351338"/>
          </a:xfrm>
        </p:spPr>
        <p:txBody>
          <a:bodyPr>
            <a:normAutofit/>
          </a:bodyPr>
          <a:lstStyle/>
          <a:p>
            <a:pPr>
              <a:lnSpc>
                <a:spcPct val="100000"/>
              </a:lnSpc>
            </a:pPr>
            <a:r>
              <a:rPr lang="is-IS" sz="1000" dirty="0"/>
              <a:t>Til A- hluta telst sú starfsemi sem að hluta til eða að öllu leyti er fjármögnuð með skatttekjum. Hér er um að ræða Aðalsjóð, en auk hans eru Eignasjóður, Fasteignafélag Akraneskaupstaðar </a:t>
            </a:r>
            <a:r>
              <a:rPr lang="is-IS" sz="1000" dirty="0" err="1"/>
              <a:t>slf</a:t>
            </a:r>
            <a:r>
              <a:rPr lang="is-IS" sz="1000" dirty="0"/>
              <a:t>., og Byggðasafnið í Görðum.</a:t>
            </a:r>
          </a:p>
          <a:p>
            <a:pPr>
              <a:lnSpc>
                <a:spcPct val="100000"/>
              </a:lnSpc>
            </a:pPr>
            <a:r>
              <a:rPr lang="is-IS" sz="1000" dirty="0"/>
              <a:t>Rekstrarafkoma A- hlutans í heild nam 657,6 m.kr.</a:t>
            </a:r>
          </a:p>
          <a:p>
            <a:pPr lvl="1">
              <a:lnSpc>
                <a:spcPct val="100000"/>
              </a:lnSpc>
            </a:pPr>
            <a:r>
              <a:rPr lang="is-IS" sz="1000" dirty="0"/>
              <a:t>Þar af nam rekstrarafkoma Aðalsjóðs 662,5 m.kr.</a:t>
            </a:r>
          </a:p>
          <a:p>
            <a:pPr lvl="1">
              <a:lnSpc>
                <a:spcPct val="100000"/>
              </a:lnSpc>
            </a:pPr>
            <a:r>
              <a:rPr lang="is-IS" sz="1000" dirty="0"/>
              <a:t>Rekstrartap Eignasjóðs nam -28,3 m.kr.</a:t>
            </a:r>
          </a:p>
          <a:p>
            <a:pPr lvl="1">
              <a:lnSpc>
                <a:spcPct val="100000"/>
              </a:lnSpc>
            </a:pPr>
            <a:r>
              <a:rPr lang="is-IS" sz="1000" dirty="0"/>
              <a:t>Rekstrarafkoma Byggðasafns nam 30,4 m.kr.</a:t>
            </a:r>
          </a:p>
          <a:p>
            <a:pPr lvl="1">
              <a:lnSpc>
                <a:spcPct val="100000"/>
              </a:lnSpc>
            </a:pPr>
            <a:r>
              <a:rPr lang="is-IS" sz="1000" dirty="0"/>
              <a:t>Rekstrartap Fasteignafélags Akraneskaupstaðar </a:t>
            </a:r>
            <a:r>
              <a:rPr lang="is-IS" sz="1000" dirty="0" err="1"/>
              <a:t>slf</a:t>
            </a:r>
            <a:r>
              <a:rPr lang="is-IS" sz="1000" dirty="0"/>
              <a:t>. nam -7,0 m.kr.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8" name="Chart 7">
            <a:extLst>
              <a:ext uri="{FF2B5EF4-FFF2-40B4-BE49-F238E27FC236}">
                <a16:creationId xmlns:a16="http://schemas.microsoft.com/office/drawing/2014/main" id="{1AA27F30-8CBE-4045-9107-81C57DEAE50A}"/>
              </a:ext>
            </a:extLst>
          </p:cNvPr>
          <p:cNvGraphicFramePr>
            <a:graphicFrameLocks/>
          </p:cNvGraphicFramePr>
          <p:nvPr>
            <p:extLst>
              <p:ext uri="{D42A27DB-BD31-4B8C-83A1-F6EECF244321}">
                <p14:modId xmlns:p14="http://schemas.microsoft.com/office/powerpoint/2010/main" val="2380424048"/>
              </p:ext>
            </p:extLst>
          </p:nvPr>
        </p:nvGraphicFramePr>
        <p:xfrm>
          <a:off x="3333107" y="1690688"/>
          <a:ext cx="5484026" cy="37748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6845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A- hluti	</a:t>
            </a:r>
          </a:p>
        </p:txBody>
      </p:sp>
      <p:sp>
        <p:nvSpPr>
          <p:cNvPr id="3" name="Content Placeholder 2"/>
          <p:cNvSpPr>
            <a:spLocks noGrp="1"/>
          </p:cNvSpPr>
          <p:nvPr>
            <p:ph sz="half" idx="1"/>
          </p:nvPr>
        </p:nvSpPr>
        <p:spPr>
          <a:xfrm>
            <a:off x="545284" y="1722506"/>
            <a:ext cx="3059050" cy="4538593"/>
          </a:xfrm>
        </p:spPr>
        <p:txBody>
          <a:bodyPr>
            <a:normAutofit/>
          </a:bodyPr>
          <a:lstStyle/>
          <a:p>
            <a:pPr>
              <a:lnSpc>
                <a:spcPct val="100000"/>
              </a:lnSpc>
            </a:pPr>
            <a:r>
              <a:rPr lang="is-IS" sz="1400" dirty="0"/>
              <a:t>Rekstrarreikningur</a:t>
            </a:r>
          </a:p>
          <a:p>
            <a:pPr lvl="1">
              <a:lnSpc>
                <a:spcPct val="100000"/>
              </a:lnSpc>
            </a:pPr>
            <a:r>
              <a:rPr lang="is-IS" sz="1000" dirty="0"/>
              <a:t>Rekstrartekjur A- hlutans á árinu 2019 námu samtals 7.084 m.kr. og eru rekstrartekjur A- hlutans því að aukast um rúmar 344 m.kr. milli ára eða sem nemur 5,1%.</a:t>
            </a:r>
          </a:p>
          <a:p>
            <a:pPr lvl="1">
              <a:lnSpc>
                <a:spcPct val="100000"/>
              </a:lnSpc>
            </a:pPr>
            <a:r>
              <a:rPr lang="is-IS" sz="1000" dirty="0"/>
              <a:t>Rekstrargjöld tímabilsins nema samtals rúmlega 6.685 m.kr. og hækka því um 542 m.kr. milli ára.</a:t>
            </a:r>
          </a:p>
          <a:p>
            <a:pPr lvl="1">
              <a:lnSpc>
                <a:spcPct val="100000"/>
              </a:lnSpc>
            </a:pPr>
            <a:r>
              <a:rPr lang="is-IS" sz="1000" dirty="0"/>
              <a:t>Rekstrarafkoma tímabilsins, fyrir fjármagnsliði, nemur 398,5 m.kr. og lækkar því um 198 m.kr. milli ára.</a:t>
            </a:r>
          </a:p>
          <a:p>
            <a:pPr lvl="1">
              <a:lnSpc>
                <a:spcPct val="100000"/>
              </a:lnSpc>
            </a:pPr>
            <a:r>
              <a:rPr lang="is-IS" sz="1000" dirty="0"/>
              <a:t>Fjármagnstekjur, umfram fjármagnsgjöld nema 224,6 m.kr. á tímabilinu.</a:t>
            </a:r>
          </a:p>
          <a:p>
            <a:pPr lvl="1">
              <a:lnSpc>
                <a:spcPct val="100000"/>
              </a:lnSpc>
            </a:pPr>
            <a:r>
              <a:rPr lang="is-IS" sz="1000" dirty="0"/>
              <a:t>Rekstrarniðurstaða fyrir óreglulega liði nemur 623 m.kr. og lækkar um 120,6 m.kr. </a:t>
            </a:r>
          </a:p>
          <a:p>
            <a:pPr lvl="1">
              <a:lnSpc>
                <a:spcPct val="100000"/>
              </a:lnSpc>
            </a:pPr>
            <a:r>
              <a:rPr lang="is-IS" sz="1000" dirty="0"/>
              <a:t>Undir óreglulega liði á árinu 2019 nemur söluhagnaður eigna (5,6 m.kr.) og lífeyrisskuldbinding og launaliðir (28,8 m.kr.).</a:t>
            </a:r>
          </a:p>
          <a:p>
            <a:pPr lvl="1">
              <a:lnSpc>
                <a:spcPct val="100000"/>
              </a:lnSpc>
            </a:pPr>
            <a:r>
              <a:rPr lang="is-IS" sz="1000" dirty="0"/>
              <a:t>Rekstrarafkoma tímabilsins nemur því 657,6 m.kr. og lækkar því um 157 m.kr. milli ára. </a:t>
            </a:r>
          </a:p>
          <a:p>
            <a:pPr lvl="1">
              <a:lnSpc>
                <a:spcPct val="100000"/>
              </a:lnSpc>
            </a:pPr>
            <a:endParaRPr lang="is-IS" sz="1000" dirty="0"/>
          </a:p>
          <a:p>
            <a:pPr lvl="1">
              <a:lnSpc>
                <a:spcPct val="100000"/>
              </a:lnSpc>
            </a:pPr>
            <a:endParaRPr lang="is-IS" sz="1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9" name="Chart 8">
            <a:extLst>
              <a:ext uri="{FF2B5EF4-FFF2-40B4-BE49-F238E27FC236}">
                <a16:creationId xmlns:a16="http://schemas.microsoft.com/office/drawing/2014/main" id="{F85B5654-DB54-4F1A-A7CD-CEF13A3C3922}"/>
              </a:ext>
            </a:extLst>
          </p:cNvPr>
          <p:cNvGraphicFramePr>
            <a:graphicFrameLocks/>
          </p:cNvGraphicFramePr>
          <p:nvPr>
            <p:extLst>
              <p:ext uri="{D42A27DB-BD31-4B8C-83A1-F6EECF244321}">
                <p14:modId xmlns:p14="http://schemas.microsoft.com/office/powerpoint/2010/main" val="3931086400"/>
              </p:ext>
            </p:extLst>
          </p:nvPr>
        </p:nvGraphicFramePr>
        <p:xfrm>
          <a:off x="3659453" y="1690689"/>
          <a:ext cx="5157679" cy="37748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205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A- hluti	</a:t>
            </a:r>
          </a:p>
        </p:txBody>
      </p:sp>
      <p:sp>
        <p:nvSpPr>
          <p:cNvPr id="3" name="Content Placeholder 2"/>
          <p:cNvSpPr>
            <a:spLocks noGrp="1"/>
          </p:cNvSpPr>
          <p:nvPr>
            <p:ph sz="half" idx="1"/>
          </p:nvPr>
        </p:nvSpPr>
        <p:spPr>
          <a:xfrm>
            <a:off x="545283" y="1722506"/>
            <a:ext cx="2319451" cy="4538593"/>
          </a:xfrm>
        </p:spPr>
        <p:txBody>
          <a:bodyPr>
            <a:normAutofit/>
          </a:bodyPr>
          <a:lstStyle/>
          <a:p>
            <a:pPr>
              <a:lnSpc>
                <a:spcPct val="100000"/>
              </a:lnSpc>
            </a:pPr>
            <a:r>
              <a:rPr lang="is-IS" sz="1400" dirty="0"/>
              <a:t>Efnahagsreikningur</a:t>
            </a:r>
          </a:p>
          <a:p>
            <a:pPr lvl="1">
              <a:lnSpc>
                <a:spcPct val="100000"/>
              </a:lnSpc>
            </a:pPr>
            <a:r>
              <a:rPr lang="is-IS" sz="1000" dirty="0"/>
              <a:t>Heildareignir í árslok námu samtals 14.643 m.kr. og hækkuðu um rúmar 865 m.kr. milli ára og munar þar mest um aukningu á fasteignum og lóðum um 875 m.kr.</a:t>
            </a:r>
          </a:p>
          <a:p>
            <a:pPr lvl="1">
              <a:lnSpc>
                <a:spcPct val="100000"/>
              </a:lnSpc>
            </a:pPr>
            <a:r>
              <a:rPr lang="is-IS" sz="1000" dirty="0"/>
              <a:t>Skuldir og skuldbindingar samtals á sama tíma nema 6.303 m.kr. og hækka því um 93 m.kr. milli ára.</a:t>
            </a:r>
          </a:p>
          <a:p>
            <a:pPr lvl="1">
              <a:lnSpc>
                <a:spcPct val="100000"/>
              </a:lnSpc>
            </a:pPr>
            <a:r>
              <a:rPr lang="is-IS" sz="1000" dirty="0"/>
              <a:t>Eigið fé nemur í árslok 8.340 m.kr. og eiginfjárhlutfall nemur 57% í lok tímabils og hækkar því um 2,0% milli ára. </a:t>
            </a:r>
          </a:p>
          <a:p>
            <a:pPr lvl="1">
              <a:lnSpc>
                <a:spcPct val="100000"/>
              </a:lnSpc>
            </a:pPr>
            <a:endParaRPr lang="is-IS" sz="1000" dirty="0"/>
          </a:p>
          <a:p>
            <a:pPr lvl="1">
              <a:lnSpc>
                <a:spcPct val="100000"/>
              </a:lnSpc>
            </a:pPr>
            <a:endParaRPr lang="is-IS" sz="1000" dirty="0"/>
          </a:p>
          <a:p>
            <a:pPr lvl="1">
              <a:lnSpc>
                <a:spcPct val="100000"/>
              </a:lnSpc>
            </a:pPr>
            <a:endParaRPr lang="is-IS" sz="1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8" name="Chart 7">
            <a:extLst>
              <a:ext uri="{FF2B5EF4-FFF2-40B4-BE49-F238E27FC236}">
                <a16:creationId xmlns:a16="http://schemas.microsoft.com/office/drawing/2014/main" id="{455B7FC8-2213-4DA6-9BA4-ED53C6723DCA}"/>
              </a:ext>
            </a:extLst>
          </p:cNvPr>
          <p:cNvGraphicFramePr>
            <a:graphicFrameLocks/>
          </p:cNvGraphicFramePr>
          <p:nvPr>
            <p:extLst>
              <p:ext uri="{D42A27DB-BD31-4B8C-83A1-F6EECF244321}">
                <p14:modId xmlns:p14="http://schemas.microsoft.com/office/powerpoint/2010/main" val="138914251"/>
              </p:ext>
            </p:extLst>
          </p:nvPr>
        </p:nvGraphicFramePr>
        <p:xfrm>
          <a:off x="3057573" y="1690689"/>
          <a:ext cx="5759559" cy="37748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368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A hluti	</a:t>
            </a:r>
          </a:p>
        </p:txBody>
      </p:sp>
      <p:sp>
        <p:nvSpPr>
          <p:cNvPr id="3" name="Content Placeholder 2"/>
          <p:cNvSpPr>
            <a:spLocks noGrp="1"/>
          </p:cNvSpPr>
          <p:nvPr>
            <p:ph sz="half" idx="1"/>
          </p:nvPr>
        </p:nvSpPr>
        <p:spPr>
          <a:xfrm>
            <a:off x="545284" y="1722507"/>
            <a:ext cx="2209491" cy="4351338"/>
          </a:xfrm>
        </p:spPr>
        <p:txBody>
          <a:bodyPr>
            <a:normAutofit/>
          </a:bodyPr>
          <a:lstStyle/>
          <a:p>
            <a:pPr>
              <a:lnSpc>
                <a:spcPct val="100000"/>
              </a:lnSpc>
            </a:pPr>
            <a:r>
              <a:rPr lang="is-IS" sz="1400" dirty="0"/>
              <a:t>EBITDA</a:t>
            </a:r>
          </a:p>
          <a:p>
            <a:pPr>
              <a:lnSpc>
                <a:spcPct val="100000"/>
              </a:lnSpc>
            </a:pPr>
            <a:r>
              <a:rPr lang="is-IS" sz="1000" dirty="0"/>
              <a:t>EBITDA A- hlutans á árinu 2019 nemur 593 m.kr. eða sem nemur 8,4% EBITDA framlegðarhlutfalli sem er yfir meðaltali síðustu ára, þ.e. 2012-2019 sem nemur 8,1% EBITDA framlegð.</a:t>
            </a:r>
          </a:p>
          <a:p>
            <a:pPr>
              <a:lnSpc>
                <a:spcPct val="100000"/>
              </a:lnSpc>
            </a:pPr>
            <a:r>
              <a:rPr lang="is-IS" sz="1000" dirty="0"/>
              <a:t>Á árinu 2016 nam EBITDA framlegð A-hlutans 4,3% og meðaltal EBITDA framlegðar á árunum 2012 til 2016 nam 6,4%.</a:t>
            </a:r>
          </a:p>
          <a:p>
            <a:pPr>
              <a:lnSpc>
                <a:spcPct val="100000"/>
              </a:lnSpc>
            </a:pPr>
            <a:endParaRPr lang="is-IS" sz="1000" dirty="0"/>
          </a:p>
          <a:p>
            <a:pPr>
              <a:lnSpc>
                <a:spcPct val="100000"/>
              </a:lnSpc>
            </a:pPr>
            <a:endParaRPr lang="is-IS" sz="1000" dirty="0"/>
          </a:p>
          <a:p>
            <a:pPr>
              <a:lnSpc>
                <a:spcPct val="100000"/>
              </a:lnSpc>
            </a:pPr>
            <a:endParaRPr lang="is-IS" sz="1000" dirty="0"/>
          </a:p>
          <a:p>
            <a:pPr>
              <a:lnSpc>
                <a:spcPct val="100000"/>
              </a:lnSpc>
            </a:pPr>
            <a:endParaRPr lang="is-IS" sz="1000" dirty="0"/>
          </a:p>
          <a:p>
            <a:pPr marL="457200" lvl="1" indent="0">
              <a:lnSpc>
                <a:spcPct val="100000"/>
              </a:lnSpc>
              <a:buNone/>
            </a:pPr>
            <a:endParaRPr lang="is-IS" sz="1000" dirty="0"/>
          </a:p>
          <a:p>
            <a:pPr lvl="1">
              <a:lnSpc>
                <a:spcPct val="100000"/>
              </a:lnSpc>
            </a:pPr>
            <a:endParaRPr lang="is-IS" sz="1000" dirty="0"/>
          </a:p>
          <a:p>
            <a:pPr lvl="1">
              <a:lnSpc>
                <a:spcPct val="100000"/>
              </a:lnSpc>
            </a:pPr>
            <a:endParaRPr lang="is-IS" sz="1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9" name="Chart 8">
            <a:extLst>
              <a:ext uri="{FF2B5EF4-FFF2-40B4-BE49-F238E27FC236}">
                <a16:creationId xmlns:a16="http://schemas.microsoft.com/office/drawing/2014/main" id="{D1D61EC9-8A81-40C5-8CA4-4708B4457CE9}"/>
              </a:ext>
            </a:extLst>
          </p:cNvPr>
          <p:cNvGraphicFramePr>
            <a:graphicFrameLocks/>
          </p:cNvGraphicFramePr>
          <p:nvPr>
            <p:extLst>
              <p:ext uri="{D42A27DB-BD31-4B8C-83A1-F6EECF244321}">
                <p14:modId xmlns:p14="http://schemas.microsoft.com/office/powerpoint/2010/main" val="898295410"/>
              </p:ext>
            </p:extLst>
          </p:nvPr>
        </p:nvGraphicFramePr>
        <p:xfrm>
          <a:off x="2871143" y="1690688"/>
          <a:ext cx="5945990" cy="37748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013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A- hluti	</a:t>
            </a:r>
          </a:p>
        </p:txBody>
      </p:sp>
      <p:sp>
        <p:nvSpPr>
          <p:cNvPr id="3" name="Content Placeholder 2"/>
          <p:cNvSpPr>
            <a:spLocks noGrp="1"/>
          </p:cNvSpPr>
          <p:nvPr>
            <p:ph sz="half" idx="1"/>
          </p:nvPr>
        </p:nvSpPr>
        <p:spPr>
          <a:xfrm>
            <a:off x="545285" y="1722507"/>
            <a:ext cx="2109138" cy="4351338"/>
          </a:xfrm>
        </p:spPr>
        <p:txBody>
          <a:bodyPr>
            <a:normAutofit/>
          </a:bodyPr>
          <a:lstStyle/>
          <a:p>
            <a:pPr>
              <a:lnSpc>
                <a:spcPct val="100000"/>
              </a:lnSpc>
            </a:pPr>
            <a:r>
              <a:rPr lang="is-IS" sz="1400" dirty="0"/>
              <a:t>Þróun launakostnaðar</a:t>
            </a:r>
          </a:p>
          <a:p>
            <a:pPr>
              <a:lnSpc>
                <a:spcPct val="100000"/>
              </a:lnSpc>
            </a:pPr>
            <a:r>
              <a:rPr lang="is-IS" sz="1000" dirty="0"/>
              <a:t>Launagjöld A- hluta, sem hlutfall af rekstrartekjum samtals, nemur 59% en meðaltal áranna 2012-2019 nemur 56,6%.</a:t>
            </a:r>
          </a:p>
          <a:p>
            <a:pPr>
              <a:lnSpc>
                <a:spcPct val="100000"/>
              </a:lnSpc>
            </a:pPr>
            <a:r>
              <a:rPr lang="is-IS" sz="1000" dirty="0"/>
              <a:t>Ef tekið er tillit til lífeyrisskuldbindinga þá námu launagjöld og lífeyrisskuldbinding samtals 63,6% af heildarrekstrartekjum A- hlutans á árinu 2019 og hafa lækkað talsvert frá árinu 2016 þegar þau námu 67,9%. </a:t>
            </a:r>
          </a:p>
          <a:p>
            <a:pPr>
              <a:lnSpc>
                <a:spcPct val="100000"/>
              </a:lnSpc>
            </a:pPr>
            <a:r>
              <a:rPr lang="is-IS" sz="1000" dirty="0"/>
              <a:t>Meðaltal launagjalda, ásamt lífeyrisskuldbindingum, A-hlutans nema 63,1% á árunum 2012-2019 og er núverandi hlutfall (63,6%) því í takt við meðaltal þessara ára. </a:t>
            </a:r>
          </a:p>
          <a:p>
            <a:pPr>
              <a:lnSpc>
                <a:spcPct val="100000"/>
              </a:lnSpc>
            </a:pPr>
            <a:endParaRPr lang="is-IS" sz="1000" dirty="0"/>
          </a:p>
          <a:p>
            <a:pPr>
              <a:lnSpc>
                <a:spcPct val="100000"/>
              </a:lnSpc>
            </a:pPr>
            <a:endParaRPr lang="is-IS" sz="1000" dirty="0"/>
          </a:p>
          <a:p>
            <a:pPr marL="457200" lvl="1" indent="0">
              <a:lnSpc>
                <a:spcPct val="100000"/>
              </a:lnSpc>
              <a:buNone/>
            </a:pPr>
            <a:endParaRPr lang="is-IS" sz="1000" dirty="0"/>
          </a:p>
          <a:p>
            <a:pPr lvl="1">
              <a:lnSpc>
                <a:spcPct val="100000"/>
              </a:lnSpc>
            </a:pPr>
            <a:endParaRPr lang="is-IS" sz="1000" dirty="0"/>
          </a:p>
          <a:p>
            <a:pPr lvl="1">
              <a:lnSpc>
                <a:spcPct val="100000"/>
              </a:lnSpc>
            </a:pPr>
            <a:endParaRPr lang="is-IS" sz="1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8" name="Chart 7">
            <a:extLst>
              <a:ext uri="{FF2B5EF4-FFF2-40B4-BE49-F238E27FC236}">
                <a16:creationId xmlns:a16="http://schemas.microsoft.com/office/drawing/2014/main" id="{33310D22-34F6-4F3D-B96E-F05117B3D7D1}"/>
              </a:ext>
            </a:extLst>
          </p:cNvPr>
          <p:cNvGraphicFramePr>
            <a:graphicFrameLocks/>
          </p:cNvGraphicFramePr>
          <p:nvPr>
            <p:extLst>
              <p:ext uri="{D42A27DB-BD31-4B8C-83A1-F6EECF244321}">
                <p14:modId xmlns:p14="http://schemas.microsoft.com/office/powerpoint/2010/main" val="281807621"/>
              </p:ext>
            </p:extLst>
          </p:nvPr>
        </p:nvGraphicFramePr>
        <p:xfrm>
          <a:off x="2853299" y="1690688"/>
          <a:ext cx="5963833" cy="36270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1265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A- hluti	</a:t>
            </a:r>
          </a:p>
        </p:txBody>
      </p:sp>
      <p:sp>
        <p:nvSpPr>
          <p:cNvPr id="3" name="Content Placeholder 2"/>
          <p:cNvSpPr>
            <a:spLocks noGrp="1"/>
          </p:cNvSpPr>
          <p:nvPr>
            <p:ph sz="half" idx="1"/>
          </p:nvPr>
        </p:nvSpPr>
        <p:spPr>
          <a:xfrm>
            <a:off x="545284" y="1722507"/>
            <a:ext cx="2585668" cy="4351338"/>
          </a:xfrm>
        </p:spPr>
        <p:txBody>
          <a:bodyPr>
            <a:normAutofit/>
          </a:bodyPr>
          <a:lstStyle/>
          <a:p>
            <a:pPr>
              <a:lnSpc>
                <a:spcPct val="100000"/>
              </a:lnSpc>
            </a:pPr>
            <a:r>
              <a:rPr lang="is-IS" sz="1400" dirty="0"/>
              <a:t>Þróun launakostnaðar</a:t>
            </a:r>
          </a:p>
          <a:p>
            <a:pPr>
              <a:lnSpc>
                <a:spcPct val="100000"/>
              </a:lnSpc>
            </a:pPr>
            <a:r>
              <a:rPr lang="is-IS" sz="1000" dirty="0"/>
              <a:t>Rekstrartekjur frá árinu 2012 til ársloka 2019 hafa hækkað um 72,6% miðað við rauntölur á árinu 2019.</a:t>
            </a:r>
          </a:p>
          <a:p>
            <a:pPr>
              <a:lnSpc>
                <a:spcPct val="100000"/>
              </a:lnSpc>
            </a:pPr>
            <a:r>
              <a:rPr lang="is-IS" sz="1000" dirty="0"/>
              <a:t>Launagjöld og lífeyrisskuldbinding hafa hækkað um 71,3% á sama tíma. </a:t>
            </a:r>
          </a:p>
          <a:p>
            <a:pPr>
              <a:lnSpc>
                <a:spcPct val="100000"/>
              </a:lnSpc>
            </a:pPr>
            <a:r>
              <a:rPr lang="is-IS" sz="1000" dirty="0"/>
              <a:t>Rekstrartekjur samtals hafa því hækkað um  1,2% umfram launagjöld og lífeyrisskuldbindingu á árunum 2012 til 2019.</a:t>
            </a:r>
          </a:p>
          <a:p>
            <a:pPr>
              <a:lnSpc>
                <a:spcPct val="100000"/>
              </a:lnSpc>
            </a:pPr>
            <a:r>
              <a:rPr lang="is-IS" sz="1000" dirty="0"/>
              <a:t>Á tímabilinu 2013 til ársloka 2016 hækkaði hins vegar lífeyrisskuldbindingin um 287,8% á meðan rekstrartekjur samtals hækkuðu um 26,9%.</a:t>
            </a:r>
          </a:p>
          <a:p>
            <a:pPr>
              <a:lnSpc>
                <a:spcPct val="100000"/>
              </a:lnSpc>
            </a:pPr>
            <a:endParaRPr lang="is-IS" sz="1000" dirty="0"/>
          </a:p>
          <a:p>
            <a:pPr>
              <a:lnSpc>
                <a:spcPct val="100000"/>
              </a:lnSpc>
            </a:pPr>
            <a:endParaRPr lang="is-IS" sz="1000" dirty="0"/>
          </a:p>
          <a:p>
            <a:pPr>
              <a:lnSpc>
                <a:spcPct val="100000"/>
              </a:lnSpc>
            </a:pPr>
            <a:endParaRPr lang="is-IS" sz="1000" dirty="0"/>
          </a:p>
          <a:p>
            <a:pPr>
              <a:lnSpc>
                <a:spcPct val="100000"/>
              </a:lnSpc>
            </a:pPr>
            <a:endParaRPr lang="is-IS" sz="1000" dirty="0"/>
          </a:p>
          <a:p>
            <a:pPr>
              <a:lnSpc>
                <a:spcPct val="100000"/>
              </a:lnSpc>
            </a:pPr>
            <a:endParaRPr lang="is-IS" sz="1000" dirty="0"/>
          </a:p>
          <a:p>
            <a:pPr marL="457200" lvl="1" indent="0">
              <a:lnSpc>
                <a:spcPct val="100000"/>
              </a:lnSpc>
              <a:buNone/>
            </a:pPr>
            <a:endParaRPr lang="is-IS" sz="1000" dirty="0"/>
          </a:p>
          <a:p>
            <a:pPr lvl="1">
              <a:lnSpc>
                <a:spcPct val="100000"/>
              </a:lnSpc>
            </a:pPr>
            <a:endParaRPr lang="is-IS" sz="1000" dirty="0"/>
          </a:p>
          <a:p>
            <a:pPr lvl="1">
              <a:lnSpc>
                <a:spcPct val="100000"/>
              </a:lnSpc>
            </a:pPr>
            <a:endParaRPr lang="is-IS" sz="1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9" name="Chart 8">
            <a:extLst>
              <a:ext uri="{FF2B5EF4-FFF2-40B4-BE49-F238E27FC236}">
                <a16:creationId xmlns:a16="http://schemas.microsoft.com/office/drawing/2014/main" id="{1125582E-B7AE-4A89-9E2D-542419D13253}"/>
              </a:ext>
            </a:extLst>
          </p:cNvPr>
          <p:cNvGraphicFramePr>
            <a:graphicFrameLocks/>
          </p:cNvGraphicFramePr>
          <p:nvPr>
            <p:extLst>
              <p:ext uri="{D42A27DB-BD31-4B8C-83A1-F6EECF244321}">
                <p14:modId xmlns:p14="http://schemas.microsoft.com/office/powerpoint/2010/main" val="3810719984"/>
              </p:ext>
            </p:extLst>
          </p:nvPr>
        </p:nvGraphicFramePr>
        <p:xfrm>
          <a:off x="3130952" y="1674340"/>
          <a:ext cx="5686181" cy="37911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6509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Sjóðir A- hluta</a:t>
            </a:r>
          </a:p>
        </p:txBody>
      </p:sp>
      <p:sp>
        <p:nvSpPr>
          <p:cNvPr id="3" name="Content Placeholder 2"/>
          <p:cNvSpPr>
            <a:spLocks noGrp="1"/>
          </p:cNvSpPr>
          <p:nvPr>
            <p:ph sz="half" idx="1"/>
          </p:nvPr>
        </p:nvSpPr>
        <p:spPr>
          <a:xfrm>
            <a:off x="628650" y="1426724"/>
            <a:ext cx="6991350" cy="4351338"/>
          </a:xfrm>
        </p:spPr>
        <p:txBody>
          <a:bodyPr>
            <a:normAutofit/>
          </a:bodyPr>
          <a:lstStyle/>
          <a:p>
            <a:pPr>
              <a:lnSpc>
                <a:spcPct val="100000"/>
              </a:lnSpc>
            </a:pPr>
            <a:endParaRPr lang="is-IS" sz="1400" dirty="0"/>
          </a:p>
          <a:p>
            <a:pPr>
              <a:lnSpc>
                <a:spcPct val="100000"/>
              </a:lnSpc>
            </a:pPr>
            <a:r>
              <a:rPr lang="is-IS" sz="1400" dirty="0"/>
              <a:t>Aðalsjóður</a:t>
            </a:r>
          </a:p>
          <a:p>
            <a:pPr lvl="1">
              <a:lnSpc>
                <a:spcPct val="100000"/>
              </a:lnSpc>
            </a:pPr>
            <a:r>
              <a:rPr lang="is-IS" sz="1100" dirty="0"/>
              <a:t>Hlutverk Aðalsjóðs er umsjón með hefðbundinni starfsemi sveitarfélagsins er lýtur fyrst og fremst að lögbundnum verkefnum þess og heyrir sjóðurinn beint undir sveitarstjórn. Starfsemi Aðalsjóðs er að mestu fjármögnuð af skatttekjum.</a:t>
            </a:r>
          </a:p>
          <a:p>
            <a:pPr lvl="1">
              <a:lnSpc>
                <a:spcPct val="100000"/>
              </a:lnSpc>
            </a:pPr>
            <a:r>
              <a:rPr lang="is-IS" sz="1100" dirty="0"/>
              <a:t>Rekstrartekjur ársins námu 7.082 m.kr. og eru því tæpum 339 m.kr. hærri en áætlanir gerðu ráð fyrir, mismunurinn liggur aðallega í 194 m.kr. hærra framlagi Jöfnunarsjóðs en áætlanir gerðu ráð fyrir. </a:t>
            </a:r>
          </a:p>
          <a:p>
            <a:pPr lvl="1">
              <a:lnSpc>
                <a:spcPct val="100000"/>
              </a:lnSpc>
            </a:pPr>
            <a:r>
              <a:rPr lang="is-IS" sz="1100" dirty="0"/>
              <a:t>Rekstrargjöld tímabilsins námu 6.888 m.kr. en áætlanir höfðu gert ráð fyrir rekstrargjöldum að fjárhæð kr. 6.865 m.kr. og voru rekstrargjöld því samtals 23 m.kr. yfir áætlun tímabilsins. </a:t>
            </a:r>
          </a:p>
          <a:p>
            <a:pPr lvl="1">
              <a:lnSpc>
                <a:spcPct val="100000"/>
              </a:lnSpc>
            </a:pPr>
            <a:r>
              <a:rPr lang="is-IS" sz="1100" dirty="0"/>
              <a:t>Rekstrarafkoma, fyrir fjármagnsliði, nemur því 194 m.kr. </a:t>
            </a:r>
          </a:p>
          <a:p>
            <a:pPr lvl="1">
              <a:lnSpc>
                <a:spcPct val="100000"/>
              </a:lnSpc>
            </a:pPr>
            <a:r>
              <a:rPr lang="is-IS" sz="1100" dirty="0"/>
              <a:t>Fjármagnstekjur, umfram fjármagnsgjöld, námu 468 m.kr. og er því rekstrarniðurstaða ársins jákvæð og nemur 662,5 m.kr. en áætlanir höfðu gert ráð fyrir 233 m.kr. í rekstrarafkomu tímabilsins.</a:t>
            </a:r>
          </a:p>
          <a:p>
            <a:pPr lvl="1">
              <a:lnSpc>
                <a:spcPct val="100000"/>
              </a:lnSpc>
            </a:pPr>
            <a:r>
              <a:rPr lang="is-IS" sz="1100" dirty="0"/>
              <a:t>Eignir í árslok nema 13.192 m.kr. og skuldir og skuldbindingar nema samtals 5.024 m.kr. Eigið fé nemur því tæpum 8,2 milljörðum eða sem nemur 8.168 m.kr.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14096"/>
            <a:ext cx="9144000" cy="1360682"/>
          </a:xfrm>
          <a:prstGeom prst="rect">
            <a:avLst/>
          </a:prstGeom>
        </p:spPr>
      </p:pic>
    </p:spTree>
    <p:extLst>
      <p:ext uri="{BB962C8B-B14F-4D97-AF65-F5344CB8AC3E}">
        <p14:creationId xmlns:p14="http://schemas.microsoft.com/office/powerpoint/2010/main" val="85660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Samstæðureikningur	</a:t>
            </a:r>
          </a:p>
        </p:txBody>
      </p:sp>
      <p:sp>
        <p:nvSpPr>
          <p:cNvPr id="3" name="Content Placeholder 2"/>
          <p:cNvSpPr>
            <a:spLocks noGrp="1"/>
          </p:cNvSpPr>
          <p:nvPr>
            <p:ph sz="half" idx="1"/>
          </p:nvPr>
        </p:nvSpPr>
        <p:spPr>
          <a:xfrm>
            <a:off x="545283" y="1722507"/>
            <a:ext cx="2482001" cy="4351338"/>
          </a:xfrm>
        </p:spPr>
        <p:txBody>
          <a:bodyPr>
            <a:normAutofit/>
          </a:bodyPr>
          <a:lstStyle/>
          <a:p>
            <a:pPr>
              <a:lnSpc>
                <a:spcPct val="100000"/>
              </a:lnSpc>
            </a:pPr>
            <a:r>
              <a:rPr lang="is-IS" sz="1400" dirty="0"/>
              <a:t>Rekstrartekjur</a:t>
            </a:r>
          </a:p>
          <a:p>
            <a:pPr lvl="1">
              <a:lnSpc>
                <a:spcPct val="100000"/>
              </a:lnSpc>
            </a:pPr>
            <a:r>
              <a:rPr lang="is-IS" sz="1000" dirty="0"/>
              <a:t>Rekstrartekjur samstæðu á árinu 2019 námu samtals kr. 8.044.186.668 og aukast um 5,2% milli ára.</a:t>
            </a:r>
          </a:p>
          <a:p>
            <a:pPr lvl="1">
              <a:lnSpc>
                <a:spcPct val="100000"/>
              </a:lnSpc>
            </a:pPr>
            <a:r>
              <a:rPr lang="is-IS" sz="1000" dirty="0"/>
              <a:t>Þar af hækkar útsvar og fasteignaskattar um rúmar 282 m.kr. eða sem nemur 6,2%.</a:t>
            </a:r>
          </a:p>
          <a:p>
            <a:pPr lvl="1">
              <a:lnSpc>
                <a:spcPct val="100000"/>
              </a:lnSpc>
            </a:pPr>
            <a:r>
              <a:rPr lang="is-IS" sz="1000" dirty="0"/>
              <a:t>Framlög jöfnunarsjóðs lækka um rúmar 22 m.kr. (-1,6%) og aðrar tekjur aukast um 140 m.kr. (8,5%).</a:t>
            </a:r>
          </a:p>
          <a:p>
            <a:pPr lvl="1">
              <a:lnSpc>
                <a:spcPct val="100000"/>
              </a:lnSpc>
            </a:pPr>
            <a:r>
              <a:rPr lang="is-IS" sz="1000" dirty="0"/>
              <a:t>Meðaltekjuvöxtur kaupstaðarins á árunum 2013-2018 nemur 8,6% og er því tekjuvöxtur ársins (5,2%) undir meðaltali síðustu ára.</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8" name="Chart 7">
            <a:extLst>
              <a:ext uri="{FF2B5EF4-FFF2-40B4-BE49-F238E27FC236}">
                <a16:creationId xmlns:a16="http://schemas.microsoft.com/office/drawing/2014/main" id="{A242B91C-4C7C-46AB-A15F-AFA8EB6EBB2B}"/>
              </a:ext>
            </a:extLst>
          </p:cNvPr>
          <p:cNvGraphicFramePr>
            <a:graphicFrameLocks/>
          </p:cNvGraphicFramePr>
          <p:nvPr>
            <p:extLst>
              <p:ext uri="{D42A27DB-BD31-4B8C-83A1-F6EECF244321}">
                <p14:modId xmlns:p14="http://schemas.microsoft.com/office/powerpoint/2010/main" val="3278728565"/>
              </p:ext>
            </p:extLst>
          </p:nvPr>
        </p:nvGraphicFramePr>
        <p:xfrm>
          <a:off x="3133817" y="1690688"/>
          <a:ext cx="5683316" cy="37748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5707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Sjóðir A- hluta	</a:t>
            </a:r>
          </a:p>
        </p:txBody>
      </p:sp>
      <p:sp>
        <p:nvSpPr>
          <p:cNvPr id="3" name="Content Placeholder 2"/>
          <p:cNvSpPr>
            <a:spLocks noGrp="1"/>
          </p:cNvSpPr>
          <p:nvPr>
            <p:ph sz="half" idx="1"/>
          </p:nvPr>
        </p:nvSpPr>
        <p:spPr>
          <a:xfrm>
            <a:off x="545283" y="1722506"/>
            <a:ext cx="2493071" cy="4538593"/>
          </a:xfrm>
        </p:spPr>
        <p:txBody>
          <a:bodyPr>
            <a:normAutofit/>
          </a:bodyPr>
          <a:lstStyle/>
          <a:p>
            <a:pPr>
              <a:lnSpc>
                <a:spcPct val="100000"/>
              </a:lnSpc>
            </a:pPr>
            <a:r>
              <a:rPr lang="is-IS" sz="1400" dirty="0"/>
              <a:t>Aðalsjóður</a:t>
            </a:r>
          </a:p>
          <a:p>
            <a:pPr lvl="1">
              <a:lnSpc>
                <a:spcPct val="100000"/>
              </a:lnSpc>
            </a:pPr>
            <a:r>
              <a:rPr lang="is-IS" sz="1000" dirty="0"/>
              <a:t>Hlutfallslega fer hæsta hlutfall skatttekna í fræðslu og uppeldismál eða sem nemur 45,3% af heildarskatttekjum Aðalsjóðs.</a:t>
            </a:r>
          </a:p>
          <a:p>
            <a:pPr lvl="1">
              <a:lnSpc>
                <a:spcPct val="100000"/>
              </a:lnSpc>
            </a:pPr>
            <a:r>
              <a:rPr lang="is-IS" sz="1000" dirty="0"/>
              <a:t>Þar næst kemur Félagsþjónustan með 17,8% af heildarskatttekjum Aðalsjóðs.</a:t>
            </a:r>
          </a:p>
          <a:p>
            <a:pPr lvl="1">
              <a:lnSpc>
                <a:spcPct val="100000"/>
              </a:lnSpc>
            </a:pPr>
            <a:r>
              <a:rPr lang="is-IS" sz="1000" dirty="0"/>
              <a:t>Áfallin lífeyrisskuldbinding nemur 4,8% af heildarskatttekjum Aðalsjóðs og Æskulýðs- og íþróttamál er með 9,2% af heildskatttekjum Aðalsjóðs.</a:t>
            </a:r>
          </a:p>
          <a:p>
            <a:pPr lvl="1">
              <a:lnSpc>
                <a:spcPct val="100000"/>
              </a:lnSpc>
            </a:pPr>
            <a:r>
              <a:rPr lang="is-IS" sz="1000" dirty="0"/>
              <a:t>Sameiginlegur kostnaður er með 6,8% sem hlutfall af heildarskatttekjum Aðalsjóðs en var 14,7% á árinu 2017. Ástæða þess er sú að uppgjör á lífeyrisskuldbindingum var gjaldfærð að fullu undir þeim lið eða að fjárhæð 476,6 m.kr.</a:t>
            </a:r>
          </a:p>
          <a:p>
            <a:pPr lvl="1">
              <a:lnSpc>
                <a:spcPct val="100000"/>
              </a:lnSpc>
            </a:pPr>
            <a:endParaRPr lang="is-IS" sz="1000" dirty="0"/>
          </a:p>
          <a:p>
            <a:pPr lvl="1">
              <a:lnSpc>
                <a:spcPct val="100000"/>
              </a:lnSpc>
            </a:pPr>
            <a:endParaRPr lang="is-IS" sz="1000" dirty="0"/>
          </a:p>
          <a:p>
            <a:pPr lvl="1">
              <a:lnSpc>
                <a:spcPct val="100000"/>
              </a:lnSpc>
            </a:pPr>
            <a:endParaRPr lang="is-IS" sz="1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9" name="Chart 8">
            <a:extLst>
              <a:ext uri="{FF2B5EF4-FFF2-40B4-BE49-F238E27FC236}">
                <a16:creationId xmlns:a16="http://schemas.microsoft.com/office/drawing/2014/main" id="{7038E375-5284-4685-860F-54BE1B12520F}"/>
              </a:ext>
            </a:extLst>
          </p:cNvPr>
          <p:cNvGraphicFramePr>
            <a:graphicFrameLocks/>
          </p:cNvGraphicFramePr>
          <p:nvPr>
            <p:extLst>
              <p:ext uri="{D42A27DB-BD31-4B8C-83A1-F6EECF244321}">
                <p14:modId xmlns:p14="http://schemas.microsoft.com/office/powerpoint/2010/main" val="800430896"/>
              </p:ext>
            </p:extLst>
          </p:nvPr>
        </p:nvGraphicFramePr>
        <p:xfrm>
          <a:off x="3329126" y="1690689"/>
          <a:ext cx="5488007" cy="41107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6476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Sjóðir A- hluta	</a:t>
            </a:r>
          </a:p>
        </p:txBody>
      </p:sp>
      <p:sp>
        <p:nvSpPr>
          <p:cNvPr id="3" name="Content Placeholder 2"/>
          <p:cNvSpPr>
            <a:spLocks noGrp="1"/>
          </p:cNvSpPr>
          <p:nvPr>
            <p:ph sz="half" idx="1"/>
          </p:nvPr>
        </p:nvSpPr>
        <p:spPr>
          <a:xfrm>
            <a:off x="628650" y="1426724"/>
            <a:ext cx="6991350" cy="4351338"/>
          </a:xfrm>
        </p:spPr>
        <p:txBody>
          <a:bodyPr>
            <a:normAutofit lnSpcReduction="10000"/>
          </a:bodyPr>
          <a:lstStyle/>
          <a:p>
            <a:pPr>
              <a:lnSpc>
                <a:spcPct val="100000"/>
              </a:lnSpc>
            </a:pPr>
            <a:r>
              <a:rPr lang="is-IS" sz="1400" dirty="0"/>
              <a:t>Eignasjóður</a:t>
            </a:r>
          </a:p>
          <a:p>
            <a:pPr lvl="1">
              <a:lnSpc>
                <a:spcPct val="100000"/>
              </a:lnSpc>
            </a:pPr>
            <a:r>
              <a:rPr lang="is-IS" sz="1100" dirty="0"/>
              <a:t>Eignasjóður er alfarið í eigu Akraneskaupstaðar og hefur með höndum umsýslu fastafjármuna sem nýttir eru fyrst og fremst af aðalsjóði sveitarfélagsins. Eignasjóður annast meðal annar framkvæmdir, nýbyggingar, rekstur fasteigna og annarra mannvirkja fyrir hönd Akraneskaupstaðar.</a:t>
            </a:r>
          </a:p>
          <a:p>
            <a:pPr lvl="1">
              <a:lnSpc>
                <a:spcPct val="100000"/>
              </a:lnSpc>
            </a:pPr>
            <a:r>
              <a:rPr lang="is-IS" sz="1100" dirty="0"/>
              <a:t>Rekstrartekjur sjóðsins námu 823,2 m.kr. á árinu og rekstrargjöld sama tímabils námu 655,2 m.kr. Fjármagnsliður voru neikvæðir að fjárhæð 196,5. Rekstrartap nam 28,5 m.kr.</a:t>
            </a:r>
          </a:p>
          <a:p>
            <a:pPr>
              <a:lnSpc>
                <a:spcPct val="100000"/>
              </a:lnSpc>
            </a:pPr>
            <a:r>
              <a:rPr lang="is-IS" sz="1400" dirty="0"/>
              <a:t>Fasteignafélag Akraneskaupstaðar slf.</a:t>
            </a:r>
          </a:p>
          <a:p>
            <a:pPr lvl="1">
              <a:lnSpc>
                <a:spcPct val="100000"/>
              </a:lnSpc>
            </a:pPr>
            <a:r>
              <a:rPr lang="is-IS" sz="1100" dirty="0"/>
              <a:t>Félagið er að fullu í eigu Akraneskaupstaðar, 99% með beinni eignaraðild og 1% í eigu einkahlutafélags sem kaupstaðurinn á einnig að fullu.</a:t>
            </a:r>
          </a:p>
          <a:p>
            <a:pPr lvl="1">
              <a:lnSpc>
                <a:spcPct val="100000"/>
              </a:lnSpc>
            </a:pPr>
            <a:r>
              <a:rPr lang="is-IS" sz="1100" dirty="0"/>
              <a:t>Tilgangur félagsins er að eiga og reka fasteignir, stunda eignaumsýslu ásamt tengdum rekstri.</a:t>
            </a:r>
          </a:p>
          <a:p>
            <a:pPr lvl="1">
              <a:lnSpc>
                <a:spcPct val="100000"/>
              </a:lnSpc>
            </a:pPr>
            <a:r>
              <a:rPr lang="is-IS" sz="1100" dirty="0"/>
              <a:t>Rekstrartekjur ársins námu 119,7 m.kr., rekstrargjöld á sama tímabili námu 85,4 m.kr. Fjármagnsliðir voru neikvæðir að fjárhæð -46,7 m.kr. Söluhagnaður eigna nam 5,4 m.kr. Rekstrartap tímabilsins nam -7 m.kr. </a:t>
            </a:r>
          </a:p>
          <a:p>
            <a:pPr lvl="1">
              <a:lnSpc>
                <a:spcPct val="100000"/>
              </a:lnSpc>
            </a:pPr>
            <a:r>
              <a:rPr lang="is-IS" sz="1100" dirty="0"/>
              <a:t>Eignir í árslok námu 1.632 m.kr., skuldir á sama tíma námu 899,6 m.kr. Eigið fé í árslok nam 732,6 m.kr.</a:t>
            </a:r>
          </a:p>
          <a:p>
            <a:pPr>
              <a:lnSpc>
                <a:spcPct val="100000"/>
              </a:lnSpc>
            </a:pPr>
            <a:r>
              <a:rPr lang="is-IS" sz="1400" dirty="0"/>
              <a:t>Byggðasafnið í Görðum</a:t>
            </a:r>
          </a:p>
          <a:p>
            <a:pPr lvl="1">
              <a:lnSpc>
                <a:spcPct val="100000"/>
              </a:lnSpc>
            </a:pPr>
            <a:r>
              <a:rPr lang="is-IS" sz="1100" dirty="0"/>
              <a:t>Hlutverk byggðasafnsins er að safna, skrásetja, varðveita, forverja og rannsaka minjar um menningar- sögu þjóðarinnar og kynna þær almenningi. Byggðasafnið er sameignarfélag og hlutur Akraneskaupstaðar er 90%. </a:t>
            </a:r>
          </a:p>
          <a:p>
            <a:pPr lvl="1">
              <a:lnSpc>
                <a:spcPct val="100000"/>
              </a:lnSpc>
            </a:pPr>
            <a:r>
              <a:rPr lang="is-IS" sz="1100" dirty="0"/>
              <a:t>Rekstrartekjur ársins námu 114 m.kr., rekstrargjöld tímabilsins námu 112 m.kr. Rekstrarhagnaður ársins, fyrir óreglulega liði nam 1,6 m.kr. Niðurfallin lífeyrisskuldbinding sökum andláts nam 28,8 m.kr. Rekstrarniðurstaða jákvæð sem nemur 30,4 m.kr.</a:t>
            </a:r>
          </a:p>
          <a:p>
            <a:pPr lvl="1">
              <a:lnSpc>
                <a:spcPct val="100000"/>
              </a:lnSpc>
            </a:pPr>
            <a:r>
              <a:rPr lang="is-IS" sz="1100" dirty="0"/>
              <a:t>Eignir í árslok námu 90 m.kr., skuldir á sama tíma námu 26,8 m.kr. og Eigið fé nam 63,2 m.kr.</a:t>
            </a:r>
          </a:p>
          <a:p>
            <a:pPr lvl="1">
              <a:lnSpc>
                <a:spcPct val="100000"/>
              </a:lnSpc>
            </a:pPr>
            <a:endParaRPr lang="is-IS" sz="11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14096"/>
            <a:ext cx="9144000" cy="1360682"/>
          </a:xfrm>
          <a:prstGeom prst="rect">
            <a:avLst/>
          </a:prstGeom>
        </p:spPr>
      </p:pic>
    </p:spTree>
    <p:extLst>
      <p:ext uri="{BB962C8B-B14F-4D97-AF65-F5344CB8AC3E}">
        <p14:creationId xmlns:p14="http://schemas.microsoft.com/office/powerpoint/2010/main" val="2250976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B- hluta fyrirtæki	</a:t>
            </a:r>
          </a:p>
        </p:txBody>
      </p:sp>
      <p:sp>
        <p:nvSpPr>
          <p:cNvPr id="3" name="Content Placeholder 2"/>
          <p:cNvSpPr>
            <a:spLocks noGrp="1"/>
          </p:cNvSpPr>
          <p:nvPr>
            <p:ph sz="half" idx="1"/>
          </p:nvPr>
        </p:nvSpPr>
        <p:spPr>
          <a:xfrm>
            <a:off x="628650" y="1532007"/>
            <a:ext cx="6889750" cy="4649718"/>
          </a:xfrm>
        </p:spPr>
        <p:txBody>
          <a:bodyPr>
            <a:normAutofit lnSpcReduction="10000"/>
          </a:bodyPr>
          <a:lstStyle/>
          <a:p>
            <a:pPr>
              <a:lnSpc>
                <a:spcPct val="100000"/>
              </a:lnSpc>
            </a:pPr>
            <a:r>
              <a:rPr lang="is-IS" sz="1400" dirty="0"/>
              <a:t>Fasteignafélag Akraneskaupstaðar ehf.</a:t>
            </a:r>
          </a:p>
          <a:p>
            <a:pPr lvl="1">
              <a:lnSpc>
                <a:spcPct val="100000"/>
              </a:lnSpc>
            </a:pPr>
            <a:r>
              <a:rPr lang="is-IS" sz="1100" dirty="0"/>
              <a:t>Félagið er að fullu í eigu Akraneskaupstaðar en óverulegur rekstur er í félaginu en markmið þess er að efla íþróttastarfsemi innan Akraneskaupstaðar.</a:t>
            </a:r>
          </a:p>
          <a:p>
            <a:pPr lvl="1">
              <a:lnSpc>
                <a:spcPct val="100000"/>
              </a:lnSpc>
            </a:pPr>
            <a:r>
              <a:rPr lang="is-IS" sz="1100" dirty="0"/>
              <a:t>Tap af rekstri félagsins nam 27 þ.kr. á árinu. Eignir í árslok námu 478 þ.kr., skuldir námu kr. 117.330 og nam eigið fé í árslok kr. 361.652.</a:t>
            </a:r>
          </a:p>
          <a:p>
            <a:pPr>
              <a:lnSpc>
                <a:spcPct val="100000"/>
              </a:lnSpc>
            </a:pPr>
            <a:r>
              <a:rPr lang="is-IS" sz="1400" dirty="0"/>
              <a:t>Gáma</a:t>
            </a:r>
          </a:p>
          <a:p>
            <a:pPr lvl="1">
              <a:lnSpc>
                <a:spcPct val="100000"/>
              </a:lnSpc>
            </a:pPr>
            <a:r>
              <a:rPr lang="is-IS" sz="1100" dirty="0"/>
              <a:t>Gáma er að fullu í eigu Akraneskaupstaðar, félagið sér um rekstur móttökustöðvar fyrir sorpúrgang íbúa á Akranesi.</a:t>
            </a:r>
          </a:p>
          <a:p>
            <a:pPr lvl="1">
              <a:lnSpc>
                <a:spcPct val="100000"/>
              </a:lnSpc>
            </a:pPr>
            <a:r>
              <a:rPr lang="is-IS" sz="1100" dirty="0"/>
              <a:t>Rekstrartekjur félagsins námu 90,2 m.kr. og nam hagnaður ársins 7,7 m.kr. </a:t>
            </a:r>
          </a:p>
          <a:p>
            <a:pPr lvl="1">
              <a:lnSpc>
                <a:spcPct val="100000"/>
              </a:lnSpc>
            </a:pPr>
            <a:r>
              <a:rPr lang="is-IS" sz="1100" dirty="0"/>
              <a:t>Eignir í árslok námu 34,1 m.kr. og heildarskuldir 28,6 m.kr. </a:t>
            </a:r>
          </a:p>
          <a:p>
            <a:pPr lvl="1">
              <a:lnSpc>
                <a:spcPct val="100000"/>
              </a:lnSpc>
            </a:pPr>
            <a:r>
              <a:rPr lang="is-IS" sz="1100" dirty="0"/>
              <a:t>Eigið fé í árslok nam 5,5 m.kr.</a:t>
            </a:r>
          </a:p>
          <a:p>
            <a:pPr>
              <a:lnSpc>
                <a:spcPct val="100000"/>
              </a:lnSpc>
            </a:pPr>
            <a:r>
              <a:rPr lang="is-IS" sz="1400" dirty="0"/>
              <a:t>Háhiti ehf.</a:t>
            </a:r>
          </a:p>
          <a:p>
            <a:pPr lvl="1">
              <a:lnSpc>
                <a:spcPct val="100000"/>
              </a:lnSpc>
            </a:pPr>
            <a:r>
              <a:rPr lang="is-IS" sz="1100" dirty="0"/>
              <a:t>Háhiti ehf., er að fullu í eigu Akraneskaupstaðar og er tilgangur félagsins iðnaðarframleiðsla, innflutningur, smásala og heildsala, rekstur fasteigna og lánastarfsemi.</a:t>
            </a:r>
          </a:p>
          <a:p>
            <a:pPr lvl="1">
              <a:lnSpc>
                <a:spcPct val="100000"/>
              </a:lnSpc>
            </a:pPr>
            <a:r>
              <a:rPr lang="is-IS" sz="1100" dirty="0"/>
              <a:t>Tap af rekstri Háhita á árinu nam kr. 123.611. Eignir félagsins í árslok námu kr. 16.895 og skuldir kr. 1.582.233. Eigið fé var neikvætt um 1.565.338 í árslok 2019. </a:t>
            </a:r>
          </a:p>
          <a:p>
            <a:pPr>
              <a:lnSpc>
                <a:spcPct val="100000"/>
              </a:lnSpc>
            </a:pPr>
            <a:r>
              <a:rPr lang="is-IS" sz="1500" dirty="0"/>
              <a:t>Höfði hjúkrunar- og dvalarheimili</a:t>
            </a:r>
          </a:p>
          <a:p>
            <a:pPr lvl="1">
              <a:lnSpc>
                <a:spcPct val="100000"/>
              </a:lnSpc>
            </a:pPr>
            <a:r>
              <a:rPr lang="is-IS" sz="1100" dirty="0"/>
              <a:t>Eignarhluti Akraneskaupstaðar í Höfða hjúkrunar- og dvalarheimili nemur 90%.</a:t>
            </a:r>
          </a:p>
          <a:p>
            <a:pPr lvl="1">
              <a:lnSpc>
                <a:spcPct val="100000"/>
              </a:lnSpc>
            </a:pPr>
            <a:r>
              <a:rPr lang="is-IS" sz="1100" dirty="0"/>
              <a:t>Tekjur Höfða námu 1.026 m.kr. á árinu, gjöld sama tímabils námu 1.022 m.kr. og nam rekstrartap tímabilsins 9,6 m.kr. </a:t>
            </a:r>
          </a:p>
          <a:p>
            <a:pPr lvl="1">
              <a:lnSpc>
                <a:spcPct val="100000"/>
              </a:lnSpc>
            </a:pPr>
            <a:r>
              <a:rPr lang="is-IS" sz="1100" dirty="0"/>
              <a:t>Eignir í árslok námu 703,6 m.kr. og skuldir námu 460,9 m.kr. Eigið fé nam 242,7 m.kr. í árslok 2019.</a:t>
            </a:r>
          </a:p>
          <a:p>
            <a:pPr lvl="1">
              <a:lnSpc>
                <a:spcPct val="100000"/>
              </a:lnSpc>
            </a:pPr>
            <a:endParaRPr lang="is-IS" sz="1100" dirty="0"/>
          </a:p>
          <a:p>
            <a:pPr>
              <a:lnSpc>
                <a:spcPct val="100000"/>
              </a:lnSpc>
            </a:pPr>
            <a:endParaRPr lang="is-IS" sz="1400" dirty="0"/>
          </a:p>
          <a:p>
            <a:pPr lvl="1">
              <a:lnSpc>
                <a:spcPct val="100000"/>
              </a:lnSpc>
            </a:pPr>
            <a:endParaRPr lang="is-IS" sz="11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14096"/>
            <a:ext cx="9144000" cy="1360682"/>
          </a:xfrm>
          <a:prstGeom prst="rect">
            <a:avLst/>
          </a:prstGeom>
        </p:spPr>
      </p:pic>
    </p:spTree>
    <p:extLst>
      <p:ext uri="{BB962C8B-B14F-4D97-AF65-F5344CB8AC3E}">
        <p14:creationId xmlns:p14="http://schemas.microsoft.com/office/powerpoint/2010/main" val="6947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Samstæðureikningur	</a:t>
            </a:r>
          </a:p>
        </p:txBody>
      </p:sp>
      <p:sp>
        <p:nvSpPr>
          <p:cNvPr id="3" name="Content Placeholder 2"/>
          <p:cNvSpPr>
            <a:spLocks noGrp="1"/>
          </p:cNvSpPr>
          <p:nvPr>
            <p:ph sz="half" idx="1"/>
          </p:nvPr>
        </p:nvSpPr>
        <p:spPr>
          <a:xfrm>
            <a:off x="545283" y="1722507"/>
            <a:ext cx="2632923" cy="4351338"/>
          </a:xfrm>
        </p:spPr>
        <p:txBody>
          <a:bodyPr>
            <a:normAutofit/>
          </a:bodyPr>
          <a:lstStyle/>
          <a:p>
            <a:pPr>
              <a:lnSpc>
                <a:spcPct val="100000"/>
              </a:lnSpc>
            </a:pPr>
            <a:r>
              <a:rPr lang="is-IS" sz="1400" dirty="0"/>
              <a:t>Rekstrargjöld</a:t>
            </a:r>
          </a:p>
          <a:p>
            <a:pPr lvl="1">
              <a:lnSpc>
                <a:spcPct val="100000"/>
              </a:lnSpc>
            </a:pPr>
            <a:r>
              <a:rPr lang="is-IS" sz="1000" dirty="0"/>
              <a:t>Rekstrargjöld samstæðu á árinu 2019 námu samtals, að meðtöldum afskriftum, kr. 7.635.259.498 og aukast um 8,5% milli ára.</a:t>
            </a:r>
          </a:p>
          <a:p>
            <a:pPr lvl="1">
              <a:lnSpc>
                <a:spcPct val="100000"/>
              </a:lnSpc>
            </a:pPr>
            <a:r>
              <a:rPr lang="is-IS" sz="1000" dirty="0"/>
              <a:t>Þar af hækka launagjöld án lífeyriskuldbindinga um 496 m.kr. eða sem nemur 11,0%. </a:t>
            </a:r>
          </a:p>
          <a:p>
            <a:pPr lvl="1">
              <a:lnSpc>
                <a:spcPct val="100000"/>
              </a:lnSpc>
            </a:pPr>
            <a:r>
              <a:rPr lang="is-IS" sz="1000" dirty="0"/>
              <a:t>Lífeyrisskuldbinding lækkar um 142 m.kr. eða sem nemur -30,1% og annar rekstrarkostnaður hækkar um 241 m.kr. (13,0%). Afskriftir aukast um 3,4 m.kr. milli ára (1,6%).</a:t>
            </a:r>
          </a:p>
          <a:p>
            <a:pPr lvl="1">
              <a:lnSpc>
                <a:spcPct val="100000"/>
              </a:lnSpc>
            </a:pPr>
            <a:r>
              <a:rPr lang="is-IS" sz="1000" dirty="0"/>
              <a:t>Rekstrargjöld, án afskrifta, aukast því um kr. 598 m.kr. milli ára en rekstrartekjur aukast á sama tíma um 400 m.kr. og eru því rekstrargjöld að aukast um 195 m.kr. umfram rekstrartekjur á tímabilinu.</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9" name="Chart 8">
            <a:extLst>
              <a:ext uri="{FF2B5EF4-FFF2-40B4-BE49-F238E27FC236}">
                <a16:creationId xmlns:a16="http://schemas.microsoft.com/office/drawing/2014/main" id="{728762E4-8B46-4B90-9E9E-082999D8B3BE}"/>
              </a:ext>
            </a:extLst>
          </p:cNvPr>
          <p:cNvGraphicFramePr>
            <a:graphicFrameLocks/>
          </p:cNvGraphicFramePr>
          <p:nvPr>
            <p:extLst>
              <p:ext uri="{D42A27DB-BD31-4B8C-83A1-F6EECF244321}">
                <p14:modId xmlns:p14="http://schemas.microsoft.com/office/powerpoint/2010/main" val="259380652"/>
              </p:ext>
            </p:extLst>
          </p:nvPr>
        </p:nvGraphicFramePr>
        <p:xfrm>
          <a:off x="3178205" y="1690689"/>
          <a:ext cx="5638927" cy="38066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852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Samstæðureikningur	</a:t>
            </a:r>
          </a:p>
        </p:txBody>
      </p:sp>
      <p:sp>
        <p:nvSpPr>
          <p:cNvPr id="3" name="Content Placeholder 2"/>
          <p:cNvSpPr>
            <a:spLocks noGrp="1"/>
          </p:cNvSpPr>
          <p:nvPr>
            <p:ph sz="half" idx="1"/>
          </p:nvPr>
        </p:nvSpPr>
        <p:spPr>
          <a:xfrm>
            <a:off x="545284" y="1731385"/>
            <a:ext cx="2526390" cy="4351338"/>
          </a:xfrm>
        </p:spPr>
        <p:txBody>
          <a:bodyPr>
            <a:normAutofit/>
          </a:bodyPr>
          <a:lstStyle/>
          <a:p>
            <a:pPr>
              <a:lnSpc>
                <a:spcPct val="100000"/>
              </a:lnSpc>
            </a:pPr>
            <a:r>
              <a:rPr lang="is-IS" sz="1400" dirty="0"/>
              <a:t>Rekstrarafkoma</a:t>
            </a:r>
          </a:p>
          <a:p>
            <a:pPr lvl="1">
              <a:lnSpc>
                <a:spcPct val="100000"/>
              </a:lnSpc>
            </a:pPr>
            <a:r>
              <a:rPr lang="is-IS" sz="1000" dirty="0"/>
              <a:t>Rekstrarafkoma fyrir óreglulega liði nemur 621 m.kr. á árinu 2019 en nam 739 m.kr. á árinu 2018.</a:t>
            </a:r>
          </a:p>
          <a:p>
            <a:pPr lvl="1">
              <a:lnSpc>
                <a:spcPct val="100000"/>
              </a:lnSpc>
            </a:pPr>
            <a:r>
              <a:rPr lang="is-IS" sz="1000" dirty="0"/>
              <a:t>Á árunum 2013 til og með 2016 nam rekstrarafkoma, fyrir óreglulega liða, að meðaltali 133 m.kr. sem nemur 2,4% að meðaltali sem hlutfall af rekstrartekjum.</a:t>
            </a:r>
          </a:p>
          <a:p>
            <a:pPr lvl="1">
              <a:lnSpc>
                <a:spcPct val="100000"/>
              </a:lnSpc>
            </a:pPr>
            <a:r>
              <a:rPr lang="is-IS" sz="1000" dirty="0"/>
              <a:t>Því er um verulegan viðsnúning að ræða á síðastliðnum þremur rekstrarárum þar sem rekstrarafkoma, fyrir óreglulega liði, er að meðaltali 9,2% og hefur verið á bilinu 7,7% til 10,3% sem hlutfall af rekstrartekjum.</a:t>
            </a:r>
          </a:p>
          <a:p>
            <a:pPr lvl="1">
              <a:lnSpc>
                <a:spcPct val="100000"/>
              </a:lnSpc>
            </a:pPr>
            <a:endParaRPr lang="is-IS" sz="1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8" name="Chart 7">
            <a:extLst>
              <a:ext uri="{FF2B5EF4-FFF2-40B4-BE49-F238E27FC236}">
                <a16:creationId xmlns:a16="http://schemas.microsoft.com/office/drawing/2014/main" id="{A0417D56-D6EA-43BE-974E-ED49F8AC0E53}"/>
              </a:ext>
            </a:extLst>
          </p:cNvPr>
          <p:cNvGraphicFramePr>
            <a:graphicFrameLocks/>
          </p:cNvGraphicFramePr>
          <p:nvPr>
            <p:extLst>
              <p:ext uri="{D42A27DB-BD31-4B8C-83A1-F6EECF244321}">
                <p14:modId xmlns:p14="http://schemas.microsoft.com/office/powerpoint/2010/main" val="558215153"/>
              </p:ext>
            </p:extLst>
          </p:nvPr>
        </p:nvGraphicFramePr>
        <p:xfrm>
          <a:off x="3320249" y="1690689"/>
          <a:ext cx="5496884" cy="38066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9121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Samstæðureikningur	</a:t>
            </a:r>
          </a:p>
        </p:txBody>
      </p:sp>
      <p:sp>
        <p:nvSpPr>
          <p:cNvPr id="3" name="Content Placeholder 2"/>
          <p:cNvSpPr>
            <a:spLocks noGrp="1"/>
          </p:cNvSpPr>
          <p:nvPr>
            <p:ph sz="half" idx="1"/>
          </p:nvPr>
        </p:nvSpPr>
        <p:spPr>
          <a:xfrm>
            <a:off x="545285" y="1722507"/>
            <a:ext cx="2260060" cy="4351338"/>
          </a:xfrm>
        </p:spPr>
        <p:txBody>
          <a:bodyPr>
            <a:normAutofit/>
          </a:bodyPr>
          <a:lstStyle/>
          <a:p>
            <a:pPr>
              <a:lnSpc>
                <a:spcPct val="100000"/>
              </a:lnSpc>
            </a:pPr>
            <a:r>
              <a:rPr lang="is-IS" sz="1400" dirty="0"/>
              <a:t>Rekstrarafkoma</a:t>
            </a:r>
          </a:p>
          <a:p>
            <a:pPr lvl="1">
              <a:lnSpc>
                <a:spcPct val="100000"/>
              </a:lnSpc>
            </a:pPr>
            <a:r>
              <a:rPr lang="is-IS" sz="1000" dirty="0"/>
              <a:t>Rekstrarafkoma, að teknu tilliti til óreglulegra liða, nemur 656 m.kr. á árinu 2019.</a:t>
            </a:r>
          </a:p>
          <a:p>
            <a:pPr lvl="1">
              <a:lnSpc>
                <a:spcPct val="100000"/>
              </a:lnSpc>
            </a:pPr>
            <a:r>
              <a:rPr lang="is-IS" sz="1000" dirty="0"/>
              <a:t>Rekstrarafkoma, að teknu tilliti til óreglulegra liða, á árinu 2018 nam 826 m.kr. en þar nam söluhagnaður eigna rúmum 70 m.kr.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8" name="Chart 7">
            <a:extLst>
              <a:ext uri="{FF2B5EF4-FFF2-40B4-BE49-F238E27FC236}">
                <a16:creationId xmlns:a16="http://schemas.microsoft.com/office/drawing/2014/main" id="{1B6A01A0-4BD6-4C92-A521-EF5CD3D5AE14}"/>
              </a:ext>
            </a:extLst>
          </p:cNvPr>
          <p:cNvGraphicFramePr>
            <a:graphicFrameLocks/>
          </p:cNvGraphicFramePr>
          <p:nvPr>
            <p:extLst>
              <p:ext uri="{D42A27DB-BD31-4B8C-83A1-F6EECF244321}">
                <p14:modId xmlns:p14="http://schemas.microsoft.com/office/powerpoint/2010/main" val="2909662470"/>
              </p:ext>
            </p:extLst>
          </p:nvPr>
        </p:nvGraphicFramePr>
        <p:xfrm>
          <a:off x="3065609" y="1690689"/>
          <a:ext cx="5751524" cy="38066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14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Samstæðureikningur	</a:t>
            </a:r>
          </a:p>
        </p:txBody>
      </p:sp>
      <p:sp>
        <p:nvSpPr>
          <p:cNvPr id="3" name="Content Placeholder 2"/>
          <p:cNvSpPr>
            <a:spLocks noGrp="1"/>
          </p:cNvSpPr>
          <p:nvPr>
            <p:ph sz="half" idx="1"/>
          </p:nvPr>
        </p:nvSpPr>
        <p:spPr>
          <a:xfrm>
            <a:off x="545283" y="1722507"/>
            <a:ext cx="2641800" cy="4351338"/>
          </a:xfrm>
        </p:spPr>
        <p:txBody>
          <a:bodyPr>
            <a:normAutofit/>
          </a:bodyPr>
          <a:lstStyle/>
          <a:p>
            <a:pPr>
              <a:lnSpc>
                <a:spcPct val="100000"/>
              </a:lnSpc>
            </a:pPr>
            <a:r>
              <a:rPr lang="is-IS" sz="1400" dirty="0"/>
              <a:t>Þróun efnahagsreiknings samstæðu</a:t>
            </a:r>
          </a:p>
          <a:p>
            <a:pPr lvl="1">
              <a:lnSpc>
                <a:spcPct val="100000"/>
              </a:lnSpc>
            </a:pPr>
            <a:r>
              <a:rPr lang="is-IS" sz="1000" dirty="0"/>
              <a:t>Heildareignir í árslok nema 15.038 m.kr. og aukast um 846 m.kr. milli ára.</a:t>
            </a:r>
          </a:p>
          <a:p>
            <a:pPr lvl="1">
              <a:lnSpc>
                <a:spcPct val="100000"/>
              </a:lnSpc>
            </a:pPr>
            <a:r>
              <a:rPr lang="is-IS" sz="1000" dirty="0"/>
              <a:t>Þar af aukast fastafjármunir um 862,6 m.kr. og skammtímakröfur lækka um 35 m.kr.</a:t>
            </a:r>
          </a:p>
          <a:p>
            <a:pPr lvl="1">
              <a:lnSpc>
                <a:spcPct val="100000"/>
              </a:lnSpc>
            </a:pPr>
            <a:r>
              <a:rPr lang="is-IS" sz="1000" dirty="0"/>
              <a:t>Handbært fé eykst um 113 m.kr.</a:t>
            </a:r>
          </a:p>
          <a:p>
            <a:pPr lvl="1">
              <a:lnSpc>
                <a:spcPct val="100000"/>
              </a:lnSpc>
            </a:pPr>
            <a:r>
              <a:rPr lang="is-IS" sz="1000" dirty="0"/>
              <a:t>Skuldir og skuldbindingar samstæðu í árslok nema 6.760 m.kr. og aukast um 76 m.kr. milli ára. </a:t>
            </a:r>
          </a:p>
          <a:p>
            <a:pPr lvl="1">
              <a:lnSpc>
                <a:spcPct val="100000"/>
              </a:lnSpc>
            </a:pPr>
            <a:r>
              <a:rPr lang="is-IS" sz="1000" dirty="0"/>
              <a:t>Eigið fé í árslok nemur 8.279 m.kr. og er Eiginfjárhlutfall í árslok 55% og hækkar því um 2,0% frá fyrra ári.</a:t>
            </a:r>
          </a:p>
          <a:p>
            <a:pPr lvl="1">
              <a:lnSpc>
                <a:spcPct val="100000"/>
              </a:lnSpc>
            </a:pPr>
            <a:r>
              <a:rPr lang="is-IS" sz="1000" dirty="0"/>
              <a:t>Eiginfjárhlutfall samstæðu í árslok þ.e. 55% er 7% yfir meðaltali síðustu 7 ára (48%) þ.e. fyrir árin 2012-2018.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8" name="Chart 7">
            <a:extLst>
              <a:ext uri="{FF2B5EF4-FFF2-40B4-BE49-F238E27FC236}">
                <a16:creationId xmlns:a16="http://schemas.microsoft.com/office/drawing/2014/main" id="{9E533734-024C-418B-9EC5-D9CE773F27ED}"/>
              </a:ext>
            </a:extLst>
          </p:cNvPr>
          <p:cNvGraphicFramePr>
            <a:graphicFrameLocks/>
          </p:cNvGraphicFramePr>
          <p:nvPr>
            <p:extLst>
              <p:ext uri="{D42A27DB-BD31-4B8C-83A1-F6EECF244321}">
                <p14:modId xmlns:p14="http://schemas.microsoft.com/office/powerpoint/2010/main" val="2924338614"/>
              </p:ext>
            </p:extLst>
          </p:nvPr>
        </p:nvGraphicFramePr>
        <p:xfrm>
          <a:off x="3336469" y="1690689"/>
          <a:ext cx="5480664" cy="3884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33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Samstæðureikningur	</a:t>
            </a:r>
          </a:p>
        </p:txBody>
      </p:sp>
      <p:sp>
        <p:nvSpPr>
          <p:cNvPr id="3" name="Content Placeholder 2"/>
          <p:cNvSpPr>
            <a:spLocks noGrp="1"/>
          </p:cNvSpPr>
          <p:nvPr>
            <p:ph sz="half" idx="1"/>
          </p:nvPr>
        </p:nvSpPr>
        <p:spPr>
          <a:xfrm>
            <a:off x="545283" y="1722507"/>
            <a:ext cx="2551807" cy="4351338"/>
          </a:xfrm>
        </p:spPr>
        <p:txBody>
          <a:bodyPr>
            <a:normAutofit/>
          </a:bodyPr>
          <a:lstStyle/>
          <a:p>
            <a:pPr>
              <a:lnSpc>
                <a:spcPct val="100000"/>
              </a:lnSpc>
            </a:pPr>
            <a:r>
              <a:rPr lang="is-IS" sz="1400" dirty="0"/>
              <a:t>Sjóðstreymi</a:t>
            </a:r>
          </a:p>
          <a:p>
            <a:pPr lvl="1">
              <a:lnSpc>
                <a:spcPct val="100000"/>
              </a:lnSpc>
            </a:pPr>
            <a:r>
              <a:rPr lang="is-IS" sz="1000" dirty="0"/>
              <a:t>Handbært fé frá rekstri á árinu nemur 1.456 m.kr. og hækkar því um tæpar 423 m.kr. milli ára eða sem nemur 40,9%.</a:t>
            </a:r>
          </a:p>
          <a:p>
            <a:pPr lvl="1">
              <a:lnSpc>
                <a:spcPct val="100000"/>
              </a:lnSpc>
            </a:pPr>
            <a:r>
              <a:rPr lang="is-IS" sz="1000" dirty="0"/>
              <a:t>Fjárfestingarhreyfingar tímabilsins nema tæpum 855 m.kr. og aukast því um rúmar 289 m.kr. milli ára. Þar af nemur fjárfesting í varanlegum rekstrarfjármunum 981 m.kr.</a:t>
            </a:r>
          </a:p>
          <a:p>
            <a:pPr lvl="1">
              <a:lnSpc>
                <a:spcPct val="100000"/>
              </a:lnSpc>
            </a:pPr>
            <a:r>
              <a:rPr lang="is-IS" sz="1000" dirty="0"/>
              <a:t>Fjármögnunarhreyfingar tímabilsins eru neikvæðar sem nemur 488 m.kr. Þar af námu afborganir langtímalána 242 m.kr. og greidd lífeyrisskuldbinding 266 m.kr.</a:t>
            </a:r>
          </a:p>
          <a:p>
            <a:pPr lvl="1">
              <a:lnSpc>
                <a:spcPct val="100000"/>
              </a:lnSpc>
            </a:pPr>
            <a:r>
              <a:rPr lang="is-IS" sz="1000" dirty="0"/>
              <a:t>Handbært fé í árslok nemur 2.304 m.kr. en nam 2.191 m.kr. í árslok 2018 og hefur því hækkað um rúmar 113 m.kr. milli ára eða sem nemur 5,2%.</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8" name="Chart 7">
            <a:extLst>
              <a:ext uri="{FF2B5EF4-FFF2-40B4-BE49-F238E27FC236}">
                <a16:creationId xmlns:a16="http://schemas.microsoft.com/office/drawing/2014/main" id="{242D3F8B-A4BA-4144-AE58-317126BAEC57}"/>
              </a:ext>
            </a:extLst>
          </p:cNvPr>
          <p:cNvGraphicFramePr>
            <a:graphicFrameLocks/>
          </p:cNvGraphicFramePr>
          <p:nvPr>
            <p:extLst>
              <p:ext uri="{D42A27DB-BD31-4B8C-83A1-F6EECF244321}">
                <p14:modId xmlns:p14="http://schemas.microsoft.com/office/powerpoint/2010/main" val="1174029673"/>
              </p:ext>
            </p:extLst>
          </p:nvPr>
        </p:nvGraphicFramePr>
        <p:xfrm>
          <a:off x="3248025" y="1690688"/>
          <a:ext cx="5569108" cy="37748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294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Samstæðureikningur	</a:t>
            </a:r>
          </a:p>
        </p:txBody>
      </p:sp>
      <p:sp>
        <p:nvSpPr>
          <p:cNvPr id="3" name="Content Placeholder 2"/>
          <p:cNvSpPr>
            <a:spLocks noGrp="1"/>
          </p:cNvSpPr>
          <p:nvPr>
            <p:ph sz="half" idx="1"/>
          </p:nvPr>
        </p:nvSpPr>
        <p:spPr>
          <a:xfrm>
            <a:off x="545283" y="1722507"/>
            <a:ext cx="2561901" cy="4351338"/>
          </a:xfrm>
        </p:spPr>
        <p:txBody>
          <a:bodyPr>
            <a:normAutofit/>
          </a:bodyPr>
          <a:lstStyle/>
          <a:p>
            <a:pPr>
              <a:lnSpc>
                <a:spcPct val="100000"/>
              </a:lnSpc>
            </a:pPr>
            <a:r>
              <a:rPr lang="is-IS" sz="1400" dirty="0"/>
              <a:t>Lykiltölur</a:t>
            </a:r>
          </a:p>
          <a:p>
            <a:pPr>
              <a:lnSpc>
                <a:spcPct val="100000"/>
              </a:lnSpc>
            </a:pPr>
            <a:r>
              <a:rPr lang="is-IS" sz="1400" dirty="0"/>
              <a:t>Fjárhagsleg viðmið sveitarfélaga</a:t>
            </a:r>
          </a:p>
          <a:p>
            <a:pPr lvl="1">
              <a:lnSpc>
                <a:spcPct val="100000"/>
              </a:lnSpc>
            </a:pPr>
            <a:r>
              <a:rPr lang="is-IS" sz="1000" dirty="0"/>
              <a:t>Þróun rekstrarjafnaðar á þriggja ára tímabili heldur áfram að vera jákvæður og nemur 1.721 m.kr. í árslok 2019.</a:t>
            </a:r>
          </a:p>
          <a:p>
            <a:pPr lvl="1">
              <a:lnSpc>
                <a:spcPct val="100000"/>
              </a:lnSpc>
            </a:pPr>
            <a:r>
              <a:rPr lang="is-IS" sz="1000" dirty="0"/>
              <a:t>Samanlögð rekstrarafkoma síðustu þriggja ára fyrir óreglulega liði, þ.e. meðal annars uppgjör á lífeyrisskuldbindingum, nemur samtals 2.076 m.kr.</a:t>
            </a:r>
          </a:p>
          <a:p>
            <a:pPr lvl="1">
              <a:lnSpc>
                <a:spcPct val="100000"/>
              </a:lnSpc>
            </a:pPr>
            <a:r>
              <a:rPr lang="is-IS" sz="1000" dirty="0"/>
              <a:t>Skuldaviðmið, þ.e. heildarskuldir og skuldbindingar A- og B- hluta sem hlutfall af reglulegum tekjum, hafa farið lækkandi síðustu ár og nema í árslok 2019 23% en hámarkið er 150%. </a:t>
            </a:r>
          </a:p>
          <a:p>
            <a:pPr lvl="1">
              <a:lnSpc>
                <a:spcPct val="100000"/>
              </a:lnSpc>
            </a:pPr>
            <a:endParaRPr lang="is-IS" sz="1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8" name="Chart 7">
            <a:extLst>
              <a:ext uri="{FF2B5EF4-FFF2-40B4-BE49-F238E27FC236}">
                <a16:creationId xmlns:a16="http://schemas.microsoft.com/office/drawing/2014/main" id="{3A3C8F6E-7164-4714-8D9F-B9BAFA572F8D}"/>
              </a:ext>
            </a:extLst>
          </p:cNvPr>
          <p:cNvGraphicFramePr>
            <a:graphicFrameLocks/>
          </p:cNvGraphicFramePr>
          <p:nvPr>
            <p:extLst>
              <p:ext uri="{D42A27DB-BD31-4B8C-83A1-F6EECF244321}">
                <p14:modId xmlns:p14="http://schemas.microsoft.com/office/powerpoint/2010/main" val="3180936182"/>
              </p:ext>
            </p:extLst>
          </p:nvPr>
        </p:nvGraphicFramePr>
        <p:xfrm>
          <a:off x="3228332" y="1690688"/>
          <a:ext cx="5588801" cy="38066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768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Samstæðureikningur	</a:t>
            </a:r>
          </a:p>
        </p:txBody>
      </p:sp>
      <p:sp>
        <p:nvSpPr>
          <p:cNvPr id="3" name="Content Placeholder 2"/>
          <p:cNvSpPr>
            <a:spLocks noGrp="1"/>
          </p:cNvSpPr>
          <p:nvPr>
            <p:ph sz="half" idx="1"/>
          </p:nvPr>
        </p:nvSpPr>
        <p:spPr>
          <a:xfrm>
            <a:off x="545285" y="1722507"/>
            <a:ext cx="2024296" cy="4351338"/>
          </a:xfrm>
        </p:spPr>
        <p:txBody>
          <a:bodyPr>
            <a:normAutofit/>
          </a:bodyPr>
          <a:lstStyle/>
          <a:p>
            <a:pPr>
              <a:lnSpc>
                <a:spcPct val="100000"/>
              </a:lnSpc>
            </a:pPr>
            <a:r>
              <a:rPr lang="is-IS" sz="1400" dirty="0"/>
              <a:t>Lykiltölur</a:t>
            </a:r>
          </a:p>
          <a:p>
            <a:pPr>
              <a:lnSpc>
                <a:spcPct val="100000"/>
              </a:lnSpc>
            </a:pPr>
            <a:r>
              <a:rPr lang="is-IS" sz="1000" dirty="0"/>
              <a:t>Skuldahlutfall, þ.e. skuldir sem hlutfall af rekstrartekjum hefur farið markvisst lækkandi frá árinu 2012 þegar það nam 143% og nemur það nú 84%. </a:t>
            </a:r>
          </a:p>
          <a:p>
            <a:pPr>
              <a:lnSpc>
                <a:spcPct val="100000"/>
              </a:lnSpc>
            </a:pPr>
            <a:r>
              <a:rPr lang="is-IS" sz="1000" dirty="0"/>
              <a:t>Fjárhagsáætlun Akranes gerir ráð fyrir því að skuldahlutfallið muni standa í 70,6% í árslok 2023.</a:t>
            </a:r>
          </a:p>
          <a:p>
            <a:pPr>
              <a:lnSpc>
                <a:spcPct val="100000"/>
              </a:lnSpc>
            </a:pPr>
            <a:r>
              <a:rPr lang="is-IS" sz="1000" dirty="0"/>
              <a:t>Eiginfjárhlutfallið hefur að sama skapi farið hækkandi, frá því að standa í 43% í lok árs 2012 yfir í það að standa í 55% í árslok 2019.</a:t>
            </a:r>
          </a:p>
          <a:p>
            <a:pPr>
              <a:lnSpc>
                <a:spcPct val="100000"/>
              </a:lnSpc>
            </a:pPr>
            <a:endParaRPr lang="is-IS" sz="1000" dirty="0"/>
          </a:p>
          <a:p>
            <a:pPr marL="457200" lvl="1" indent="0">
              <a:lnSpc>
                <a:spcPct val="100000"/>
              </a:lnSpc>
              <a:buNone/>
            </a:pPr>
            <a:endParaRPr lang="is-IS" sz="1000" dirty="0"/>
          </a:p>
          <a:p>
            <a:pPr lvl="1">
              <a:lnSpc>
                <a:spcPct val="100000"/>
              </a:lnSpc>
            </a:pPr>
            <a:endParaRPr lang="is-IS" sz="1000" dirty="0"/>
          </a:p>
          <a:p>
            <a:pPr lvl="1">
              <a:lnSpc>
                <a:spcPct val="100000"/>
              </a:lnSpc>
            </a:pPr>
            <a:endParaRPr lang="is-IS" sz="1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082" y="333308"/>
            <a:ext cx="1824051" cy="8855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7318"/>
            <a:ext cx="9144000" cy="1360682"/>
          </a:xfrm>
          <a:prstGeom prst="rect">
            <a:avLst/>
          </a:prstGeom>
        </p:spPr>
      </p:pic>
      <p:graphicFrame>
        <p:nvGraphicFramePr>
          <p:cNvPr id="8" name="Chart 7">
            <a:extLst>
              <a:ext uri="{FF2B5EF4-FFF2-40B4-BE49-F238E27FC236}">
                <a16:creationId xmlns:a16="http://schemas.microsoft.com/office/drawing/2014/main" id="{EBA3EC82-DD06-40D3-BEC0-EDB588AF408D}"/>
              </a:ext>
            </a:extLst>
          </p:cNvPr>
          <p:cNvGraphicFramePr>
            <a:graphicFrameLocks/>
          </p:cNvGraphicFramePr>
          <p:nvPr>
            <p:extLst>
              <p:ext uri="{D42A27DB-BD31-4B8C-83A1-F6EECF244321}">
                <p14:modId xmlns:p14="http://schemas.microsoft.com/office/powerpoint/2010/main" val="3886333055"/>
              </p:ext>
            </p:extLst>
          </p:nvPr>
        </p:nvGraphicFramePr>
        <p:xfrm>
          <a:off x="2569581" y="1690688"/>
          <a:ext cx="6247552" cy="36803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55844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BA15006AF69F42B2166A304058C830" ma:contentTypeVersion="10" ma:contentTypeDescription="Create a new document." ma:contentTypeScope="" ma:versionID="78f17b1ab73f3fed0514b1412ae42c71">
  <xsd:schema xmlns:xsd="http://www.w3.org/2001/XMLSchema" xmlns:xs="http://www.w3.org/2001/XMLSchema" xmlns:p="http://schemas.microsoft.com/office/2006/metadata/properties" xmlns:ns3="b0a93ea2-9ca9-402f-9805-49ae3f97184f" targetNamespace="http://schemas.microsoft.com/office/2006/metadata/properties" ma:root="true" ma:fieldsID="24d99b2d2c72921b26e259c5d5cddb55" ns3:_="">
    <xsd:import namespace="b0a93ea2-9ca9-402f-9805-49ae3f97184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a93ea2-9ca9-402f-9805-49ae3f9718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C0A664-9A85-482B-AEE6-7A169A1B2E30}">
  <ds:schemaRefs>
    <ds:schemaRef ds:uri="http://schemas.microsoft.com/sharepoint/v3/contenttype/forms"/>
  </ds:schemaRefs>
</ds:datastoreItem>
</file>

<file path=customXml/itemProps2.xml><?xml version="1.0" encoding="utf-8"?>
<ds:datastoreItem xmlns:ds="http://schemas.openxmlformats.org/officeDocument/2006/customXml" ds:itemID="{9A20C845-D8A4-489E-BA8B-0E9F014D59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a93ea2-9ca9-402f-9805-49ae3f9718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AAB845-6611-498E-9907-3441A33F4B6F}">
  <ds:schemaRefs>
    <ds:schemaRef ds:uri="b0a93ea2-9ca9-402f-9805-49ae3f97184f"/>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28517</TotalTime>
  <Words>2595</Words>
  <Application>Microsoft Office PowerPoint</Application>
  <PresentationFormat>On-screen Show (4:3)</PresentationFormat>
  <Paragraphs>201</Paragraphs>
  <Slides>22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Ársreikningur 2019</vt:lpstr>
      <vt:lpstr>Samstæðureikningur </vt:lpstr>
      <vt:lpstr>Samstæðureikningur </vt:lpstr>
      <vt:lpstr>Samstæðureikningur </vt:lpstr>
      <vt:lpstr>Samstæðureikningur </vt:lpstr>
      <vt:lpstr>Samstæðureikningur </vt:lpstr>
      <vt:lpstr>Samstæðureikningur </vt:lpstr>
      <vt:lpstr>Samstæðureikningur </vt:lpstr>
      <vt:lpstr>Samstæðureikningur </vt:lpstr>
      <vt:lpstr>Samstæðureikningur </vt:lpstr>
      <vt:lpstr>Samstæðureikningur </vt:lpstr>
      <vt:lpstr>Samstæðureikningur </vt:lpstr>
      <vt:lpstr>A- hluta stofnanir </vt:lpstr>
      <vt:lpstr>A- hluti </vt:lpstr>
      <vt:lpstr>A- hluti </vt:lpstr>
      <vt:lpstr>A hluti </vt:lpstr>
      <vt:lpstr>A- hluti </vt:lpstr>
      <vt:lpstr>A- hluti </vt:lpstr>
      <vt:lpstr>Sjóðir A- hluta</vt:lpstr>
      <vt:lpstr>Sjóðir A- hluta </vt:lpstr>
      <vt:lpstr>Sjóðir A- hluta </vt:lpstr>
      <vt:lpstr>B- hluta fyrirtæki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Sviðsstjórafundur</dc:title>
  <dc:creator>Sædís Alexía Sigurmundsdóttir</dc:creator>
  <cp:lastModifiedBy>Steinar Adolfsson</cp:lastModifiedBy>
  <cp:revision>349</cp:revision>
  <cp:lastPrinted>2018-04-18T13:26:57Z</cp:lastPrinted>
  <dcterms:created xsi:type="dcterms:W3CDTF">2016-12-19T09:48:27Z</dcterms:created>
  <dcterms:modified xsi:type="dcterms:W3CDTF">2020-05-13T07:55:32Z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0x010100AABA15006AF69F42B2166A304058C830</vt:lpwstr>
  </property>
</Properties>
</file>