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581" r:id="rId4"/>
    <p:sldId id="586" r:id="rId5"/>
    <p:sldId id="582" r:id="rId6"/>
    <p:sldId id="260" r:id="rId7"/>
    <p:sldId id="319" r:id="rId8"/>
    <p:sldId id="320" r:id="rId9"/>
    <p:sldId id="262" r:id="rId10"/>
    <p:sldId id="317" r:id="rId11"/>
    <p:sldId id="318" r:id="rId12"/>
    <p:sldId id="287" r:id="rId13"/>
    <p:sldId id="578" r:id="rId14"/>
    <p:sldId id="267" r:id="rId15"/>
    <p:sldId id="269" r:id="rId16"/>
    <p:sldId id="263" r:id="rId17"/>
    <p:sldId id="264" r:id="rId18"/>
    <p:sldId id="265" r:id="rId19"/>
    <p:sldId id="288" r:id="rId20"/>
    <p:sldId id="266" r:id="rId21"/>
    <p:sldId id="270" r:id="rId22"/>
    <p:sldId id="271" r:id="rId23"/>
    <p:sldId id="567" r:id="rId24"/>
    <p:sldId id="273" r:id="rId25"/>
    <p:sldId id="274" r:id="rId26"/>
    <p:sldId id="275" r:id="rId27"/>
    <p:sldId id="276" r:id="rId28"/>
    <p:sldId id="280" r:id="rId29"/>
    <p:sldId id="277" r:id="rId30"/>
    <p:sldId id="281" r:id="rId31"/>
    <p:sldId id="588" r:id="rId32"/>
    <p:sldId id="583" r:id="rId33"/>
    <p:sldId id="283" r:id="rId34"/>
    <p:sldId id="579" r:id="rId35"/>
    <p:sldId id="284" r:id="rId36"/>
    <p:sldId id="285" r:id="rId37"/>
    <p:sldId id="573" r:id="rId38"/>
    <p:sldId id="286" r:id="rId39"/>
    <p:sldId id="592" r:id="rId40"/>
    <p:sldId id="585" r:id="rId41"/>
    <p:sldId id="597" r:id="rId42"/>
    <p:sldId id="259" r:id="rId43"/>
    <p:sldId id="584" r:id="rId44"/>
    <p:sldId id="261" r:id="rId45"/>
    <p:sldId id="292" r:id="rId46"/>
    <p:sldId id="289" r:id="rId47"/>
    <p:sldId id="299" r:id="rId48"/>
    <p:sldId id="290" r:id="rId49"/>
    <p:sldId id="294" r:id="rId50"/>
    <p:sldId id="291" r:id="rId51"/>
    <p:sldId id="293" r:id="rId52"/>
    <p:sldId id="298" r:id="rId53"/>
    <p:sldId id="297" r:id="rId54"/>
    <p:sldId id="300" r:id="rId55"/>
    <p:sldId id="295" r:id="rId56"/>
    <p:sldId id="589" r:id="rId57"/>
    <p:sldId id="296" r:id="rId58"/>
    <p:sldId id="301" r:id="rId59"/>
    <p:sldId id="314" r:id="rId60"/>
    <p:sldId id="302" r:id="rId61"/>
    <p:sldId id="303" r:id="rId62"/>
    <p:sldId id="304" r:id="rId63"/>
    <p:sldId id="305" r:id="rId64"/>
    <p:sldId id="306" r:id="rId65"/>
    <p:sldId id="580" r:id="rId66"/>
    <p:sldId id="307" r:id="rId67"/>
    <p:sldId id="308" r:id="rId68"/>
    <p:sldId id="309" r:id="rId69"/>
    <p:sldId id="590" r:id="rId70"/>
    <p:sldId id="258" r:id="rId71"/>
    <p:sldId id="591" r:id="rId72"/>
    <p:sldId id="311" r:id="rId73"/>
    <p:sldId id="598" r:id="rId74"/>
    <p:sldId id="315" r:id="rId75"/>
    <p:sldId id="316" r:id="rId76"/>
    <p:sldId id="596" r:id="rId77"/>
    <p:sldId id="595" r:id="rId78"/>
    <p:sldId id="594" r:id="rId79"/>
    <p:sldId id="313" r:id="rId80"/>
    <p:sldId id="593" r:id="rId81"/>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örg Ágústsdóttir" initials="BÁ" lastIdx="1" clrIdx="0">
    <p:extLst>
      <p:ext uri="{19B8F6BF-5375-455C-9EA6-DF929625EA0E}">
        <p15:presenceInfo xmlns:p15="http://schemas.microsoft.com/office/powerpoint/2012/main" userId="S::bjorg@grundarfjordur.is::1866a3b0-52c3-46cf-8c8e-08ec70458c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4EB2D-68AE-43D8-A624-F5E1AB70E133}" v="633" dt="2021-09-06T16:08:35.100"/>
  </p1510:revLst>
</p1510:revInfo>
</file>

<file path=ppt/tableStyles.xml><?xml version="1.0" encoding="utf-8"?>
<a:tblStyleLst xmlns:a="http://schemas.openxmlformats.org/drawingml/2006/main" def="{5C22544A-7EE6-4342-B048-85BDC9FD1C3A}">
  <a:tblStyle styleId="{5C22544A-7EE6-4342-B048-85BDC9FD1C3A}" styleName="Meðal stíll 2 - Áhersl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jós stíl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ðal stíl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jós stíll 1 - Áhersla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Akranessvæði</c:v>
                </c:pt>
              </c:strCache>
            </c:strRef>
          </c:tx>
          <c:spPr>
            <a:ln w="25400">
              <a:solidFill>
                <a:srgbClr val="0070C0"/>
              </a:solidFill>
              <a:prstDash val="dashDot"/>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Sheet1!$B$2:$B$41</c:f>
              <c:numCache>
                <c:formatCode>0.0</c:formatCode>
                <c:ptCount val="40"/>
                <c:pt idx="0">
                  <c:v>1146</c:v>
                </c:pt>
                <c:pt idx="1">
                  <c:v>1100</c:v>
                </c:pt>
                <c:pt idx="2">
                  <c:v>1228</c:v>
                </c:pt>
                <c:pt idx="3">
                  <c:v>1209</c:v>
                </c:pt>
                <c:pt idx="4">
                  <c:v>1382</c:v>
                </c:pt>
                <c:pt idx="5">
                  <c:v>1480</c:v>
                </c:pt>
                <c:pt idx="6">
                  <c:v>1623</c:v>
                </c:pt>
                <c:pt idx="7">
                  <c:v>1790</c:v>
                </c:pt>
                <c:pt idx="8">
                  <c:v>2198</c:v>
                </c:pt>
                <c:pt idx="9">
                  <c:v>2173</c:v>
                </c:pt>
                <c:pt idx="10">
                  <c:v>2297.813698630137</c:v>
                </c:pt>
                <c:pt idx="11">
                  <c:v>2568.6027397260273</c:v>
                </c:pt>
                <c:pt idx="12">
                  <c:v>2702.8</c:v>
                </c:pt>
                <c:pt idx="13">
                  <c:v>2627.2767123287672</c:v>
                </c:pt>
                <c:pt idx="14">
                  <c:v>2727.8630136986303</c:v>
                </c:pt>
                <c:pt idx="15">
                  <c:v>2767.2958904109587</c:v>
                </c:pt>
                <c:pt idx="16">
                  <c:v>2859</c:v>
                </c:pt>
                <c:pt idx="17">
                  <c:v>2728.0876712328768</c:v>
                </c:pt>
                <c:pt idx="18">
                  <c:v>3130</c:v>
                </c:pt>
                <c:pt idx="19">
                  <c:v>3403</c:v>
                </c:pt>
                <c:pt idx="20">
                  <c:v>3456</c:v>
                </c:pt>
                <c:pt idx="21">
                  <c:v>3814</c:v>
                </c:pt>
                <c:pt idx="22">
                  <c:v>3900</c:v>
                </c:pt>
                <c:pt idx="23">
                  <c:v>4094</c:v>
                </c:pt>
                <c:pt idx="24">
                  <c:v>4337</c:v>
                </c:pt>
                <c:pt idx="25">
                  <c:v>4930</c:v>
                </c:pt>
                <c:pt idx="26">
                  <c:v>5301</c:v>
                </c:pt>
                <c:pt idx="27">
                  <c:v>5801</c:v>
                </c:pt>
                <c:pt idx="28">
                  <c:v>5614</c:v>
                </c:pt>
                <c:pt idx="29">
                  <c:v>5661</c:v>
                </c:pt>
                <c:pt idx="30">
                  <c:v>5590</c:v>
                </c:pt>
                <c:pt idx="31">
                  <c:v>5259</c:v>
                </c:pt>
                <c:pt idx="32">
                  <c:v>5204</c:v>
                </c:pt>
                <c:pt idx="33">
                  <c:v>5358</c:v>
                </c:pt>
                <c:pt idx="34">
                  <c:v>5557</c:v>
                </c:pt>
                <c:pt idx="35">
                  <c:v>5916</c:v>
                </c:pt>
                <c:pt idx="36">
                  <c:v>6716</c:v>
                </c:pt>
                <c:pt idx="37">
                  <c:v>7313</c:v>
                </c:pt>
                <c:pt idx="38">
                  <c:v>7610</c:v>
                </c:pt>
                <c:pt idx="39">
                  <c:v>7985</c:v>
                </c:pt>
              </c:numCache>
            </c:numRef>
          </c:val>
          <c:smooth val="0"/>
          <c:extLst>
            <c:ext xmlns:c16="http://schemas.microsoft.com/office/drawing/2014/chart" uri="{C3380CC4-5D6E-409C-BE32-E72D297353CC}">
              <c16:uniqueId val="{00000000-720F-407B-BE16-F646B8041734}"/>
            </c:ext>
          </c:extLst>
        </c:ser>
        <c:ser>
          <c:idx val="1"/>
          <c:order val="1"/>
          <c:tx>
            <c:strRef>
              <c:f>Sheet1!$C$1</c:f>
              <c:strCache>
                <c:ptCount val="1"/>
                <c:pt idx="0">
                  <c:v>Borgarfjarðarsvæði</c:v>
                </c:pt>
              </c:strCache>
            </c:strRef>
          </c:tx>
          <c:spPr>
            <a:ln w="25400">
              <a:prstDash val="lgDashDot"/>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Sheet1!$C$2:$C$41</c:f>
              <c:numCache>
                <c:formatCode>0.0</c:formatCode>
                <c:ptCount val="40"/>
                <c:pt idx="0">
                  <c:v>605.7473481195758</c:v>
                </c:pt>
                <c:pt idx="1">
                  <c:v>615.06653809064619</c:v>
                </c:pt>
                <c:pt idx="2">
                  <c:v>633.70491803278696</c:v>
                </c:pt>
                <c:pt idx="3">
                  <c:v>670.98167791706862</c:v>
                </c:pt>
                <c:pt idx="4">
                  <c:v>764.1735776277726</c:v>
                </c:pt>
                <c:pt idx="5">
                  <c:v>829.40790742526531</c:v>
                </c:pt>
                <c:pt idx="6">
                  <c:v>848.04628736740608</c:v>
                </c:pt>
                <c:pt idx="7">
                  <c:v>1043.7492767598844</c:v>
                </c:pt>
                <c:pt idx="8">
                  <c:v>1202.1755062680811</c:v>
                </c:pt>
                <c:pt idx="9">
                  <c:v>1192.8563162970106</c:v>
                </c:pt>
                <c:pt idx="10">
                  <c:v>1276.7290260366442</c:v>
                </c:pt>
                <c:pt idx="11">
                  <c:v>1481.7512054001929</c:v>
                </c:pt>
                <c:pt idx="12">
                  <c:v>1584.2622950819673</c:v>
                </c:pt>
                <c:pt idx="13">
                  <c:v>1584.2622950819673</c:v>
                </c:pt>
                <c:pt idx="14">
                  <c:v>1593.5814850530378</c:v>
                </c:pt>
                <c:pt idx="15">
                  <c:v>1556.3047251687562</c:v>
                </c:pt>
                <c:pt idx="16">
                  <c:v>1714.7309546769529</c:v>
                </c:pt>
                <c:pt idx="17">
                  <c:v>1742.688524590164</c:v>
                </c:pt>
                <c:pt idx="18">
                  <c:v>2019.9344262295081</c:v>
                </c:pt>
                <c:pt idx="19">
                  <c:v>2287.2786885245901</c:v>
                </c:pt>
                <c:pt idx="20">
                  <c:v>2416</c:v>
                </c:pt>
                <c:pt idx="21">
                  <c:v>2640</c:v>
                </c:pt>
                <c:pt idx="22">
                  <c:v>2739</c:v>
                </c:pt>
                <c:pt idx="23">
                  <c:v>2878</c:v>
                </c:pt>
                <c:pt idx="24">
                  <c:v>3041</c:v>
                </c:pt>
                <c:pt idx="25">
                  <c:v>3441</c:v>
                </c:pt>
                <c:pt idx="26">
                  <c:v>3649</c:v>
                </c:pt>
                <c:pt idx="27">
                  <c:v>3834</c:v>
                </c:pt>
                <c:pt idx="28">
                  <c:v>3624</c:v>
                </c:pt>
                <c:pt idx="29">
                  <c:v>3719</c:v>
                </c:pt>
                <c:pt idx="30">
                  <c:v>3702</c:v>
                </c:pt>
                <c:pt idx="31">
                  <c:v>3403</c:v>
                </c:pt>
                <c:pt idx="32">
                  <c:v>3186</c:v>
                </c:pt>
                <c:pt idx="33">
                  <c:v>3343</c:v>
                </c:pt>
                <c:pt idx="34">
                  <c:v>3596</c:v>
                </c:pt>
                <c:pt idx="35">
                  <c:v>3843</c:v>
                </c:pt>
                <c:pt idx="36">
                  <c:v>4438</c:v>
                </c:pt>
                <c:pt idx="37">
                  <c:v>4833</c:v>
                </c:pt>
                <c:pt idx="38">
                  <c:v>4923</c:v>
                </c:pt>
                <c:pt idx="39">
                  <c:v>5124</c:v>
                </c:pt>
              </c:numCache>
            </c:numRef>
          </c:val>
          <c:smooth val="0"/>
          <c:extLst>
            <c:ext xmlns:c16="http://schemas.microsoft.com/office/drawing/2014/chart" uri="{C3380CC4-5D6E-409C-BE32-E72D297353CC}">
              <c16:uniqueId val="{00000001-720F-407B-BE16-F646B8041734}"/>
            </c:ext>
          </c:extLst>
        </c:ser>
        <c:ser>
          <c:idx val="2"/>
          <c:order val="2"/>
          <c:tx>
            <c:strRef>
              <c:f>Sheet1!$D$1</c:f>
              <c:strCache>
                <c:ptCount val="1"/>
                <c:pt idx="0">
                  <c:v>Snæfellsnes</c:v>
                </c:pt>
              </c:strCache>
            </c:strRef>
          </c:tx>
          <c:spPr>
            <a:ln w="25400">
              <a:solidFill>
                <a:srgbClr val="00B050"/>
              </a:solidFill>
              <a:prstDash val="dash"/>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Sheet1!$D$2:$D$41</c:f>
              <c:numCache>
                <c:formatCode>0.0</c:formatCode>
                <c:ptCount val="40"/>
                <c:pt idx="0">
                  <c:v>155</c:v>
                </c:pt>
                <c:pt idx="1">
                  <c:v>151</c:v>
                </c:pt>
                <c:pt idx="2">
                  <c:v>163</c:v>
                </c:pt>
                <c:pt idx="3">
                  <c:v>154</c:v>
                </c:pt>
                <c:pt idx="4">
                  <c:v>132</c:v>
                </c:pt>
                <c:pt idx="5">
                  <c:v>197</c:v>
                </c:pt>
                <c:pt idx="6">
                  <c:v>208</c:v>
                </c:pt>
                <c:pt idx="7">
                  <c:v>269</c:v>
                </c:pt>
                <c:pt idx="8">
                  <c:v>267</c:v>
                </c:pt>
                <c:pt idx="9">
                  <c:v>241</c:v>
                </c:pt>
                <c:pt idx="10">
                  <c:v>269</c:v>
                </c:pt>
                <c:pt idx="11">
                  <c:v>317</c:v>
                </c:pt>
                <c:pt idx="12">
                  <c:v>339</c:v>
                </c:pt>
                <c:pt idx="13">
                  <c:v>349</c:v>
                </c:pt>
                <c:pt idx="14">
                  <c:v>368</c:v>
                </c:pt>
                <c:pt idx="15">
                  <c:v>353</c:v>
                </c:pt>
                <c:pt idx="16">
                  <c:v>381</c:v>
                </c:pt>
                <c:pt idx="17">
                  <c:v>378</c:v>
                </c:pt>
                <c:pt idx="18">
                  <c:v>413</c:v>
                </c:pt>
                <c:pt idx="19">
                  <c:v>447</c:v>
                </c:pt>
                <c:pt idx="20">
                  <c:v>458</c:v>
                </c:pt>
                <c:pt idx="21">
                  <c:v>573</c:v>
                </c:pt>
                <c:pt idx="22">
                  <c:v>585</c:v>
                </c:pt>
                <c:pt idx="23">
                  <c:v>619</c:v>
                </c:pt>
                <c:pt idx="24">
                  <c:v>634</c:v>
                </c:pt>
                <c:pt idx="25">
                  <c:v>664</c:v>
                </c:pt>
                <c:pt idx="26">
                  <c:v>696</c:v>
                </c:pt>
                <c:pt idx="27">
                  <c:v>731</c:v>
                </c:pt>
                <c:pt idx="28">
                  <c:v>693</c:v>
                </c:pt>
                <c:pt idx="29">
                  <c:v>740</c:v>
                </c:pt>
                <c:pt idx="30">
                  <c:v>727</c:v>
                </c:pt>
                <c:pt idx="31">
                  <c:v>708</c:v>
                </c:pt>
                <c:pt idx="32">
                  <c:v>686</c:v>
                </c:pt>
                <c:pt idx="33">
                  <c:v>724</c:v>
                </c:pt>
                <c:pt idx="34">
                  <c:v>805</c:v>
                </c:pt>
                <c:pt idx="35">
                  <c:v>908</c:v>
                </c:pt>
                <c:pt idx="36">
                  <c:v>1130</c:v>
                </c:pt>
                <c:pt idx="37">
                  <c:v>1300</c:v>
                </c:pt>
                <c:pt idx="38">
                  <c:v>1340</c:v>
                </c:pt>
                <c:pt idx="39">
                  <c:v>1359</c:v>
                </c:pt>
              </c:numCache>
            </c:numRef>
          </c:val>
          <c:smooth val="0"/>
          <c:extLst>
            <c:ext xmlns:c16="http://schemas.microsoft.com/office/drawing/2014/chart" uri="{C3380CC4-5D6E-409C-BE32-E72D297353CC}">
              <c16:uniqueId val="{00000002-720F-407B-BE16-F646B8041734}"/>
            </c:ext>
          </c:extLst>
        </c:ser>
        <c:ser>
          <c:idx val="3"/>
          <c:order val="3"/>
          <c:tx>
            <c:strRef>
              <c:f>Sheet1!$E$1</c:f>
              <c:strCache>
                <c:ptCount val="1"/>
                <c:pt idx="0">
                  <c:v>Dalir</c:v>
                </c:pt>
              </c:strCache>
            </c:strRef>
          </c:tx>
          <c:spPr>
            <a:ln w="25400">
              <a:prstDash val="lgDashDotDot"/>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Sheet1!$E$2:$E$41</c:f>
              <c:numCache>
                <c:formatCode>0.0</c:formatCode>
                <c:ptCount val="40"/>
                <c:pt idx="0">
                  <c:v>119</c:v>
                </c:pt>
                <c:pt idx="1">
                  <c:v>142</c:v>
                </c:pt>
                <c:pt idx="2">
                  <c:v>125</c:v>
                </c:pt>
                <c:pt idx="3">
                  <c:v>90</c:v>
                </c:pt>
                <c:pt idx="4">
                  <c:v>93</c:v>
                </c:pt>
                <c:pt idx="5">
                  <c:v>102</c:v>
                </c:pt>
                <c:pt idx="6">
                  <c:v>115</c:v>
                </c:pt>
                <c:pt idx="7">
                  <c:v>133</c:v>
                </c:pt>
                <c:pt idx="8">
                  <c:v>143</c:v>
                </c:pt>
                <c:pt idx="9">
                  <c:v>154</c:v>
                </c:pt>
                <c:pt idx="10">
                  <c:v>143</c:v>
                </c:pt>
                <c:pt idx="11">
                  <c:v>142</c:v>
                </c:pt>
                <c:pt idx="12">
                  <c:v>151</c:v>
                </c:pt>
                <c:pt idx="13">
                  <c:v>171</c:v>
                </c:pt>
                <c:pt idx="14">
                  <c:v>189</c:v>
                </c:pt>
                <c:pt idx="15">
                  <c:v>136</c:v>
                </c:pt>
                <c:pt idx="16">
                  <c:v>156</c:v>
                </c:pt>
                <c:pt idx="17">
                  <c:v>142</c:v>
                </c:pt>
                <c:pt idx="18">
                  <c:v>174</c:v>
                </c:pt>
                <c:pt idx="19">
                  <c:v>180</c:v>
                </c:pt>
                <c:pt idx="20">
                  <c:v>199</c:v>
                </c:pt>
                <c:pt idx="21">
                  <c:v>218</c:v>
                </c:pt>
                <c:pt idx="22">
                  <c:v>219</c:v>
                </c:pt>
                <c:pt idx="23">
                  <c:v>244</c:v>
                </c:pt>
                <c:pt idx="24">
                  <c:v>271</c:v>
                </c:pt>
                <c:pt idx="25">
                  <c:v>274</c:v>
                </c:pt>
                <c:pt idx="26">
                  <c:v>280</c:v>
                </c:pt>
                <c:pt idx="27">
                  <c:v>306</c:v>
                </c:pt>
                <c:pt idx="28">
                  <c:v>324</c:v>
                </c:pt>
                <c:pt idx="29">
                  <c:v>394</c:v>
                </c:pt>
                <c:pt idx="30">
                  <c:v>497</c:v>
                </c:pt>
                <c:pt idx="31">
                  <c:v>460</c:v>
                </c:pt>
                <c:pt idx="32">
                  <c:v>451</c:v>
                </c:pt>
                <c:pt idx="33">
                  <c:v>433</c:v>
                </c:pt>
                <c:pt idx="34">
                  <c:v>433</c:v>
                </c:pt>
                <c:pt idx="35">
                  <c:v>517</c:v>
                </c:pt>
                <c:pt idx="36">
                  <c:v>600</c:v>
                </c:pt>
                <c:pt idx="37">
                  <c:v>627</c:v>
                </c:pt>
                <c:pt idx="38">
                  <c:v>636</c:v>
                </c:pt>
                <c:pt idx="39">
                  <c:v>667</c:v>
                </c:pt>
              </c:numCache>
            </c:numRef>
          </c:val>
          <c:smooth val="0"/>
          <c:extLst>
            <c:ext xmlns:c16="http://schemas.microsoft.com/office/drawing/2014/chart" uri="{C3380CC4-5D6E-409C-BE32-E72D297353CC}">
              <c16:uniqueId val="{00000003-720F-407B-BE16-F646B8041734}"/>
            </c:ext>
          </c:extLst>
        </c:ser>
        <c:ser>
          <c:idx val="4"/>
          <c:order val="4"/>
          <c:tx>
            <c:strRef>
              <c:f>Sheet1!$F$1</c:f>
              <c:strCache>
                <c:ptCount val="1"/>
                <c:pt idx="0">
                  <c:v>Reykjanes</c:v>
                </c:pt>
              </c:strCache>
            </c:strRef>
          </c:tx>
          <c:spPr>
            <a:ln w="25400">
              <a:solidFill>
                <a:schemeClr val="accent6">
                  <a:lumMod val="75000"/>
                </a:schemeClr>
              </a:solidFill>
              <a:prstDash val="solid"/>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Sheet1!$F$2:$F$41</c:f>
              <c:numCache>
                <c:formatCode>0.0</c:formatCode>
                <c:ptCount val="40"/>
                <c:pt idx="0">
                  <c:v>3245.3012048192754</c:v>
                </c:pt>
                <c:pt idx="1">
                  <c:v>3255.7028112449784</c:v>
                </c:pt>
                <c:pt idx="2">
                  <c:v>3193.2931726907614</c:v>
                </c:pt>
                <c:pt idx="3">
                  <c:v>3130.8835341365448</c:v>
                </c:pt>
                <c:pt idx="4">
                  <c:v>3307.7108433734925</c:v>
                </c:pt>
                <c:pt idx="5">
                  <c:v>3754.979919678713</c:v>
                </c:pt>
                <c:pt idx="6">
                  <c:v>3806.9879518072271</c:v>
                </c:pt>
                <c:pt idx="7">
                  <c:v>4847.1485943775078</c:v>
                </c:pt>
                <c:pt idx="8">
                  <c:v>5169.5983935742943</c:v>
                </c:pt>
                <c:pt idx="9">
                  <c:v>4982.369477911644</c:v>
                </c:pt>
                <c:pt idx="10">
                  <c:v>5086.3855421686721</c:v>
                </c:pt>
                <c:pt idx="11">
                  <c:v>5440.0401606425676</c:v>
                </c:pt>
                <c:pt idx="12">
                  <c:v>5304.8192771084314</c:v>
                </c:pt>
                <c:pt idx="13">
                  <c:v>5200.8032128514033</c:v>
                </c:pt>
                <c:pt idx="14">
                  <c:v>5471.2449799196766</c:v>
                </c:pt>
                <c:pt idx="15">
                  <c:v>5668.8755020080298</c:v>
                </c:pt>
                <c:pt idx="16">
                  <c:v>5887.309236947789</c:v>
                </c:pt>
                <c:pt idx="17">
                  <c:v>6105.7429718875483</c:v>
                </c:pt>
                <c:pt idx="18">
                  <c:v>6584.2168674698778</c:v>
                </c:pt>
                <c:pt idx="19">
                  <c:v>7156.3052208835325</c:v>
                </c:pt>
                <c:pt idx="20">
                  <c:v>7572.3694779116449</c:v>
                </c:pt>
                <c:pt idx="21">
                  <c:v>7762.718875502007</c:v>
                </c:pt>
                <c:pt idx="22">
                  <c:v>7760.6385542168673</c:v>
                </c:pt>
                <c:pt idx="23">
                  <c:v>8196.4658634538155</c:v>
                </c:pt>
                <c:pt idx="24">
                  <c:v>8547</c:v>
                </c:pt>
                <c:pt idx="25">
                  <c:v>9320</c:v>
                </c:pt>
                <c:pt idx="26">
                  <c:v>10052</c:v>
                </c:pt>
                <c:pt idx="27">
                  <c:v>11261</c:v>
                </c:pt>
                <c:pt idx="28">
                  <c:v>11217</c:v>
                </c:pt>
                <c:pt idx="29">
                  <c:v>10309</c:v>
                </c:pt>
                <c:pt idx="30">
                  <c:v>9961</c:v>
                </c:pt>
                <c:pt idx="31">
                  <c:v>9775</c:v>
                </c:pt>
                <c:pt idx="32">
                  <c:v>9836</c:v>
                </c:pt>
                <c:pt idx="33">
                  <c:v>10265</c:v>
                </c:pt>
                <c:pt idx="34">
                  <c:v>11022</c:v>
                </c:pt>
                <c:pt idx="35">
                  <c:v>12243</c:v>
                </c:pt>
                <c:pt idx="36">
                  <c:v>14781</c:v>
                </c:pt>
                <c:pt idx="37">
                  <c:v>16932</c:v>
                </c:pt>
                <c:pt idx="38">
                  <c:v>18011</c:v>
                </c:pt>
                <c:pt idx="39">
                  <c:v>17697</c:v>
                </c:pt>
              </c:numCache>
            </c:numRef>
          </c:val>
          <c:smooth val="0"/>
          <c:extLst>
            <c:ext xmlns:c16="http://schemas.microsoft.com/office/drawing/2014/chart" uri="{C3380CC4-5D6E-409C-BE32-E72D297353CC}">
              <c16:uniqueId val="{00000004-720F-407B-BE16-F646B8041734}"/>
            </c:ext>
          </c:extLst>
        </c:ser>
        <c:ser>
          <c:idx val="5"/>
          <c:order val="5"/>
          <c:tx>
            <c:strRef>
              <c:f>Sheet1!$G$1</c:f>
              <c:strCache>
                <c:ptCount val="1"/>
                <c:pt idx="0">
                  <c:v>Suðurland</c:v>
                </c:pt>
              </c:strCache>
            </c:strRef>
          </c:tx>
          <c:spPr>
            <a:ln>
              <a:solidFill>
                <a:schemeClr val="bg2">
                  <a:lumMod val="50000"/>
                </a:schemeClr>
              </a:solidFill>
              <a:prstDash val="sysDot"/>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Sheet1!$G$2:$G$41</c:f>
              <c:numCache>
                <c:formatCode>0.0</c:formatCode>
                <c:ptCount val="40"/>
                <c:pt idx="0">
                  <c:v>1991.8030378390786</c:v>
                </c:pt>
                <c:pt idx="1">
                  <c:v>2107.6055400390251</c:v>
                </c:pt>
                <c:pt idx="2">
                  <c:v>2323.7702108122585</c:v>
                </c:pt>
                <c:pt idx="3">
                  <c:v>2254.2887094922908</c:v>
                </c:pt>
                <c:pt idx="4">
                  <c:v>2455.0130466388646</c:v>
                </c:pt>
                <c:pt idx="5">
                  <c:v>2624.8567165321192</c:v>
                </c:pt>
                <c:pt idx="6">
                  <c:v>2617.1365497187894</c:v>
                </c:pt>
                <c:pt idx="7">
                  <c:v>3196.1490607185219</c:v>
                </c:pt>
                <c:pt idx="8">
                  <c:v>3458.6347323717337</c:v>
                </c:pt>
                <c:pt idx="9">
                  <c:v>3412.3137314917553</c:v>
                </c:pt>
                <c:pt idx="10">
                  <c:v>3404.593564678426</c:v>
                </c:pt>
                <c:pt idx="11">
                  <c:v>3628.4784022649892</c:v>
                </c:pt>
                <c:pt idx="12">
                  <c:v>3643.9187358916488</c:v>
                </c:pt>
                <c:pt idx="13">
                  <c:v>3690.2397367716271</c:v>
                </c:pt>
                <c:pt idx="14">
                  <c:v>3898.6842407315307</c:v>
                </c:pt>
                <c:pt idx="15">
                  <c:v>3991.3262424914878</c:v>
                </c:pt>
                <c:pt idx="16">
                  <c:v>4083.968244251445</c:v>
                </c:pt>
                <c:pt idx="17">
                  <c:v>4369.6144163446461</c:v>
                </c:pt>
                <c:pt idx="18">
                  <c:v>4554.8984198645603</c:v>
                </c:pt>
                <c:pt idx="19">
                  <c:v>4812.9345372460502</c:v>
                </c:pt>
                <c:pt idx="20">
                  <c:v>4970</c:v>
                </c:pt>
                <c:pt idx="21">
                  <c:v>5328</c:v>
                </c:pt>
                <c:pt idx="22">
                  <c:v>5498</c:v>
                </c:pt>
                <c:pt idx="23">
                  <c:v>5832</c:v>
                </c:pt>
                <c:pt idx="24">
                  <c:v>6181</c:v>
                </c:pt>
                <c:pt idx="25">
                  <c:v>6528</c:v>
                </c:pt>
                <c:pt idx="26">
                  <c:v>7049</c:v>
                </c:pt>
                <c:pt idx="27">
                  <c:v>7530</c:v>
                </c:pt>
                <c:pt idx="28">
                  <c:v>7309</c:v>
                </c:pt>
                <c:pt idx="29">
                  <c:v>7210</c:v>
                </c:pt>
                <c:pt idx="30">
                  <c:v>7126</c:v>
                </c:pt>
                <c:pt idx="31">
                  <c:v>6464</c:v>
                </c:pt>
                <c:pt idx="32">
                  <c:v>6426</c:v>
                </c:pt>
                <c:pt idx="33">
                  <c:v>6629</c:v>
                </c:pt>
                <c:pt idx="34">
                  <c:v>6969</c:v>
                </c:pt>
                <c:pt idx="35">
                  <c:v>7416</c:v>
                </c:pt>
                <c:pt idx="36">
                  <c:v>8712</c:v>
                </c:pt>
                <c:pt idx="37">
                  <c:v>9894</c:v>
                </c:pt>
                <c:pt idx="38">
                  <c:v>10273</c:v>
                </c:pt>
                <c:pt idx="39">
                  <c:v>10342</c:v>
                </c:pt>
              </c:numCache>
            </c:numRef>
          </c:val>
          <c:smooth val="0"/>
          <c:extLst>
            <c:ext xmlns:c16="http://schemas.microsoft.com/office/drawing/2014/chart" uri="{C3380CC4-5D6E-409C-BE32-E72D297353CC}">
              <c16:uniqueId val="{00000005-720F-407B-BE16-F646B8041734}"/>
            </c:ext>
          </c:extLst>
        </c:ser>
        <c:dLbls>
          <c:showLegendKey val="0"/>
          <c:showVal val="0"/>
          <c:showCatName val="0"/>
          <c:showSerName val="0"/>
          <c:showPercent val="0"/>
          <c:showBubbleSize val="0"/>
        </c:dLbls>
        <c:smooth val="0"/>
        <c:axId val="840413408"/>
        <c:axId val="840413968"/>
      </c:lineChart>
      <c:catAx>
        <c:axId val="840413408"/>
        <c:scaling>
          <c:orientation val="minMax"/>
        </c:scaling>
        <c:delete val="0"/>
        <c:axPos val="b"/>
        <c:numFmt formatCode="General" sourceLinked="1"/>
        <c:majorTickMark val="out"/>
        <c:minorTickMark val="none"/>
        <c:tickLblPos val="nextTo"/>
        <c:crossAx val="840413968"/>
        <c:crosses val="autoZero"/>
        <c:auto val="1"/>
        <c:lblAlgn val="ctr"/>
        <c:lblOffset val="100"/>
        <c:noMultiLvlLbl val="0"/>
      </c:catAx>
      <c:valAx>
        <c:axId val="840413968"/>
        <c:scaling>
          <c:orientation val="minMax"/>
        </c:scaling>
        <c:delete val="0"/>
        <c:axPos val="l"/>
        <c:majorGridlines/>
        <c:title>
          <c:tx>
            <c:rich>
              <a:bodyPr/>
              <a:lstStyle/>
              <a:p>
                <a:pPr>
                  <a:defRPr/>
                </a:pPr>
                <a:r>
                  <a:rPr lang="is-IS"/>
                  <a:t>Ársdagsumferð,</a:t>
                </a:r>
                <a:r>
                  <a:rPr lang="is-IS" baseline="0"/>
                  <a:t> ÁDU</a:t>
                </a:r>
                <a:endParaRPr lang="is-IS"/>
              </a:p>
            </c:rich>
          </c:tx>
          <c:overlay val="0"/>
        </c:title>
        <c:numFmt formatCode="#,##0" sourceLinked="0"/>
        <c:majorTickMark val="out"/>
        <c:minorTickMark val="none"/>
        <c:tickLblPos val="nextTo"/>
        <c:crossAx val="840413408"/>
        <c:crosses val="autoZero"/>
        <c:crossBetween val="between"/>
      </c:valAx>
    </c:plotArea>
    <c:legend>
      <c:legendPos val="t"/>
      <c:overlay val="0"/>
      <c:txPr>
        <a:bodyPr/>
        <a:lstStyle/>
        <a:p>
          <a:pPr>
            <a:defRPr sz="800"/>
          </a:pPr>
          <a:endParaRPr lang="is-I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Akranessvæði</c:v>
                </c:pt>
              </c:strCache>
            </c:strRef>
          </c:tx>
          <c:spPr>
            <a:ln w="25400">
              <a:solidFill>
                <a:srgbClr val="0070C0"/>
              </a:solidFill>
              <a:prstDash val="dashDot"/>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Sheet1!$B$2:$B$41</c:f>
              <c:numCache>
                <c:formatCode>0</c:formatCode>
                <c:ptCount val="40"/>
                <c:pt idx="0">
                  <c:v>100</c:v>
                </c:pt>
                <c:pt idx="1">
                  <c:v>95.98603839441536</c:v>
                </c:pt>
                <c:pt idx="2">
                  <c:v>107.15532286212914</c:v>
                </c:pt>
                <c:pt idx="3">
                  <c:v>105.49738219895288</c:v>
                </c:pt>
                <c:pt idx="4">
                  <c:v>120.59336823734729</c:v>
                </c:pt>
                <c:pt idx="5">
                  <c:v>129.14485165794068</c:v>
                </c:pt>
                <c:pt idx="6">
                  <c:v>141.62303664921464</c:v>
                </c:pt>
                <c:pt idx="7">
                  <c:v>156.19546247818499</c:v>
                </c:pt>
                <c:pt idx="8">
                  <c:v>191.79755671902268</c:v>
                </c:pt>
                <c:pt idx="9">
                  <c:v>189.61605584642234</c:v>
                </c:pt>
                <c:pt idx="10">
                  <c:v>200.50730354538717</c:v>
                </c:pt>
                <c:pt idx="11">
                  <c:v>224.13636472303904</c:v>
                </c:pt>
                <c:pt idx="12">
                  <c:v>235.84642233856897</c:v>
                </c:pt>
                <c:pt idx="13">
                  <c:v>229.25625762031126</c:v>
                </c:pt>
                <c:pt idx="14">
                  <c:v>238.03342178871119</c:v>
                </c:pt>
                <c:pt idx="15">
                  <c:v>241.47433598699465</c:v>
                </c:pt>
                <c:pt idx="16">
                  <c:v>249.47643979057591</c:v>
                </c:pt>
                <c:pt idx="17">
                  <c:v>238.05302541299099</c:v>
                </c:pt>
                <c:pt idx="18">
                  <c:v>273.12390924956367</c:v>
                </c:pt>
                <c:pt idx="19">
                  <c:v>296.94589877835955</c:v>
                </c:pt>
                <c:pt idx="20">
                  <c:v>301.57068062827227</c:v>
                </c:pt>
                <c:pt idx="21">
                  <c:v>332.80977312390922</c:v>
                </c:pt>
                <c:pt idx="22">
                  <c:v>340.31413612565444</c:v>
                </c:pt>
                <c:pt idx="23">
                  <c:v>357.24258289703312</c:v>
                </c:pt>
                <c:pt idx="24">
                  <c:v>378.44677137870855</c:v>
                </c:pt>
                <c:pt idx="25">
                  <c:v>430.19197207678877</c:v>
                </c:pt>
                <c:pt idx="26">
                  <c:v>462.565445026178</c:v>
                </c:pt>
                <c:pt idx="27">
                  <c:v>506.19546247818505</c:v>
                </c:pt>
                <c:pt idx="28">
                  <c:v>489.87783595113433</c:v>
                </c:pt>
                <c:pt idx="29">
                  <c:v>493.97905759162308</c:v>
                </c:pt>
                <c:pt idx="30">
                  <c:v>487.78359511343803</c:v>
                </c:pt>
                <c:pt idx="31">
                  <c:v>458.90052356020942</c:v>
                </c:pt>
                <c:pt idx="32">
                  <c:v>454.10122164048863</c:v>
                </c:pt>
                <c:pt idx="33">
                  <c:v>467.5392670157068</c:v>
                </c:pt>
                <c:pt idx="34">
                  <c:v>484.90401396160559</c:v>
                </c:pt>
                <c:pt idx="35">
                  <c:v>516.23036649214657</c:v>
                </c:pt>
                <c:pt idx="36">
                  <c:v>586.03839441535774</c:v>
                </c:pt>
                <c:pt idx="37">
                  <c:v>638.1326352530541</c:v>
                </c:pt>
                <c:pt idx="38">
                  <c:v>664.04886561954629</c:v>
                </c:pt>
                <c:pt idx="39">
                  <c:v>696.77137870855154</c:v>
                </c:pt>
              </c:numCache>
            </c:numRef>
          </c:val>
          <c:smooth val="0"/>
          <c:extLst>
            <c:ext xmlns:c16="http://schemas.microsoft.com/office/drawing/2014/chart" uri="{C3380CC4-5D6E-409C-BE32-E72D297353CC}">
              <c16:uniqueId val="{00000000-CF82-44F5-9089-8E5C6210103F}"/>
            </c:ext>
          </c:extLst>
        </c:ser>
        <c:ser>
          <c:idx val="1"/>
          <c:order val="1"/>
          <c:tx>
            <c:strRef>
              <c:f>Sheet1!$C$1</c:f>
              <c:strCache>
                <c:ptCount val="1"/>
                <c:pt idx="0">
                  <c:v>Borgarfjarðarsvæði</c:v>
                </c:pt>
              </c:strCache>
            </c:strRef>
          </c:tx>
          <c:spPr>
            <a:ln w="25400">
              <a:prstDash val="lgDashDot"/>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Sheet1!$C$2:$C$41</c:f>
              <c:numCache>
                <c:formatCode>0</c:formatCode>
                <c:ptCount val="40"/>
                <c:pt idx="0">
                  <c:v>100</c:v>
                </c:pt>
                <c:pt idx="1">
                  <c:v>101.53846153846153</c:v>
                </c:pt>
                <c:pt idx="2">
                  <c:v>104.61538461538463</c:v>
                </c:pt>
                <c:pt idx="3">
                  <c:v>110.76923076923077</c:v>
                </c:pt>
                <c:pt idx="4">
                  <c:v>126.15384615384617</c:v>
                </c:pt>
                <c:pt idx="5">
                  <c:v>136.92307692307693</c:v>
                </c:pt>
                <c:pt idx="6">
                  <c:v>140</c:v>
                </c:pt>
                <c:pt idx="7">
                  <c:v>172.30769230769229</c:v>
                </c:pt>
                <c:pt idx="8">
                  <c:v>198.46153846153845</c:v>
                </c:pt>
                <c:pt idx="9">
                  <c:v>196.92307692307688</c:v>
                </c:pt>
                <c:pt idx="10">
                  <c:v>210.76923076923072</c:v>
                </c:pt>
                <c:pt idx="11">
                  <c:v>244.61538461538458</c:v>
                </c:pt>
                <c:pt idx="12">
                  <c:v>261.53846153846149</c:v>
                </c:pt>
                <c:pt idx="13">
                  <c:v>261.53846153846149</c:v>
                </c:pt>
                <c:pt idx="14">
                  <c:v>263.07692307692309</c:v>
                </c:pt>
                <c:pt idx="15">
                  <c:v>256.92307692307691</c:v>
                </c:pt>
                <c:pt idx="16">
                  <c:v>283.07692307692304</c:v>
                </c:pt>
                <c:pt idx="17">
                  <c:v>287.69230769230762</c:v>
                </c:pt>
                <c:pt idx="18">
                  <c:v>333.4615384615384</c:v>
                </c:pt>
                <c:pt idx="19">
                  <c:v>377.59615384615375</c:v>
                </c:pt>
                <c:pt idx="20">
                  <c:v>398.84615384615375</c:v>
                </c:pt>
                <c:pt idx="21">
                  <c:v>435.82526744778392</c:v>
                </c:pt>
                <c:pt idx="22">
                  <c:v>452.16871497707587</c:v>
                </c:pt>
                <c:pt idx="23">
                  <c:v>475.11557564951596</c:v>
                </c:pt>
                <c:pt idx="24">
                  <c:v>502.02448420784503</c:v>
                </c:pt>
                <c:pt idx="25">
                  <c:v>568.0586156393274</c:v>
                </c:pt>
                <c:pt idx="26">
                  <c:v>602.39636398369839</c:v>
                </c:pt>
                <c:pt idx="27">
                  <c:v>632.93714977075888</c:v>
                </c:pt>
                <c:pt idx="28">
                  <c:v>598.2692307692306</c:v>
                </c:pt>
                <c:pt idx="29">
                  <c:v>613.9523369842077</c:v>
                </c:pt>
                <c:pt idx="30">
                  <c:v>611.14588639836973</c:v>
                </c:pt>
                <c:pt idx="31">
                  <c:v>561.78537315333665</c:v>
                </c:pt>
                <c:pt idx="32">
                  <c:v>525.96185685175737</c:v>
                </c:pt>
                <c:pt idx="33">
                  <c:v>551.8802534386142</c:v>
                </c:pt>
                <c:pt idx="34">
                  <c:v>593.64684156902695</c:v>
                </c:pt>
                <c:pt idx="35">
                  <c:v>634.42291772796727</c:v>
                </c:pt>
                <c:pt idx="36">
                  <c:v>732.64868823229733</c:v>
                </c:pt>
                <c:pt idx="37">
                  <c:v>797.85739302088632</c:v>
                </c:pt>
                <c:pt idx="38">
                  <c:v>812.71507259296993</c:v>
                </c:pt>
                <c:pt idx="39">
                  <c:v>845.8972236372897</c:v>
                </c:pt>
              </c:numCache>
            </c:numRef>
          </c:val>
          <c:smooth val="0"/>
          <c:extLst>
            <c:ext xmlns:c16="http://schemas.microsoft.com/office/drawing/2014/chart" uri="{C3380CC4-5D6E-409C-BE32-E72D297353CC}">
              <c16:uniqueId val="{00000001-CF82-44F5-9089-8E5C6210103F}"/>
            </c:ext>
          </c:extLst>
        </c:ser>
        <c:ser>
          <c:idx val="2"/>
          <c:order val="2"/>
          <c:tx>
            <c:strRef>
              <c:f>Sheet1!$D$1</c:f>
              <c:strCache>
                <c:ptCount val="1"/>
                <c:pt idx="0">
                  <c:v>Snæfellsnes</c:v>
                </c:pt>
              </c:strCache>
            </c:strRef>
          </c:tx>
          <c:spPr>
            <a:ln w="25400">
              <a:solidFill>
                <a:srgbClr val="00B050"/>
              </a:solidFill>
              <a:prstDash val="dash"/>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Sheet1!$D$2:$D$41</c:f>
              <c:numCache>
                <c:formatCode>0</c:formatCode>
                <c:ptCount val="40"/>
                <c:pt idx="0">
                  <c:v>100</c:v>
                </c:pt>
                <c:pt idx="1">
                  <c:v>97.41935483870968</c:v>
                </c:pt>
                <c:pt idx="2">
                  <c:v>105.16129032258064</c:v>
                </c:pt>
                <c:pt idx="3">
                  <c:v>99.354838709677423</c:v>
                </c:pt>
                <c:pt idx="4">
                  <c:v>85.161290322580641</c:v>
                </c:pt>
                <c:pt idx="5">
                  <c:v>127.09677419354838</c:v>
                </c:pt>
                <c:pt idx="6">
                  <c:v>134.1935483870968</c:v>
                </c:pt>
                <c:pt idx="7">
                  <c:v>173.54838709677421</c:v>
                </c:pt>
                <c:pt idx="8">
                  <c:v>172.25806451612902</c:v>
                </c:pt>
                <c:pt idx="9">
                  <c:v>155.48387096774195</c:v>
                </c:pt>
                <c:pt idx="10">
                  <c:v>173.54838709677421</c:v>
                </c:pt>
                <c:pt idx="11">
                  <c:v>204.51612903225805</c:v>
                </c:pt>
                <c:pt idx="12">
                  <c:v>218.70967741935482</c:v>
                </c:pt>
                <c:pt idx="13">
                  <c:v>225.16129032258064</c:v>
                </c:pt>
                <c:pt idx="14">
                  <c:v>237.41935483870967</c:v>
                </c:pt>
                <c:pt idx="15">
                  <c:v>227.74193548387098</c:v>
                </c:pt>
                <c:pt idx="16">
                  <c:v>245.80645161290323</c:v>
                </c:pt>
                <c:pt idx="17">
                  <c:v>243.87096774193546</c:v>
                </c:pt>
                <c:pt idx="18">
                  <c:v>266.45161290322579</c:v>
                </c:pt>
                <c:pt idx="19">
                  <c:v>288.38709677419354</c:v>
                </c:pt>
                <c:pt idx="20">
                  <c:v>295.48387096774195</c:v>
                </c:pt>
                <c:pt idx="21">
                  <c:v>369.67741935483872</c:v>
                </c:pt>
                <c:pt idx="22">
                  <c:v>377.41935483870969</c:v>
                </c:pt>
                <c:pt idx="23">
                  <c:v>399.35483870967744</c:v>
                </c:pt>
                <c:pt idx="24">
                  <c:v>409.0322580645161</c:v>
                </c:pt>
                <c:pt idx="25">
                  <c:v>428.38709677419359</c:v>
                </c:pt>
                <c:pt idx="26">
                  <c:v>449.0322580645161</c:v>
                </c:pt>
                <c:pt idx="27">
                  <c:v>471.61290322580641</c:v>
                </c:pt>
                <c:pt idx="28">
                  <c:v>447.09677419354836</c:v>
                </c:pt>
                <c:pt idx="29">
                  <c:v>477.41935483870969</c:v>
                </c:pt>
                <c:pt idx="30">
                  <c:v>469.03225806451616</c:v>
                </c:pt>
                <c:pt idx="31">
                  <c:v>456.77419354838707</c:v>
                </c:pt>
                <c:pt idx="32">
                  <c:v>442.58064516129031</c:v>
                </c:pt>
                <c:pt idx="33">
                  <c:v>467.09677419354836</c:v>
                </c:pt>
                <c:pt idx="34">
                  <c:v>519.35483870967744</c:v>
                </c:pt>
                <c:pt idx="35">
                  <c:v>585.80645161290329</c:v>
                </c:pt>
                <c:pt idx="36">
                  <c:v>729.0322580645161</c:v>
                </c:pt>
                <c:pt idx="37">
                  <c:v>838.70967741935476</c:v>
                </c:pt>
                <c:pt idx="38">
                  <c:v>864.51612903225805</c:v>
                </c:pt>
                <c:pt idx="39">
                  <c:v>876.77419354838707</c:v>
                </c:pt>
              </c:numCache>
            </c:numRef>
          </c:val>
          <c:smooth val="0"/>
          <c:extLst>
            <c:ext xmlns:c16="http://schemas.microsoft.com/office/drawing/2014/chart" uri="{C3380CC4-5D6E-409C-BE32-E72D297353CC}">
              <c16:uniqueId val="{00000002-CF82-44F5-9089-8E5C6210103F}"/>
            </c:ext>
          </c:extLst>
        </c:ser>
        <c:ser>
          <c:idx val="3"/>
          <c:order val="3"/>
          <c:tx>
            <c:strRef>
              <c:f>Sheet1!$E$1</c:f>
              <c:strCache>
                <c:ptCount val="1"/>
                <c:pt idx="0">
                  <c:v>Dalir</c:v>
                </c:pt>
              </c:strCache>
            </c:strRef>
          </c:tx>
          <c:spPr>
            <a:ln w="25400">
              <a:prstDash val="lgDashDotDot"/>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Sheet1!$E$2:$E$41</c:f>
              <c:numCache>
                <c:formatCode>0</c:formatCode>
                <c:ptCount val="40"/>
                <c:pt idx="0">
                  <c:v>100</c:v>
                </c:pt>
                <c:pt idx="1">
                  <c:v>119.32773109243698</c:v>
                </c:pt>
                <c:pt idx="2">
                  <c:v>105.0420168067227</c:v>
                </c:pt>
                <c:pt idx="3">
                  <c:v>75.630252100840337</c:v>
                </c:pt>
                <c:pt idx="4">
                  <c:v>78.151260504201687</c:v>
                </c:pt>
                <c:pt idx="5">
                  <c:v>85.714285714285708</c:v>
                </c:pt>
                <c:pt idx="6">
                  <c:v>96.638655462184872</c:v>
                </c:pt>
                <c:pt idx="7">
                  <c:v>111.76470588235294</c:v>
                </c:pt>
                <c:pt idx="8">
                  <c:v>120.16806722689076</c:v>
                </c:pt>
                <c:pt idx="9">
                  <c:v>129.41176470588235</c:v>
                </c:pt>
                <c:pt idx="10">
                  <c:v>120.16806722689076</c:v>
                </c:pt>
                <c:pt idx="11">
                  <c:v>119.32773109243698</c:v>
                </c:pt>
                <c:pt idx="12">
                  <c:v>126.890756302521</c:v>
                </c:pt>
                <c:pt idx="13">
                  <c:v>143.69747899159663</c:v>
                </c:pt>
                <c:pt idx="14">
                  <c:v>158.8235294117647</c:v>
                </c:pt>
                <c:pt idx="15">
                  <c:v>114.28571428571428</c:v>
                </c:pt>
                <c:pt idx="16">
                  <c:v>131.0924369747899</c:v>
                </c:pt>
                <c:pt idx="17">
                  <c:v>119.32773109243698</c:v>
                </c:pt>
                <c:pt idx="18">
                  <c:v>146.21848739495798</c:v>
                </c:pt>
                <c:pt idx="19">
                  <c:v>151.26050420168067</c:v>
                </c:pt>
                <c:pt idx="20">
                  <c:v>167.22689075630254</c:v>
                </c:pt>
                <c:pt idx="21">
                  <c:v>183.19327731092437</c:v>
                </c:pt>
                <c:pt idx="22">
                  <c:v>184.03361344537814</c:v>
                </c:pt>
                <c:pt idx="23">
                  <c:v>205.04201680672267</c:v>
                </c:pt>
                <c:pt idx="24">
                  <c:v>227.73109243697479</c:v>
                </c:pt>
                <c:pt idx="25">
                  <c:v>230.25210084033611</c:v>
                </c:pt>
                <c:pt idx="26">
                  <c:v>235.29411764705884</c:v>
                </c:pt>
                <c:pt idx="27">
                  <c:v>257.14285714285717</c:v>
                </c:pt>
                <c:pt idx="28">
                  <c:v>272.26890756302521</c:v>
                </c:pt>
                <c:pt idx="29">
                  <c:v>331.0924369747899</c:v>
                </c:pt>
                <c:pt idx="30">
                  <c:v>417.64705882352945</c:v>
                </c:pt>
                <c:pt idx="31">
                  <c:v>386.55462184873949</c:v>
                </c:pt>
                <c:pt idx="32">
                  <c:v>378.99159663865544</c:v>
                </c:pt>
                <c:pt idx="33">
                  <c:v>363.8655462184874</c:v>
                </c:pt>
                <c:pt idx="34">
                  <c:v>363.8655462184874</c:v>
                </c:pt>
                <c:pt idx="35">
                  <c:v>434.45378151260502</c:v>
                </c:pt>
                <c:pt idx="36">
                  <c:v>504.20168067226888</c:v>
                </c:pt>
                <c:pt idx="37">
                  <c:v>526.89075630252103</c:v>
                </c:pt>
                <c:pt idx="38">
                  <c:v>534.45378151260502</c:v>
                </c:pt>
                <c:pt idx="39">
                  <c:v>560.50420168067228</c:v>
                </c:pt>
              </c:numCache>
            </c:numRef>
          </c:val>
          <c:smooth val="0"/>
          <c:extLst>
            <c:ext xmlns:c16="http://schemas.microsoft.com/office/drawing/2014/chart" uri="{C3380CC4-5D6E-409C-BE32-E72D297353CC}">
              <c16:uniqueId val="{00000003-CF82-44F5-9089-8E5C6210103F}"/>
            </c:ext>
          </c:extLst>
        </c:ser>
        <c:ser>
          <c:idx val="4"/>
          <c:order val="4"/>
          <c:tx>
            <c:strRef>
              <c:f>Sheet1!$F$1</c:f>
              <c:strCache>
                <c:ptCount val="1"/>
                <c:pt idx="0">
                  <c:v>Reykjanes</c:v>
                </c:pt>
              </c:strCache>
            </c:strRef>
          </c:tx>
          <c:spPr>
            <a:ln w="25400">
              <a:solidFill>
                <a:schemeClr val="accent6">
                  <a:lumMod val="75000"/>
                </a:schemeClr>
              </a:solidFill>
              <a:prstDash val="solid"/>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Sheet1!$F$2:$F$41</c:f>
              <c:numCache>
                <c:formatCode>0</c:formatCode>
                <c:ptCount val="40"/>
                <c:pt idx="0">
                  <c:v>100</c:v>
                </c:pt>
                <c:pt idx="1">
                  <c:v>100.32051282051282</c:v>
                </c:pt>
                <c:pt idx="2">
                  <c:v>98.397435897435898</c:v>
                </c:pt>
                <c:pt idx="3">
                  <c:v>96.474358974358978</c:v>
                </c:pt>
                <c:pt idx="4">
                  <c:v>101.92307692307693</c:v>
                </c:pt>
                <c:pt idx="5">
                  <c:v>115.70512820512822</c:v>
                </c:pt>
                <c:pt idx="6">
                  <c:v>117.30769230769231</c:v>
                </c:pt>
                <c:pt idx="7">
                  <c:v>149.35897435897436</c:v>
                </c:pt>
                <c:pt idx="8">
                  <c:v>159.2948717948718</c:v>
                </c:pt>
                <c:pt idx="9">
                  <c:v>153.52564102564102</c:v>
                </c:pt>
                <c:pt idx="10">
                  <c:v>156.73076923076923</c:v>
                </c:pt>
                <c:pt idx="11">
                  <c:v>167.62820512820514</c:v>
                </c:pt>
                <c:pt idx="12">
                  <c:v>163.46153846153848</c:v>
                </c:pt>
                <c:pt idx="13">
                  <c:v>160.25641025641028</c:v>
                </c:pt>
                <c:pt idx="14">
                  <c:v>168.58974358974362</c:v>
                </c:pt>
                <c:pt idx="15">
                  <c:v>174.67948717948721</c:v>
                </c:pt>
                <c:pt idx="16">
                  <c:v>181.41025641025644</c:v>
                </c:pt>
                <c:pt idx="17">
                  <c:v>188.14102564102569</c:v>
                </c:pt>
                <c:pt idx="18">
                  <c:v>202.88461538461542</c:v>
                </c:pt>
                <c:pt idx="19">
                  <c:v>220.51282051282058</c:v>
                </c:pt>
                <c:pt idx="20">
                  <c:v>233.3333333333334</c:v>
                </c:pt>
                <c:pt idx="21">
                  <c:v>239.19871794871804</c:v>
                </c:pt>
                <c:pt idx="22">
                  <c:v>239.1346153846155</c:v>
                </c:pt>
                <c:pt idx="23">
                  <c:v>252.56410256410268</c:v>
                </c:pt>
                <c:pt idx="24">
                  <c:v>263.36538461538476</c:v>
                </c:pt>
                <c:pt idx="25">
                  <c:v>287.18443718443734</c:v>
                </c:pt>
                <c:pt idx="26">
                  <c:v>309.74012474012488</c:v>
                </c:pt>
                <c:pt idx="27">
                  <c:v>346.99398574398595</c:v>
                </c:pt>
                <c:pt idx="28">
                  <c:v>345.63817938817959</c:v>
                </c:pt>
                <c:pt idx="29">
                  <c:v>317.65926640926654</c:v>
                </c:pt>
                <c:pt idx="30">
                  <c:v>306.93607068607082</c:v>
                </c:pt>
                <c:pt idx="31">
                  <c:v>301.2047074547076</c:v>
                </c:pt>
                <c:pt idx="32">
                  <c:v>303.08434808434822</c:v>
                </c:pt>
                <c:pt idx="33">
                  <c:v>316.30346005346024</c:v>
                </c:pt>
                <c:pt idx="34">
                  <c:v>339.62949212949229</c:v>
                </c:pt>
                <c:pt idx="35">
                  <c:v>377.25311850311869</c:v>
                </c:pt>
                <c:pt idx="36">
                  <c:v>455.45849420849447</c:v>
                </c:pt>
                <c:pt idx="37">
                  <c:v>521.73893673893701</c:v>
                </c:pt>
                <c:pt idx="38">
                  <c:v>554.98700623700654</c:v>
                </c:pt>
                <c:pt idx="39">
                  <c:v>545.3114790614793</c:v>
                </c:pt>
              </c:numCache>
            </c:numRef>
          </c:val>
          <c:smooth val="0"/>
          <c:extLst>
            <c:ext xmlns:c16="http://schemas.microsoft.com/office/drawing/2014/chart" uri="{C3380CC4-5D6E-409C-BE32-E72D297353CC}">
              <c16:uniqueId val="{00000004-CF82-44F5-9089-8E5C6210103F}"/>
            </c:ext>
          </c:extLst>
        </c:ser>
        <c:ser>
          <c:idx val="5"/>
          <c:order val="5"/>
          <c:tx>
            <c:strRef>
              <c:f>Sheet1!$G$1</c:f>
              <c:strCache>
                <c:ptCount val="1"/>
                <c:pt idx="0">
                  <c:v>Suðurland</c:v>
                </c:pt>
              </c:strCache>
            </c:strRef>
          </c:tx>
          <c:spPr>
            <a:ln>
              <a:solidFill>
                <a:schemeClr val="bg2">
                  <a:lumMod val="50000"/>
                </a:schemeClr>
              </a:solidFill>
              <a:prstDash val="sysDot"/>
            </a:ln>
          </c:spPr>
          <c:marker>
            <c:symbol val="none"/>
          </c:marker>
          <c:cat>
            <c:numRef>
              <c:f>Sheet1!$A$2:$A$41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Sheet1!$G$2:$G$41</c:f>
              <c:numCache>
                <c:formatCode>0</c:formatCode>
                <c:ptCount val="40"/>
                <c:pt idx="0">
                  <c:v>100</c:v>
                </c:pt>
                <c:pt idx="1">
                  <c:v>105.81395348837211</c:v>
                </c:pt>
                <c:pt idx="2">
                  <c:v>116.66666666666667</c:v>
                </c:pt>
                <c:pt idx="3">
                  <c:v>113.17829457364343</c:v>
                </c:pt>
                <c:pt idx="4">
                  <c:v>123.25581395348838</c:v>
                </c:pt>
                <c:pt idx="5">
                  <c:v>131.78294573643413</c:v>
                </c:pt>
                <c:pt idx="6">
                  <c:v>131.39534883720933</c:v>
                </c:pt>
                <c:pt idx="7">
                  <c:v>160.46511627906978</c:v>
                </c:pt>
                <c:pt idx="8">
                  <c:v>173.6434108527132</c:v>
                </c:pt>
                <c:pt idx="9">
                  <c:v>171.31782945736438</c:v>
                </c:pt>
                <c:pt idx="10">
                  <c:v>170.93023255813961</c:v>
                </c:pt>
                <c:pt idx="11">
                  <c:v>182.17054263565896</c:v>
                </c:pt>
                <c:pt idx="12">
                  <c:v>182.9457364341086</c:v>
                </c:pt>
                <c:pt idx="13">
                  <c:v>185.27131782945742</c:v>
                </c:pt>
                <c:pt idx="14">
                  <c:v>195.73643410852719</c:v>
                </c:pt>
                <c:pt idx="15">
                  <c:v>200.38759689922486</c:v>
                </c:pt>
                <c:pt idx="16">
                  <c:v>205.03875968992253</c:v>
                </c:pt>
                <c:pt idx="17">
                  <c:v>219.37984496124034</c:v>
                </c:pt>
                <c:pt idx="18">
                  <c:v>228.6821705426357</c:v>
                </c:pt>
                <c:pt idx="19">
                  <c:v>241.6370718295338</c:v>
                </c:pt>
                <c:pt idx="20">
                  <c:v>249.52266391721082</c:v>
                </c:pt>
                <c:pt idx="21">
                  <c:v>267.4963286420321</c:v>
                </c:pt>
                <c:pt idx="22">
                  <c:v>276.03130909795277</c:v>
                </c:pt>
                <c:pt idx="23">
                  <c:v>292.80003540546755</c:v>
                </c:pt>
                <c:pt idx="24">
                  <c:v>310.32184822379884</c:v>
                </c:pt>
                <c:pt idx="25">
                  <c:v>327.74324950735462</c:v>
                </c:pt>
                <c:pt idx="26">
                  <c:v>353.90045431638214</c:v>
                </c:pt>
                <c:pt idx="27">
                  <c:v>378.04942842989891</c:v>
                </c:pt>
                <c:pt idx="28">
                  <c:v>366.95395383720199</c:v>
                </c:pt>
                <c:pt idx="29">
                  <c:v>361.98358286581293</c:v>
                </c:pt>
                <c:pt idx="30">
                  <c:v>357.76629840524032</c:v>
                </c:pt>
                <c:pt idx="31">
                  <c:v>324.53008039453744</c:v>
                </c:pt>
                <c:pt idx="32">
                  <c:v>322.62226123380219</c:v>
                </c:pt>
                <c:pt idx="33">
                  <c:v>332.81403201351924</c:v>
                </c:pt>
                <c:pt idx="34">
                  <c:v>349.88399292536064</c:v>
                </c:pt>
                <c:pt idx="35">
                  <c:v>372.32597094769329</c:v>
                </c:pt>
                <c:pt idx="36">
                  <c:v>437.39264548224162</c:v>
                </c:pt>
                <c:pt idx="37">
                  <c:v>496.73586253458433</c:v>
                </c:pt>
                <c:pt idx="38">
                  <c:v>515.76384837454862</c:v>
                </c:pt>
                <c:pt idx="39">
                  <c:v>519.22804632430473</c:v>
                </c:pt>
              </c:numCache>
            </c:numRef>
          </c:val>
          <c:smooth val="0"/>
          <c:extLst>
            <c:ext xmlns:c16="http://schemas.microsoft.com/office/drawing/2014/chart" uri="{C3380CC4-5D6E-409C-BE32-E72D297353CC}">
              <c16:uniqueId val="{00000005-CF82-44F5-9089-8E5C6210103F}"/>
            </c:ext>
          </c:extLst>
        </c:ser>
        <c:dLbls>
          <c:showLegendKey val="0"/>
          <c:showVal val="0"/>
          <c:showCatName val="0"/>
          <c:showSerName val="0"/>
          <c:showPercent val="0"/>
          <c:showBubbleSize val="0"/>
        </c:dLbls>
        <c:smooth val="0"/>
        <c:axId val="841417728"/>
        <c:axId val="841418288"/>
      </c:lineChart>
      <c:catAx>
        <c:axId val="841417728"/>
        <c:scaling>
          <c:orientation val="minMax"/>
        </c:scaling>
        <c:delete val="0"/>
        <c:axPos val="b"/>
        <c:numFmt formatCode="General" sourceLinked="1"/>
        <c:majorTickMark val="out"/>
        <c:minorTickMark val="none"/>
        <c:tickLblPos val="nextTo"/>
        <c:crossAx val="841418288"/>
        <c:crosses val="autoZero"/>
        <c:auto val="1"/>
        <c:lblAlgn val="ctr"/>
        <c:lblOffset val="100"/>
        <c:noMultiLvlLbl val="0"/>
      </c:catAx>
      <c:valAx>
        <c:axId val="841418288"/>
        <c:scaling>
          <c:orientation val="minMax"/>
        </c:scaling>
        <c:delete val="0"/>
        <c:axPos val="l"/>
        <c:majorGridlines/>
        <c:title>
          <c:tx>
            <c:rich>
              <a:bodyPr/>
              <a:lstStyle/>
              <a:p>
                <a:pPr>
                  <a:defRPr/>
                </a:pPr>
                <a:r>
                  <a:rPr lang="is-IS"/>
                  <a:t>Hlutfallsleg</a:t>
                </a:r>
                <a:r>
                  <a:rPr lang="is-IS" baseline="0"/>
                  <a:t> þróun: </a:t>
                </a:r>
                <a:r>
                  <a:rPr lang="is-IS"/>
                  <a:t>Vísitala ársdagsumferðar</a:t>
                </a:r>
              </a:p>
            </c:rich>
          </c:tx>
          <c:overlay val="0"/>
        </c:title>
        <c:numFmt formatCode="#,##0" sourceLinked="0"/>
        <c:majorTickMark val="out"/>
        <c:minorTickMark val="none"/>
        <c:tickLblPos val="nextTo"/>
        <c:crossAx val="841417728"/>
        <c:crosses val="autoZero"/>
        <c:crossBetween val="between"/>
      </c:valAx>
    </c:plotArea>
    <c:legend>
      <c:legendPos val="t"/>
      <c:overlay val="0"/>
      <c:txPr>
        <a:bodyPr/>
        <a:lstStyle/>
        <a:p>
          <a:pPr>
            <a:defRPr sz="800"/>
          </a:pPr>
          <a:endParaRPr lang="is-I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Allir</c:v>
                </c:pt>
              </c:strCache>
            </c:strRef>
          </c:tx>
          <c:spPr>
            <a:solidFill>
              <a:schemeClr val="tx2">
                <a:lumMod val="20000"/>
                <a:lumOff val="80000"/>
              </a:schemeClr>
            </a:solidFill>
            <a:ln>
              <a:solidFill>
                <a:schemeClr val="tx1"/>
              </a:solidFill>
            </a:ln>
            <a:effectLst/>
          </c:spPr>
          <c:invertIfNegative val="0"/>
          <c:dPt>
            <c:idx val="7"/>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1-C21A-49E7-A087-AD33AF87DC48}"/>
              </c:ext>
            </c:extLst>
          </c:dPt>
          <c:dPt>
            <c:idx val="8"/>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3-C21A-49E7-A087-AD33AF87DC48}"/>
              </c:ext>
            </c:extLst>
          </c:dPt>
          <c:dPt>
            <c:idx val="11"/>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5-C21A-49E7-A087-AD33AF87DC48}"/>
              </c:ext>
            </c:extLst>
          </c:dPt>
          <c:dPt>
            <c:idx val="15"/>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0-1833-46DA-A8CD-A10AA3DD3C7C}"/>
              </c:ext>
            </c:extLst>
          </c:dPt>
          <c:cat>
            <c:strRef>
              <c:f>Sheet1!$A$2:$A$26</c:f>
              <c:strCache>
                <c:ptCount val="25"/>
                <c:pt idx="0">
                  <c:v>Vestmannaeyjabær</c:v>
                </c:pt>
                <c:pt idx="1">
                  <c:v>Sveitarfélagið Vogar</c:v>
                </c:pt>
                <c:pt idx="2">
                  <c:v>Snæfellsnes</c:v>
                </c:pt>
                <c:pt idx="3">
                  <c:v>Þingeyjarsýsla</c:v>
                </c:pt>
                <c:pt idx="4">
                  <c:v>N-Vestfirðir</c:v>
                </c:pt>
                <c:pt idx="5">
                  <c:v>Suðurnesjabær</c:v>
                </c:pt>
                <c:pt idx="6">
                  <c:v>Fjarðabyggð og Suðurfirðir</c:v>
                </c:pt>
                <c:pt idx="7">
                  <c:v>Skagafjarðarsýsla</c:v>
                </c:pt>
                <c:pt idx="8">
                  <c:v>Grindavíkurbær</c:v>
                </c:pt>
                <c:pt idx="9">
                  <c:v>Akureyri</c:v>
                </c:pt>
                <c:pt idx="10">
                  <c:v>Akranes og Hvalfjörður</c:v>
                </c:pt>
                <c:pt idx="11">
                  <c:v>Reykjanesbær</c:v>
                </c:pt>
                <c:pt idx="12">
                  <c:v>Eyjafjörður</c:v>
                </c:pt>
                <c:pt idx="13">
                  <c:v>A-Húnavatnssýsla</c:v>
                </c:pt>
                <c:pt idx="14">
                  <c:v>Hérað og N-Múlasýsla</c:v>
                </c:pt>
                <c:pt idx="15">
                  <c:v>Öll svæði</c:v>
                </c:pt>
                <c:pt idx="16">
                  <c:v>Rangárvallasýsla</c:v>
                </c:pt>
                <c:pt idx="17">
                  <c:v>V-Húnavatnsýsla</c:v>
                </c:pt>
                <c:pt idx="18">
                  <c:v>Strandir og Reykhólar</c:v>
                </c:pt>
                <c:pt idx="19">
                  <c:v>Árnessýsla</c:v>
                </c:pt>
                <c:pt idx="20">
                  <c:v>S-Vestfirðir</c:v>
                </c:pt>
                <c:pt idx="21">
                  <c:v>Höfuðborgarsvæðið</c:v>
                </c:pt>
                <c:pt idx="22">
                  <c:v>Borgarfjarðarsvæði</c:v>
                </c:pt>
                <c:pt idx="23">
                  <c:v>Skaftafellssýslur</c:v>
                </c:pt>
                <c:pt idx="24">
                  <c:v>Dalir</c:v>
                </c:pt>
              </c:strCache>
            </c:strRef>
          </c:cat>
          <c:val>
            <c:numRef>
              <c:f>Sheet1!$B$2:$B$26</c:f>
              <c:numCache>
                <c:formatCode>General</c:formatCode>
                <c:ptCount val="25"/>
                <c:pt idx="0">
                  <c:v>4.4441087613293053</c:v>
                </c:pt>
                <c:pt idx="1">
                  <c:v>4.1532846715328464</c:v>
                </c:pt>
                <c:pt idx="2">
                  <c:v>4.1418092909535451</c:v>
                </c:pt>
                <c:pt idx="3">
                  <c:v>4.0718085106382977</c:v>
                </c:pt>
                <c:pt idx="4">
                  <c:v>4.063789868667917</c:v>
                </c:pt>
                <c:pt idx="5">
                  <c:v>4.0232558139534884</c:v>
                </c:pt>
                <c:pt idx="6">
                  <c:v>4.0198300283286121</c:v>
                </c:pt>
                <c:pt idx="7">
                  <c:v>4.0097719869706836</c:v>
                </c:pt>
                <c:pt idx="8">
                  <c:v>4.0043103448275863</c:v>
                </c:pt>
                <c:pt idx="9">
                  <c:v>3.9454277286135695</c:v>
                </c:pt>
                <c:pt idx="10">
                  <c:v>3.9138655462184873</c:v>
                </c:pt>
                <c:pt idx="11">
                  <c:v>3.8787878787878789</c:v>
                </c:pt>
                <c:pt idx="12">
                  <c:v>3.875</c:v>
                </c:pt>
                <c:pt idx="13">
                  <c:v>3.8743455497382198</c:v>
                </c:pt>
                <c:pt idx="14">
                  <c:v>3.8427947598253276</c:v>
                </c:pt>
                <c:pt idx="15">
                  <c:v>3.825768835029153</c:v>
                </c:pt>
                <c:pt idx="16">
                  <c:v>3.6968749999999999</c:v>
                </c:pt>
                <c:pt idx="17">
                  <c:v>3.6018518518518516</c:v>
                </c:pt>
                <c:pt idx="18">
                  <c:v>3.6014492753623188</c:v>
                </c:pt>
                <c:pt idx="19">
                  <c:v>3.5460122699386503</c:v>
                </c:pt>
                <c:pt idx="20">
                  <c:v>3.529126213592233</c:v>
                </c:pt>
                <c:pt idx="21">
                  <c:v>3.5269343780607247</c:v>
                </c:pt>
                <c:pt idx="22">
                  <c:v>3.4222737819025522</c:v>
                </c:pt>
                <c:pt idx="23">
                  <c:v>3.3583617747440271</c:v>
                </c:pt>
                <c:pt idx="24">
                  <c:v>3.2300884955752212</c:v>
                </c:pt>
              </c:numCache>
            </c:numRef>
          </c:val>
          <c:extLst>
            <c:ext xmlns:c16="http://schemas.microsoft.com/office/drawing/2014/chart" uri="{C3380CC4-5D6E-409C-BE32-E72D297353CC}">
              <c16:uniqueId val="{00000006-C21A-49E7-A087-AD33AF87DC48}"/>
            </c:ext>
          </c:extLst>
        </c:ser>
        <c:dLbls>
          <c:showLegendKey val="0"/>
          <c:showVal val="0"/>
          <c:showCatName val="0"/>
          <c:showSerName val="0"/>
          <c:showPercent val="0"/>
          <c:showBubbleSize val="0"/>
        </c:dLbls>
        <c:gapWidth val="219"/>
        <c:overlap val="-27"/>
        <c:axId val="483731448"/>
        <c:axId val="483735712"/>
      </c:barChart>
      <c:scatterChart>
        <c:scatterStyle val="lineMarker"/>
        <c:varyColors val="0"/>
        <c:ser>
          <c:idx val="1"/>
          <c:order val="1"/>
          <c:tx>
            <c:strRef>
              <c:f>Sheet1!$C$1</c:f>
              <c:strCache>
                <c:ptCount val="1"/>
                <c:pt idx="0">
                  <c:v>Ungir (18-34 ára)</c:v>
                </c:pt>
              </c:strCache>
            </c:strRef>
          </c:tx>
          <c:spPr>
            <a:ln w="25400" cap="rnd">
              <a:noFill/>
              <a:round/>
            </a:ln>
            <a:effectLst/>
          </c:spPr>
          <c:marker>
            <c:symbol val="diamond"/>
            <c:size val="7"/>
            <c:spPr>
              <a:solidFill>
                <a:srgbClr val="0070C0"/>
              </a:solidFill>
              <a:ln w="9525">
                <a:solidFill>
                  <a:srgbClr val="0070C0"/>
                </a:solidFill>
              </a:ln>
              <a:effectLst/>
            </c:spPr>
          </c:marker>
          <c:xVal>
            <c:strRef>
              <c:f>Sheet1!$A$2:$A$26</c:f>
              <c:strCache>
                <c:ptCount val="25"/>
                <c:pt idx="0">
                  <c:v>Vestmannaeyjabær</c:v>
                </c:pt>
                <c:pt idx="1">
                  <c:v>Sveitarfélagið Vogar</c:v>
                </c:pt>
                <c:pt idx="2">
                  <c:v>Snæfellsnes</c:v>
                </c:pt>
                <c:pt idx="3">
                  <c:v>Þingeyjarsýsla</c:v>
                </c:pt>
                <c:pt idx="4">
                  <c:v>N-Vestfirðir</c:v>
                </c:pt>
                <c:pt idx="5">
                  <c:v>Suðurnesjabær</c:v>
                </c:pt>
                <c:pt idx="6">
                  <c:v>Fjarðabyggð og Suðurfirðir</c:v>
                </c:pt>
                <c:pt idx="7">
                  <c:v>Skagafjarðarsýsla</c:v>
                </c:pt>
                <c:pt idx="8">
                  <c:v>Grindavíkurbær</c:v>
                </c:pt>
                <c:pt idx="9">
                  <c:v>Akureyri</c:v>
                </c:pt>
                <c:pt idx="10">
                  <c:v>Akranes og Hvalfjörður</c:v>
                </c:pt>
                <c:pt idx="11">
                  <c:v>Reykjanesbær</c:v>
                </c:pt>
                <c:pt idx="12">
                  <c:v>Eyjafjörður</c:v>
                </c:pt>
                <c:pt idx="13">
                  <c:v>A-Húnavatnssýsla</c:v>
                </c:pt>
                <c:pt idx="14">
                  <c:v>Hérað og N-Múlasýsla</c:v>
                </c:pt>
                <c:pt idx="15">
                  <c:v>Öll svæði</c:v>
                </c:pt>
                <c:pt idx="16">
                  <c:v>Rangárvallasýsla</c:v>
                </c:pt>
                <c:pt idx="17">
                  <c:v>V-Húnavatnsýsla</c:v>
                </c:pt>
                <c:pt idx="18">
                  <c:v>Strandir og Reykhólar</c:v>
                </c:pt>
                <c:pt idx="19">
                  <c:v>Árnessýsla</c:v>
                </c:pt>
                <c:pt idx="20">
                  <c:v>S-Vestfirðir</c:v>
                </c:pt>
                <c:pt idx="21">
                  <c:v>Höfuðborgarsvæðið</c:v>
                </c:pt>
                <c:pt idx="22">
                  <c:v>Borgarfjarðarsvæði</c:v>
                </c:pt>
                <c:pt idx="23">
                  <c:v>Skaftafellssýslur</c:v>
                </c:pt>
                <c:pt idx="24">
                  <c:v>Dalir</c:v>
                </c:pt>
              </c:strCache>
            </c:strRef>
          </c:xVal>
          <c:yVal>
            <c:numRef>
              <c:f>Sheet1!$C$2:$C$26</c:f>
              <c:numCache>
                <c:formatCode>General</c:formatCode>
                <c:ptCount val="25"/>
                <c:pt idx="0">
                  <c:v>4.4444444444444446</c:v>
                </c:pt>
                <c:pt idx="1">
                  <c:v>4</c:v>
                </c:pt>
                <c:pt idx="2">
                  <c:v>4.183098591549296</c:v>
                </c:pt>
                <c:pt idx="3">
                  <c:v>4.1698113207547172</c:v>
                </c:pt>
                <c:pt idx="4">
                  <c:v>3.9846153846153847</c:v>
                </c:pt>
                <c:pt idx="5">
                  <c:v>4.229166666666667</c:v>
                </c:pt>
                <c:pt idx="6">
                  <c:v>4.1509433962264151</c:v>
                </c:pt>
                <c:pt idx="7">
                  <c:v>4.0526315789473681</c:v>
                </c:pt>
                <c:pt idx="8">
                  <c:v>4.032258064516129</c:v>
                </c:pt>
                <c:pt idx="9">
                  <c:v>3.9666666666666668</c:v>
                </c:pt>
                <c:pt idx="10">
                  <c:v>4.1142857142857139</c:v>
                </c:pt>
                <c:pt idx="11">
                  <c:v>4.0357142857142856</c:v>
                </c:pt>
                <c:pt idx="12">
                  <c:v>3.8333333333333335</c:v>
                </c:pt>
                <c:pt idx="13">
                  <c:v>3.5263157894736841</c:v>
                </c:pt>
                <c:pt idx="14">
                  <c:v>3.7222222222222223</c:v>
                </c:pt>
                <c:pt idx="15">
                  <c:v>3.7948905109489051</c:v>
                </c:pt>
                <c:pt idx="16">
                  <c:v>3.4594594594594597</c:v>
                </c:pt>
                <c:pt idx="17">
                  <c:v>3.6</c:v>
                </c:pt>
                <c:pt idx="18">
                  <c:v>3.2352941176470589</c:v>
                </c:pt>
                <c:pt idx="19">
                  <c:v>3.746031746031746</c:v>
                </c:pt>
                <c:pt idx="20">
                  <c:v>3.4565217391304346</c:v>
                </c:pt>
                <c:pt idx="21">
                  <c:v>3.4923076923076923</c:v>
                </c:pt>
                <c:pt idx="22">
                  <c:v>3.4</c:v>
                </c:pt>
                <c:pt idx="23">
                  <c:v>3.3333333333333335</c:v>
                </c:pt>
                <c:pt idx="24">
                  <c:v>3.6428571428571428</c:v>
                </c:pt>
              </c:numCache>
            </c:numRef>
          </c:yVal>
          <c:smooth val="0"/>
          <c:extLst>
            <c:ext xmlns:c16="http://schemas.microsoft.com/office/drawing/2014/chart" uri="{C3380CC4-5D6E-409C-BE32-E72D297353CC}">
              <c16:uniqueId val="{00000007-C21A-49E7-A087-AD33AF87DC48}"/>
            </c:ext>
          </c:extLst>
        </c:ser>
        <c:ser>
          <c:idx val="2"/>
          <c:order val="2"/>
          <c:tx>
            <c:strRef>
              <c:f>Sheet1!$D$1</c:f>
              <c:strCache>
                <c:ptCount val="1"/>
                <c:pt idx="0">
                  <c:v>Konur</c:v>
                </c:pt>
              </c:strCache>
            </c:strRef>
          </c:tx>
          <c:spPr>
            <a:ln w="25400" cap="rnd">
              <a:noFill/>
              <a:round/>
            </a:ln>
            <a:effectLst/>
          </c:spPr>
          <c:marker>
            <c:symbol val="circle"/>
            <c:size val="7"/>
            <c:spPr>
              <a:solidFill>
                <a:srgbClr val="FF0000"/>
              </a:solidFill>
              <a:ln w="9525">
                <a:solidFill>
                  <a:schemeClr val="accent3"/>
                </a:solidFill>
              </a:ln>
              <a:effectLst/>
            </c:spPr>
          </c:marker>
          <c:xVal>
            <c:strRef>
              <c:f>Sheet1!$A$2:$A$26</c:f>
              <c:strCache>
                <c:ptCount val="25"/>
                <c:pt idx="0">
                  <c:v>Vestmannaeyjabær</c:v>
                </c:pt>
                <c:pt idx="1">
                  <c:v>Sveitarfélagið Vogar</c:v>
                </c:pt>
                <c:pt idx="2">
                  <c:v>Snæfellsnes</c:v>
                </c:pt>
                <c:pt idx="3">
                  <c:v>Þingeyjarsýsla</c:v>
                </c:pt>
                <c:pt idx="4">
                  <c:v>N-Vestfirðir</c:v>
                </c:pt>
                <c:pt idx="5">
                  <c:v>Suðurnesjabær</c:v>
                </c:pt>
                <c:pt idx="6">
                  <c:v>Fjarðabyggð og Suðurfirðir</c:v>
                </c:pt>
                <c:pt idx="7">
                  <c:v>Skagafjarðarsýsla</c:v>
                </c:pt>
                <c:pt idx="8">
                  <c:v>Grindavíkurbær</c:v>
                </c:pt>
                <c:pt idx="9">
                  <c:v>Akureyri</c:v>
                </c:pt>
                <c:pt idx="10">
                  <c:v>Akranes og Hvalfjörður</c:v>
                </c:pt>
                <c:pt idx="11">
                  <c:v>Reykjanesbær</c:v>
                </c:pt>
                <c:pt idx="12">
                  <c:v>Eyjafjörður</c:v>
                </c:pt>
                <c:pt idx="13">
                  <c:v>A-Húnavatnssýsla</c:v>
                </c:pt>
                <c:pt idx="14">
                  <c:v>Hérað og N-Múlasýsla</c:v>
                </c:pt>
                <c:pt idx="15">
                  <c:v>Öll svæði</c:v>
                </c:pt>
                <c:pt idx="16">
                  <c:v>Rangárvallasýsla</c:v>
                </c:pt>
                <c:pt idx="17">
                  <c:v>V-Húnavatnsýsla</c:v>
                </c:pt>
                <c:pt idx="18">
                  <c:v>Strandir og Reykhólar</c:v>
                </c:pt>
                <c:pt idx="19">
                  <c:v>Árnessýsla</c:v>
                </c:pt>
                <c:pt idx="20">
                  <c:v>S-Vestfirðir</c:v>
                </c:pt>
                <c:pt idx="21">
                  <c:v>Höfuðborgarsvæðið</c:v>
                </c:pt>
                <c:pt idx="22">
                  <c:v>Borgarfjarðarsvæði</c:v>
                </c:pt>
                <c:pt idx="23">
                  <c:v>Skaftafellssýslur</c:v>
                </c:pt>
                <c:pt idx="24">
                  <c:v>Dalir</c:v>
                </c:pt>
              </c:strCache>
            </c:strRef>
          </c:xVal>
          <c:yVal>
            <c:numRef>
              <c:f>Sheet1!$D$2:$D$26</c:f>
              <c:numCache>
                <c:formatCode>General</c:formatCode>
                <c:ptCount val="25"/>
                <c:pt idx="0">
                  <c:v>4.4469273743016764</c:v>
                </c:pt>
                <c:pt idx="1">
                  <c:v>4.1428571428571432</c:v>
                </c:pt>
                <c:pt idx="2">
                  <c:v>4.2433628318584073</c:v>
                </c:pt>
                <c:pt idx="3">
                  <c:v>4.1083743842364528</c:v>
                </c:pt>
                <c:pt idx="4">
                  <c:v>4.0143369175627237</c:v>
                </c:pt>
                <c:pt idx="5">
                  <c:v>4.0696202531645573</c:v>
                </c:pt>
                <c:pt idx="6">
                  <c:v>3.9817073170731709</c:v>
                </c:pt>
                <c:pt idx="7">
                  <c:v>3.9590643274853803</c:v>
                </c:pt>
                <c:pt idx="8">
                  <c:v>3.9923664122137406</c:v>
                </c:pt>
                <c:pt idx="9">
                  <c:v>3.9635854341736696</c:v>
                </c:pt>
                <c:pt idx="10">
                  <c:v>3.9341085271317828</c:v>
                </c:pt>
                <c:pt idx="11">
                  <c:v>3.8846153846153846</c:v>
                </c:pt>
                <c:pt idx="12">
                  <c:v>3.8755980861244019</c:v>
                </c:pt>
                <c:pt idx="13">
                  <c:v>3.9130434782608696</c:v>
                </c:pt>
                <c:pt idx="14">
                  <c:v>3.7342342342342341</c:v>
                </c:pt>
                <c:pt idx="15">
                  <c:v>3.8158723493596471</c:v>
                </c:pt>
                <c:pt idx="16">
                  <c:v>3.6079545454545454</c:v>
                </c:pt>
                <c:pt idx="17">
                  <c:v>3.6829268292682928</c:v>
                </c:pt>
                <c:pt idx="18">
                  <c:v>3.5657894736842106</c:v>
                </c:pt>
                <c:pt idx="19">
                  <c:v>3.5607142857142855</c:v>
                </c:pt>
                <c:pt idx="20">
                  <c:v>3.5853658536585367</c:v>
                </c:pt>
                <c:pt idx="21">
                  <c:v>3.5346215780998391</c:v>
                </c:pt>
                <c:pt idx="22">
                  <c:v>3.3580786026200875</c:v>
                </c:pt>
                <c:pt idx="23">
                  <c:v>3.3459119496855347</c:v>
                </c:pt>
                <c:pt idx="24">
                  <c:v>3.1639344262295084</c:v>
                </c:pt>
              </c:numCache>
            </c:numRef>
          </c:yVal>
          <c:smooth val="0"/>
          <c:extLst>
            <c:ext xmlns:c16="http://schemas.microsoft.com/office/drawing/2014/chart" uri="{C3380CC4-5D6E-409C-BE32-E72D297353CC}">
              <c16:uniqueId val="{00000008-C21A-49E7-A087-AD33AF87DC48}"/>
            </c:ext>
          </c:extLst>
        </c:ser>
        <c:ser>
          <c:idx val="3"/>
          <c:order val="3"/>
          <c:tx>
            <c:strRef>
              <c:f>Sheet1!$E$1</c:f>
              <c:strCache>
                <c:ptCount val="1"/>
                <c:pt idx="0">
                  <c:v>Sveitin</c:v>
                </c:pt>
              </c:strCache>
            </c:strRef>
          </c:tx>
          <c:spPr>
            <a:ln w="25400" cap="rnd">
              <a:noFill/>
              <a:round/>
            </a:ln>
            <a:effectLst/>
          </c:spPr>
          <c:marker>
            <c:symbol val="dash"/>
            <c:size val="7"/>
            <c:spPr>
              <a:solidFill>
                <a:schemeClr val="tx1"/>
              </a:solidFill>
              <a:ln w="9525">
                <a:solidFill>
                  <a:schemeClr val="tx1"/>
                </a:solidFill>
              </a:ln>
              <a:effectLst/>
            </c:spPr>
          </c:marker>
          <c:xVal>
            <c:strRef>
              <c:f>Sheet1!$A$2:$A$26</c:f>
              <c:strCache>
                <c:ptCount val="25"/>
                <c:pt idx="0">
                  <c:v>Vestmannaeyjabær</c:v>
                </c:pt>
                <c:pt idx="1">
                  <c:v>Sveitarfélagið Vogar</c:v>
                </c:pt>
                <c:pt idx="2">
                  <c:v>Snæfellsnes</c:v>
                </c:pt>
                <c:pt idx="3">
                  <c:v>Þingeyjarsýsla</c:v>
                </c:pt>
                <c:pt idx="4">
                  <c:v>N-Vestfirðir</c:v>
                </c:pt>
                <c:pt idx="5">
                  <c:v>Suðurnesjabær</c:v>
                </c:pt>
                <c:pt idx="6">
                  <c:v>Fjarðabyggð og Suðurfirðir</c:v>
                </c:pt>
                <c:pt idx="7">
                  <c:v>Skagafjarðarsýsla</c:v>
                </c:pt>
                <c:pt idx="8">
                  <c:v>Grindavíkurbær</c:v>
                </c:pt>
                <c:pt idx="9">
                  <c:v>Akureyri</c:v>
                </c:pt>
                <c:pt idx="10">
                  <c:v>Akranes og Hvalfjörður</c:v>
                </c:pt>
                <c:pt idx="11">
                  <c:v>Reykjanesbær</c:v>
                </c:pt>
                <c:pt idx="12">
                  <c:v>Eyjafjörður</c:v>
                </c:pt>
                <c:pt idx="13">
                  <c:v>A-Húnavatnssýsla</c:v>
                </c:pt>
                <c:pt idx="14">
                  <c:v>Hérað og N-Múlasýsla</c:v>
                </c:pt>
                <c:pt idx="15">
                  <c:v>Öll svæði</c:v>
                </c:pt>
                <c:pt idx="16">
                  <c:v>Rangárvallasýsla</c:v>
                </c:pt>
                <c:pt idx="17">
                  <c:v>V-Húnavatnsýsla</c:v>
                </c:pt>
                <c:pt idx="18">
                  <c:v>Strandir og Reykhólar</c:v>
                </c:pt>
                <c:pt idx="19">
                  <c:v>Árnessýsla</c:v>
                </c:pt>
                <c:pt idx="20">
                  <c:v>S-Vestfirðir</c:v>
                </c:pt>
                <c:pt idx="21">
                  <c:v>Höfuðborgarsvæðið</c:v>
                </c:pt>
                <c:pt idx="22">
                  <c:v>Borgarfjarðarsvæði</c:v>
                </c:pt>
                <c:pt idx="23">
                  <c:v>Skaftafellssýslur</c:v>
                </c:pt>
                <c:pt idx="24">
                  <c:v>Dalir</c:v>
                </c:pt>
              </c:strCache>
            </c:strRef>
          </c:xVal>
          <c:yVal>
            <c:numRef>
              <c:f>Sheet1!$E$2:$E$26</c:f>
              <c:numCache>
                <c:formatCode>General</c:formatCode>
                <c:ptCount val="25"/>
                <c:pt idx="1">
                  <c:v>4.2727272727272725</c:v>
                </c:pt>
                <c:pt idx="2">
                  <c:v>3.8490566037735849</c:v>
                </c:pt>
                <c:pt idx="3">
                  <c:v>3.8632478632478633</c:v>
                </c:pt>
                <c:pt idx="4">
                  <c:v>3.6842105263157894</c:v>
                </c:pt>
                <c:pt idx="5">
                  <c:v>3.9333333333333331</c:v>
                </c:pt>
                <c:pt idx="6">
                  <c:v>3.25</c:v>
                </c:pt>
                <c:pt idx="7">
                  <c:v>3.7195121951219514</c:v>
                </c:pt>
                <c:pt idx="10">
                  <c:v>3.347826086956522</c:v>
                </c:pt>
                <c:pt idx="12">
                  <c:v>3.6518518518518519</c:v>
                </c:pt>
                <c:pt idx="13">
                  <c:v>3.125</c:v>
                </c:pt>
                <c:pt idx="14">
                  <c:v>3.5365853658536586</c:v>
                </c:pt>
                <c:pt idx="15">
                  <c:v>3.4821298322392416</c:v>
                </c:pt>
                <c:pt idx="16">
                  <c:v>3.5</c:v>
                </c:pt>
                <c:pt idx="17">
                  <c:v>3.2577319587628866</c:v>
                </c:pt>
                <c:pt idx="18">
                  <c:v>3.3275862068965516</c:v>
                </c:pt>
                <c:pt idx="19">
                  <c:v>3.4757281553398056</c:v>
                </c:pt>
                <c:pt idx="20">
                  <c:v>3.3181818181818183</c:v>
                </c:pt>
                <c:pt idx="22">
                  <c:v>3.3409090909090908</c:v>
                </c:pt>
                <c:pt idx="23">
                  <c:v>3.1368421052631579</c:v>
                </c:pt>
                <c:pt idx="24">
                  <c:v>3.0483870967741935</c:v>
                </c:pt>
              </c:numCache>
            </c:numRef>
          </c:yVal>
          <c:smooth val="0"/>
          <c:extLst>
            <c:ext xmlns:c16="http://schemas.microsoft.com/office/drawing/2014/chart" uri="{C3380CC4-5D6E-409C-BE32-E72D297353CC}">
              <c16:uniqueId val="{00000009-C21A-49E7-A087-AD33AF87DC48}"/>
            </c:ext>
          </c:extLst>
        </c:ser>
        <c:dLbls>
          <c:showLegendKey val="0"/>
          <c:showVal val="0"/>
          <c:showCatName val="0"/>
          <c:showSerName val="0"/>
          <c:showPercent val="0"/>
          <c:showBubbleSize val="0"/>
        </c:dLbls>
        <c:axId val="483731448"/>
        <c:axId val="483735712"/>
      </c:scatterChart>
      <c:catAx>
        <c:axId val="48373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60000" spcFirstLastPara="1" vertOverflow="ellipsis"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crossAx val="483735712"/>
        <c:crosses val="autoZero"/>
        <c:auto val="1"/>
        <c:lblAlgn val="ctr"/>
        <c:lblOffset val="100"/>
        <c:noMultiLvlLbl val="0"/>
      </c:catAx>
      <c:valAx>
        <c:axId val="483735712"/>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r>
                  <a:rPr lang="is-IS" sz="1100">
                    <a:latin typeface="+mj-lt"/>
                  </a:rPr>
                  <a:t>Mjög</a:t>
                </a:r>
                <a:r>
                  <a:rPr lang="is-IS" sz="1100" baseline="0">
                    <a:latin typeface="+mj-lt"/>
                  </a:rPr>
                  <a:t> slæmt                                              Mjög gott</a:t>
                </a:r>
                <a:endParaRPr lang="is-IS" sz="1100">
                  <a:latin typeface="+mj-lt"/>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is-I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crossAx val="48373144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Allir</c:v>
                </c:pt>
              </c:strCache>
            </c:strRef>
          </c:tx>
          <c:spPr>
            <a:solidFill>
              <a:schemeClr val="tx2">
                <a:lumMod val="20000"/>
                <a:lumOff val="80000"/>
              </a:schemeClr>
            </a:solidFill>
            <a:ln>
              <a:solidFill>
                <a:schemeClr val="tx1"/>
              </a:solidFill>
            </a:ln>
            <a:effectLst/>
          </c:spPr>
          <c:invertIfNegative val="0"/>
          <c:dPt>
            <c:idx val="6"/>
            <c:invertIfNegative val="0"/>
            <c:bubble3D val="0"/>
            <c:spPr>
              <a:solidFill>
                <a:schemeClr val="accent5">
                  <a:lumMod val="40000"/>
                  <a:lumOff val="60000"/>
                </a:schemeClr>
              </a:solidFill>
              <a:ln>
                <a:solidFill>
                  <a:schemeClr val="tx1"/>
                </a:solidFill>
              </a:ln>
              <a:effectLst/>
            </c:spPr>
            <c:extLst>
              <c:ext xmlns:c16="http://schemas.microsoft.com/office/drawing/2014/chart" uri="{C3380CC4-5D6E-409C-BE32-E72D297353CC}">
                <c16:uniqueId val="{00000009-26A3-4047-A7D3-7987C108EFFE}"/>
              </c:ext>
            </c:extLst>
          </c:dPt>
          <c:dPt>
            <c:idx val="7"/>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1-C21A-49E7-A087-AD33AF87DC48}"/>
              </c:ext>
            </c:extLst>
          </c:dPt>
          <c:dPt>
            <c:idx val="8"/>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3-C21A-49E7-A087-AD33AF87DC48}"/>
              </c:ext>
            </c:extLst>
          </c:dPt>
          <c:dPt>
            <c:idx val="11"/>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5-C21A-49E7-A087-AD33AF87DC48}"/>
              </c:ext>
            </c:extLst>
          </c:dPt>
          <c:dPt>
            <c:idx val="12"/>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0-580C-48B2-AFDB-F6117CF85799}"/>
              </c:ext>
            </c:extLst>
          </c:dPt>
          <c:cat>
            <c:strRef>
              <c:f>Sheet1!$A$2:$A$26</c:f>
              <c:strCache>
                <c:ptCount val="25"/>
                <c:pt idx="0">
                  <c:v>Akureyri</c:v>
                </c:pt>
                <c:pt idx="1">
                  <c:v>Akranes og Hvalfjörður</c:v>
                </c:pt>
                <c:pt idx="2">
                  <c:v>Höfuðborgarsvæðið</c:v>
                </c:pt>
                <c:pt idx="3">
                  <c:v>Reykjanesbær</c:v>
                </c:pt>
                <c:pt idx="4">
                  <c:v>Suðurnesjabær</c:v>
                </c:pt>
                <c:pt idx="5">
                  <c:v>Árnessýsla</c:v>
                </c:pt>
                <c:pt idx="6">
                  <c:v>Öll svæði</c:v>
                </c:pt>
                <c:pt idx="7">
                  <c:v>Hérað og N-Múlasýsla</c:v>
                </c:pt>
                <c:pt idx="8">
                  <c:v>Rangárvallasýsla</c:v>
                </c:pt>
                <c:pt idx="9">
                  <c:v>Snæfellsnes</c:v>
                </c:pt>
                <c:pt idx="10">
                  <c:v>Borgarfjarðarsvæði</c:v>
                </c:pt>
                <c:pt idx="11">
                  <c:v>V-Húnavatnsýsla</c:v>
                </c:pt>
                <c:pt idx="12">
                  <c:v>Skagafjarðarsýsla</c:v>
                </c:pt>
                <c:pt idx="13">
                  <c:v>Þingeyjarsýsla</c:v>
                </c:pt>
                <c:pt idx="14">
                  <c:v>Sveitarfélagið Vogar</c:v>
                </c:pt>
                <c:pt idx="15">
                  <c:v>A-Húnavatnssýsla</c:v>
                </c:pt>
                <c:pt idx="16">
                  <c:v>Fjarðabyggð og Suðurfirðir</c:v>
                </c:pt>
                <c:pt idx="17">
                  <c:v>Eyjafjörður</c:v>
                </c:pt>
                <c:pt idx="18">
                  <c:v>Vestmannaeyjabær</c:v>
                </c:pt>
                <c:pt idx="19">
                  <c:v>Skaftafellssýslur</c:v>
                </c:pt>
                <c:pt idx="20">
                  <c:v>Grindavíkurbær</c:v>
                </c:pt>
                <c:pt idx="21">
                  <c:v>N-Vestfirðir</c:v>
                </c:pt>
                <c:pt idx="22">
                  <c:v>S-Vestfirðir</c:v>
                </c:pt>
                <c:pt idx="23">
                  <c:v>Strandir og Reykhólar</c:v>
                </c:pt>
                <c:pt idx="24">
                  <c:v>Dalir</c:v>
                </c:pt>
              </c:strCache>
            </c:strRef>
          </c:cat>
          <c:val>
            <c:numRef>
              <c:f>Sheet1!$B$2:$B$26</c:f>
              <c:numCache>
                <c:formatCode>General</c:formatCode>
                <c:ptCount val="25"/>
                <c:pt idx="0">
                  <c:v>3.8539156626506026</c:v>
                </c:pt>
                <c:pt idx="1">
                  <c:v>3.4882226980728053</c:v>
                </c:pt>
                <c:pt idx="2">
                  <c:v>3.3336673346693386</c:v>
                </c:pt>
                <c:pt idx="3">
                  <c:v>3.0459016393442622</c:v>
                </c:pt>
                <c:pt idx="4">
                  <c:v>2.9405594405594404</c:v>
                </c:pt>
                <c:pt idx="5">
                  <c:v>2.9004237288135593</c:v>
                </c:pt>
                <c:pt idx="6">
                  <c:v>2.8371126676955956</c:v>
                </c:pt>
                <c:pt idx="7">
                  <c:v>2.7945205479452055</c:v>
                </c:pt>
                <c:pt idx="8">
                  <c:v>2.73841059602649</c:v>
                </c:pt>
                <c:pt idx="9">
                  <c:v>2.7365728900255752</c:v>
                </c:pt>
                <c:pt idx="10">
                  <c:v>2.6633906633906634</c:v>
                </c:pt>
                <c:pt idx="11">
                  <c:v>2.6538461538461537</c:v>
                </c:pt>
                <c:pt idx="12">
                  <c:v>2.6228956228956228</c:v>
                </c:pt>
                <c:pt idx="13">
                  <c:v>2.6033519553072626</c:v>
                </c:pt>
                <c:pt idx="14">
                  <c:v>2.5970149253731343</c:v>
                </c:pt>
                <c:pt idx="15">
                  <c:v>2.586387434554974</c:v>
                </c:pt>
                <c:pt idx="16">
                  <c:v>2.5441176470588234</c:v>
                </c:pt>
                <c:pt idx="17">
                  <c:v>2.5297157622739017</c:v>
                </c:pt>
                <c:pt idx="18">
                  <c:v>2.4440894568690097</c:v>
                </c:pt>
                <c:pt idx="19">
                  <c:v>2.441696113074205</c:v>
                </c:pt>
                <c:pt idx="20">
                  <c:v>2.4272727272727272</c:v>
                </c:pt>
                <c:pt idx="21">
                  <c:v>2.3151750972762648</c:v>
                </c:pt>
                <c:pt idx="22">
                  <c:v>2.0891089108910892</c:v>
                </c:pt>
                <c:pt idx="23">
                  <c:v>2.0362318840579712</c:v>
                </c:pt>
                <c:pt idx="24">
                  <c:v>1.9074074074074074</c:v>
                </c:pt>
              </c:numCache>
            </c:numRef>
          </c:val>
          <c:extLst>
            <c:ext xmlns:c16="http://schemas.microsoft.com/office/drawing/2014/chart" uri="{C3380CC4-5D6E-409C-BE32-E72D297353CC}">
              <c16:uniqueId val="{00000006-C21A-49E7-A087-AD33AF87DC48}"/>
            </c:ext>
          </c:extLst>
        </c:ser>
        <c:dLbls>
          <c:showLegendKey val="0"/>
          <c:showVal val="0"/>
          <c:showCatName val="0"/>
          <c:showSerName val="0"/>
          <c:showPercent val="0"/>
          <c:showBubbleSize val="0"/>
        </c:dLbls>
        <c:gapWidth val="219"/>
        <c:overlap val="-27"/>
        <c:axId val="483731448"/>
        <c:axId val="483735712"/>
      </c:barChart>
      <c:scatterChart>
        <c:scatterStyle val="lineMarker"/>
        <c:varyColors val="0"/>
        <c:ser>
          <c:idx val="1"/>
          <c:order val="1"/>
          <c:tx>
            <c:strRef>
              <c:f>Sheet1!$C$1</c:f>
              <c:strCache>
                <c:ptCount val="1"/>
                <c:pt idx="0">
                  <c:v>Ungir (18-34 ára)</c:v>
                </c:pt>
              </c:strCache>
            </c:strRef>
          </c:tx>
          <c:spPr>
            <a:ln w="25400" cap="rnd">
              <a:noFill/>
              <a:round/>
            </a:ln>
            <a:effectLst/>
          </c:spPr>
          <c:marker>
            <c:symbol val="diamond"/>
            <c:size val="7"/>
            <c:spPr>
              <a:solidFill>
                <a:srgbClr val="0070C0"/>
              </a:solidFill>
              <a:ln w="9525">
                <a:solidFill>
                  <a:srgbClr val="0070C0"/>
                </a:solidFill>
              </a:ln>
              <a:effectLst/>
            </c:spPr>
          </c:marker>
          <c:xVal>
            <c:strRef>
              <c:f>Sheet1!$A$2:$A$26</c:f>
              <c:strCache>
                <c:ptCount val="25"/>
                <c:pt idx="0">
                  <c:v>Akureyri</c:v>
                </c:pt>
                <c:pt idx="1">
                  <c:v>Akranes og Hvalfjörður</c:v>
                </c:pt>
                <c:pt idx="2">
                  <c:v>Höfuðborgarsvæðið</c:v>
                </c:pt>
                <c:pt idx="3">
                  <c:v>Reykjanesbær</c:v>
                </c:pt>
                <c:pt idx="4">
                  <c:v>Suðurnesjabær</c:v>
                </c:pt>
                <c:pt idx="5">
                  <c:v>Árnessýsla</c:v>
                </c:pt>
                <c:pt idx="6">
                  <c:v>Öll svæði</c:v>
                </c:pt>
                <c:pt idx="7">
                  <c:v>Hérað og N-Múlasýsla</c:v>
                </c:pt>
                <c:pt idx="8">
                  <c:v>Rangárvallasýsla</c:v>
                </c:pt>
                <c:pt idx="9">
                  <c:v>Snæfellsnes</c:v>
                </c:pt>
                <c:pt idx="10">
                  <c:v>Borgarfjarðarsvæði</c:v>
                </c:pt>
                <c:pt idx="11">
                  <c:v>V-Húnavatnsýsla</c:v>
                </c:pt>
                <c:pt idx="12">
                  <c:v>Skagafjarðarsýsla</c:v>
                </c:pt>
                <c:pt idx="13">
                  <c:v>Þingeyjarsýsla</c:v>
                </c:pt>
                <c:pt idx="14">
                  <c:v>Sveitarfélagið Vogar</c:v>
                </c:pt>
                <c:pt idx="15">
                  <c:v>A-Húnavatnssýsla</c:v>
                </c:pt>
                <c:pt idx="16">
                  <c:v>Fjarðabyggð og Suðurfirðir</c:v>
                </c:pt>
                <c:pt idx="17">
                  <c:v>Eyjafjörður</c:v>
                </c:pt>
                <c:pt idx="18">
                  <c:v>Vestmannaeyjabær</c:v>
                </c:pt>
                <c:pt idx="19">
                  <c:v>Skaftafellssýslur</c:v>
                </c:pt>
                <c:pt idx="20">
                  <c:v>Grindavíkurbær</c:v>
                </c:pt>
                <c:pt idx="21">
                  <c:v>N-Vestfirðir</c:v>
                </c:pt>
                <c:pt idx="22">
                  <c:v>S-Vestfirðir</c:v>
                </c:pt>
                <c:pt idx="23">
                  <c:v>Strandir og Reykhólar</c:v>
                </c:pt>
                <c:pt idx="24">
                  <c:v>Dalir</c:v>
                </c:pt>
              </c:strCache>
            </c:strRef>
          </c:xVal>
          <c:yVal>
            <c:numRef>
              <c:f>Sheet1!$C$2:$C$26</c:f>
              <c:numCache>
                <c:formatCode>General</c:formatCode>
                <c:ptCount val="25"/>
                <c:pt idx="0">
                  <c:v>3.7209302325581395</c:v>
                </c:pt>
                <c:pt idx="1">
                  <c:v>3.4782608695652173</c:v>
                </c:pt>
                <c:pt idx="2">
                  <c:v>3.309148264984227</c:v>
                </c:pt>
                <c:pt idx="3">
                  <c:v>2.9019607843137254</c:v>
                </c:pt>
                <c:pt idx="4">
                  <c:v>2.8</c:v>
                </c:pt>
                <c:pt idx="5">
                  <c:v>2.53125</c:v>
                </c:pt>
                <c:pt idx="6">
                  <c:v>2.7486832204665164</c:v>
                </c:pt>
                <c:pt idx="7">
                  <c:v>2.5849056603773586</c:v>
                </c:pt>
                <c:pt idx="8">
                  <c:v>2.2777777777777777</c:v>
                </c:pt>
                <c:pt idx="9">
                  <c:v>2.859154929577465</c:v>
                </c:pt>
                <c:pt idx="10">
                  <c:v>2.306451612903226</c:v>
                </c:pt>
                <c:pt idx="11">
                  <c:v>2.4137931034482758</c:v>
                </c:pt>
                <c:pt idx="12">
                  <c:v>2.3783783783783785</c:v>
                </c:pt>
                <c:pt idx="13">
                  <c:v>2.2745098039215685</c:v>
                </c:pt>
                <c:pt idx="14">
                  <c:v>2.7</c:v>
                </c:pt>
                <c:pt idx="15">
                  <c:v>2</c:v>
                </c:pt>
                <c:pt idx="16">
                  <c:v>2.25</c:v>
                </c:pt>
                <c:pt idx="17">
                  <c:v>2.5714285714285716</c:v>
                </c:pt>
                <c:pt idx="18">
                  <c:v>1.9714285714285715</c:v>
                </c:pt>
                <c:pt idx="19">
                  <c:v>2.1</c:v>
                </c:pt>
                <c:pt idx="20">
                  <c:v>1.9</c:v>
                </c:pt>
                <c:pt idx="21">
                  <c:v>2.1428571428571428</c:v>
                </c:pt>
                <c:pt idx="22">
                  <c:v>1.8695652173913044</c:v>
                </c:pt>
                <c:pt idx="23">
                  <c:v>2</c:v>
                </c:pt>
                <c:pt idx="24">
                  <c:v>2.2857142857142856</c:v>
                </c:pt>
              </c:numCache>
            </c:numRef>
          </c:yVal>
          <c:smooth val="0"/>
          <c:extLst>
            <c:ext xmlns:c16="http://schemas.microsoft.com/office/drawing/2014/chart" uri="{C3380CC4-5D6E-409C-BE32-E72D297353CC}">
              <c16:uniqueId val="{00000007-C21A-49E7-A087-AD33AF87DC48}"/>
            </c:ext>
          </c:extLst>
        </c:ser>
        <c:ser>
          <c:idx val="2"/>
          <c:order val="2"/>
          <c:tx>
            <c:strRef>
              <c:f>Sheet1!$D$1</c:f>
              <c:strCache>
                <c:ptCount val="1"/>
                <c:pt idx="0">
                  <c:v>Konur</c:v>
                </c:pt>
              </c:strCache>
            </c:strRef>
          </c:tx>
          <c:spPr>
            <a:ln w="25400" cap="rnd">
              <a:noFill/>
              <a:round/>
            </a:ln>
            <a:effectLst/>
          </c:spPr>
          <c:marker>
            <c:symbol val="circle"/>
            <c:size val="7"/>
            <c:spPr>
              <a:solidFill>
                <a:srgbClr val="FF0000"/>
              </a:solidFill>
              <a:ln w="9525">
                <a:solidFill>
                  <a:schemeClr val="accent3"/>
                </a:solidFill>
              </a:ln>
              <a:effectLst/>
            </c:spPr>
          </c:marker>
          <c:xVal>
            <c:strRef>
              <c:f>Sheet1!$A$2:$A$26</c:f>
              <c:strCache>
                <c:ptCount val="25"/>
                <c:pt idx="0">
                  <c:v>Akureyri</c:v>
                </c:pt>
                <c:pt idx="1">
                  <c:v>Akranes og Hvalfjörður</c:v>
                </c:pt>
                <c:pt idx="2">
                  <c:v>Höfuðborgarsvæðið</c:v>
                </c:pt>
                <c:pt idx="3">
                  <c:v>Reykjanesbær</c:v>
                </c:pt>
                <c:pt idx="4">
                  <c:v>Suðurnesjabær</c:v>
                </c:pt>
                <c:pt idx="5">
                  <c:v>Árnessýsla</c:v>
                </c:pt>
                <c:pt idx="6">
                  <c:v>Öll svæði</c:v>
                </c:pt>
                <c:pt idx="7">
                  <c:v>Hérað og N-Múlasýsla</c:v>
                </c:pt>
                <c:pt idx="8">
                  <c:v>Rangárvallasýsla</c:v>
                </c:pt>
                <c:pt idx="9">
                  <c:v>Snæfellsnes</c:v>
                </c:pt>
                <c:pt idx="10">
                  <c:v>Borgarfjarðarsvæði</c:v>
                </c:pt>
                <c:pt idx="11">
                  <c:v>V-Húnavatnsýsla</c:v>
                </c:pt>
                <c:pt idx="12">
                  <c:v>Skagafjarðarsýsla</c:v>
                </c:pt>
                <c:pt idx="13">
                  <c:v>Þingeyjarsýsla</c:v>
                </c:pt>
                <c:pt idx="14">
                  <c:v>Sveitarfélagið Vogar</c:v>
                </c:pt>
                <c:pt idx="15">
                  <c:v>A-Húnavatnssýsla</c:v>
                </c:pt>
                <c:pt idx="16">
                  <c:v>Fjarðabyggð og Suðurfirðir</c:v>
                </c:pt>
                <c:pt idx="17">
                  <c:v>Eyjafjörður</c:v>
                </c:pt>
                <c:pt idx="18">
                  <c:v>Vestmannaeyjabær</c:v>
                </c:pt>
                <c:pt idx="19">
                  <c:v>Skaftafellssýslur</c:v>
                </c:pt>
                <c:pt idx="20">
                  <c:v>Grindavíkurbær</c:v>
                </c:pt>
                <c:pt idx="21">
                  <c:v>N-Vestfirðir</c:v>
                </c:pt>
                <c:pt idx="22">
                  <c:v>S-Vestfirðir</c:v>
                </c:pt>
                <c:pt idx="23">
                  <c:v>Strandir og Reykhólar</c:v>
                </c:pt>
                <c:pt idx="24">
                  <c:v>Dalir</c:v>
                </c:pt>
              </c:strCache>
            </c:strRef>
          </c:xVal>
          <c:yVal>
            <c:numRef>
              <c:f>Sheet1!$D$2:$D$26</c:f>
              <c:numCache>
                <c:formatCode>General</c:formatCode>
                <c:ptCount val="25"/>
                <c:pt idx="0">
                  <c:v>3.8121387283236996</c:v>
                </c:pt>
                <c:pt idx="1">
                  <c:v>3.5077519379844961</c:v>
                </c:pt>
                <c:pt idx="2">
                  <c:v>3.319672131147541</c:v>
                </c:pt>
                <c:pt idx="3">
                  <c:v>3.0177514792899407</c:v>
                </c:pt>
                <c:pt idx="4">
                  <c:v>2.9455782312925169</c:v>
                </c:pt>
                <c:pt idx="5">
                  <c:v>2.8529411764705883</c:v>
                </c:pt>
                <c:pt idx="6">
                  <c:v>2.8171926006528833</c:v>
                </c:pt>
                <c:pt idx="7">
                  <c:v>2.7452830188679247</c:v>
                </c:pt>
                <c:pt idx="8">
                  <c:v>2.7023809523809526</c:v>
                </c:pt>
                <c:pt idx="9">
                  <c:v>2.807511737089202</c:v>
                </c:pt>
                <c:pt idx="10">
                  <c:v>2.6405529953917051</c:v>
                </c:pt>
                <c:pt idx="11">
                  <c:v>2.847457627118644</c:v>
                </c:pt>
                <c:pt idx="12">
                  <c:v>2.6073619631901841</c:v>
                </c:pt>
                <c:pt idx="13">
                  <c:v>2.5794871794871796</c:v>
                </c:pt>
                <c:pt idx="14">
                  <c:v>2.524390243902439</c:v>
                </c:pt>
                <c:pt idx="15">
                  <c:v>2.7684210526315791</c:v>
                </c:pt>
                <c:pt idx="16">
                  <c:v>2.4528301886792452</c:v>
                </c:pt>
                <c:pt idx="17">
                  <c:v>2.4494949494949494</c:v>
                </c:pt>
                <c:pt idx="18">
                  <c:v>2.4047619047619047</c:v>
                </c:pt>
                <c:pt idx="19">
                  <c:v>2.331168831168831</c:v>
                </c:pt>
                <c:pt idx="20">
                  <c:v>2.3388429752066116</c:v>
                </c:pt>
                <c:pt idx="21">
                  <c:v>2.1623616236162362</c:v>
                </c:pt>
                <c:pt idx="22">
                  <c:v>2.0578512396694215</c:v>
                </c:pt>
                <c:pt idx="23">
                  <c:v>2.0256410256410255</c:v>
                </c:pt>
                <c:pt idx="24">
                  <c:v>2.0333333333333332</c:v>
                </c:pt>
              </c:numCache>
            </c:numRef>
          </c:yVal>
          <c:smooth val="0"/>
          <c:extLst>
            <c:ext xmlns:c16="http://schemas.microsoft.com/office/drawing/2014/chart" uri="{C3380CC4-5D6E-409C-BE32-E72D297353CC}">
              <c16:uniqueId val="{00000008-C21A-49E7-A087-AD33AF87DC48}"/>
            </c:ext>
          </c:extLst>
        </c:ser>
        <c:ser>
          <c:idx val="3"/>
          <c:order val="3"/>
          <c:tx>
            <c:strRef>
              <c:f>Sheet1!$E$1</c:f>
              <c:strCache>
                <c:ptCount val="1"/>
                <c:pt idx="0">
                  <c:v>Sveitin</c:v>
                </c:pt>
              </c:strCache>
            </c:strRef>
          </c:tx>
          <c:spPr>
            <a:ln w="25400" cap="rnd">
              <a:noFill/>
              <a:round/>
            </a:ln>
            <a:effectLst/>
          </c:spPr>
          <c:marker>
            <c:symbol val="dash"/>
            <c:size val="7"/>
            <c:spPr>
              <a:solidFill>
                <a:schemeClr val="tx1"/>
              </a:solidFill>
              <a:ln w="9525">
                <a:solidFill>
                  <a:schemeClr val="tx1"/>
                </a:solidFill>
              </a:ln>
              <a:effectLst/>
            </c:spPr>
          </c:marker>
          <c:xVal>
            <c:strRef>
              <c:f>Sheet1!$A$2:$A$26</c:f>
              <c:strCache>
                <c:ptCount val="25"/>
                <c:pt idx="0">
                  <c:v>Akureyri</c:v>
                </c:pt>
                <c:pt idx="1">
                  <c:v>Akranes og Hvalfjörður</c:v>
                </c:pt>
                <c:pt idx="2">
                  <c:v>Höfuðborgarsvæðið</c:v>
                </c:pt>
                <c:pt idx="3">
                  <c:v>Reykjanesbær</c:v>
                </c:pt>
                <c:pt idx="4">
                  <c:v>Suðurnesjabær</c:v>
                </c:pt>
                <c:pt idx="5">
                  <c:v>Árnessýsla</c:v>
                </c:pt>
                <c:pt idx="6">
                  <c:v>Öll svæði</c:v>
                </c:pt>
                <c:pt idx="7">
                  <c:v>Hérað og N-Múlasýsla</c:v>
                </c:pt>
                <c:pt idx="8">
                  <c:v>Rangárvallasýsla</c:v>
                </c:pt>
                <c:pt idx="9">
                  <c:v>Snæfellsnes</c:v>
                </c:pt>
                <c:pt idx="10">
                  <c:v>Borgarfjarðarsvæði</c:v>
                </c:pt>
                <c:pt idx="11">
                  <c:v>V-Húnavatnsýsla</c:v>
                </c:pt>
                <c:pt idx="12">
                  <c:v>Skagafjarðarsýsla</c:v>
                </c:pt>
                <c:pt idx="13">
                  <c:v>Þingeyjarsýsla</c:v>
                </c:pt>
                <c:pt idx="14">
                  <c:v>Sveitarfélagið Vogar</c:v>
                </c:pt>
                <c:pt idx="15">
                  <c:v>A-Húnavatnssýsla</c:v>
                </c:pt>
                <c:pt idx="16">
                  <c:v>Fjarðabyggð og Suðurfirðir</c:v>
                </c:pt>
                <c:pt idx="17">
                  <c:v>Eyjafjörður</c:v>
                </c:pt>
                <c:pt idx="18">
                  <c:v>Vestmannaeyjabær</c:v>
                </c:pt>
                <c:pt idx="19">
                  <c:v>Skaftafellssýslur</c:v>
                </c:pt>
                <c:pt idx="20">
                  <c:v>Grindavíkurbær</c:v>
                </c:pt>
                <c:pt idx="21">
                  <c:v>N-Vestfirðir</c:v>
                </c:pt>
                <c:pt idx="22">
                  <c:v>S-Vestfirðir</c:v>
                </c:pt>
                <c:pt idx="23">
                  <c:v>Strandir og Reykhólar</c:v>
                </c:pt>
                <c:pt idx="24">
                  <c:v>Dalir</c:v>
                </c:pt>
              </c:strCache>
            </c:strRef>
          </c:xVal>
          <c:yVal>
            <c:numRef>
              <c:f>Sheet1!$E$2:$E$26</c:f>
              <c:numCache>
                <c:formatCode>General</c:formatCode>
                <c:ptCount val="25"/>
                <c:pt idx="1">
                  <c:v>2.2727272727272729</c:v>
                </c:pt>
                <c:pt idx="4">
                  <c:v>3.0666666666666669</c:v>
                </c:pt>
                <c:pt idx="5">
                  <c:v>2.2783505154639174</c:v>
                </c:pt>
                <c:pt idx="6">
                  <c:v>2.2835130970724191</c:v>
                </c:pt>
                <c:pt idx="7">
                  <c:v>2.3421052631578947</c:v>
                </c:pt>
                <c:pt idx="8">
                  <c:v>2.5422535211267605</c:v>
                </c:pt>
                <c:pt idx="9">
                  <c:v>2.1020408163265305</c:v>
                </c:pt>
                <c:pt idx="10">
                  <c:v>2.237704918032787</c:v>
                </c:pt>
                <c:pt idx="11">
                  <c:v>2.5531914893617023</c:v>
                </c:pt>
                <c:pt idx="12">
                  <c:v>2.375</c:v>
                </c:pt>
                <c:pt idx="13">
                  <c:v>2.3363636363636364</c:v>
                </c:pt>
                <c:pt idx="14">
                  <c:v>2.1818181818181817</c:v>
                </c:pt>
                <c:pt idx="15">
                  <c:v>2.1509433962264151</c:v>
                </c:pt>
                <c:pt idx="16">
                  <c:v>2.2222222222222223</c:v>
                </c:pt>
                <c:pt idx="17">
                  <c:v>2.1735537190082646</c:v>
                </c:pt>
                <c:pt idx="19">
                  <c:v>2.168421052631579</c:v>
                </c:pt>
                <c:pt idx="21">
                  <c:v>2.3947368421052633</c:v>
                </c:pt>
                <c:pt idx="22">
                  <c:v>1.8095238095238095</c:v>
                </c:pt>
                <c:pt idx="23">
                  <c:v>1.8305084745762712</c:v>
                </c:pt>
                <c:pt idx="24">
                  <c:v>1.85</c:v>
                </c:pt>
              </c:numCache>
            </c:numRef>
          </c:yVal>
          <c:smooth val="0"/>
          <c:extLst>
            <c:ext xmlns:c16="http://schemas.microsoft.com/office/drawing/2014/chart" uri="{C3380CC4-5D6E-409C-BE32-E72D297353CC}">
              <c16:uniqueId val="{00000009-C21A-49E7-A087-AD33AF87DC48}"/>
            </c:ext>
          </c:extLst>
        </c:ser>
        <c:dLbls>
          <c:showLegendKey val="0"/>
          <c:showVal val="0"/>
          <c:showCatName val="0"/>
          <c:showSerName val="0"/>
          <c:showPercent val="0"/>
          <c:showBubbleSize val="0"/>
        </c:dLbls>
        <c:axId val="483731448"/>
        <c:axId val="483735712"/>
      </c:scatterChart>
      <c:catAx>
        <c:axId val="48373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60000" spcFirstLastPara="1" vertOverflow="ellipsis"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crossAx val="483735712"/>
        <c:crosses val="autoZero"/>
        <c:auto val="1"/>
        <c:lblAlgn val="ctr"/>
        <c:lblOffset val="100"/>
        <c:noMultiLvlLbl val="0"/>
      </c:catAx>
      <c:valAx>
        <c:axId val="483735712"/>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r>
                  <a:rPr lang="is-IS" sz="1100">
                    <a:latin typeface="+mj-lt"/>
                  </a:rPr>
                  <a:t>Mjög</a:t>
                </a:r>
                <a:r>
                  <a:rPr lang="is-IS" sz="1100" baseline="0">
                    <a:latin typeface="+mj-lt"/>
                  </a:rPr>
                  <a:t> slæmt                                              Mjög gott</a:t>
                </a:r>
                <a:endParaRPr lang="is-IS" sz="1100">
                  <a:latin typeface="+mj-lt"/>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is-I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crossAx val="48373144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27260415491058E-2"/>
          <c:y val="1.9087225297778541E-2"/>
          <c:w val="0.85865108647527111"/>
          <c:h val="0.8371209552061909"/>
        </c:manualLayout>
      </c:layout>
      <c:scatterChart>
        <c:scatterStyle val="lineMarker"/>
        <c:varyColors val="1"/>
        <c:ser>
          <c:idx val="0"/>
          <c:order val="0"/>
          <c:tx>
            <c:strRef>
              <c:f>Sheet1!$B$1</c:f>
              <c:strCache>
                <c:ptCount val="1"/>
                <c:pt idx="0">
                  <c:v>Meðaltal</c:v>
                </c:pt>
              </c:strCache>
            </c:strRef>
          </c:tx>
          <c:spPr>
            <a:ln w="25400">
              <a:noFill/>
            </a:ln>
          </c:spPr>
          <c:marker>
            <c:symbol val="triangle"/>
            <c:size val="7"/>
          </c:marker>
          <c:dPt>
            <c:idx val="0"/>
            <c:marker>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1-D65A-49EA-ACB6-4DBDEEAD2C8D}"/>
              </c:ext>
            </c:extLst>
          </c:dPt>
          <c:dPt>
            <c:idx val="1"/>
            <c:marker>
              <c:spPr>
                <a:solidFill>
                  <a:schemeClr val="accent2"/>
                </a:solidFill>
                <a:ln w="9525">
                  <a:solidFill>
                    <a:schemeClr val="accent2"/>
                  </a:solidFill>
                </a:ln>
                <a:effectLst/>
              </c:spPr>
            </c:marker>
            <c:bubble3D val="0"/>
            <c:spPr>
              <a:ln w="25400" cap="rnd">
                <a:noFill/>
                <a:round/>
              </a:ln>
              <a:effectLst/>
            </c:spPr>
            <c:extLst>
              <c:ext xmlns:c16="http://schemas.microsoft.com/office/drawing/2014/chart" uri="{C3380CC4-5D6E-409C-BE32-E72D297353CC}">
                <c16:uniqueId val="{00000003-D65A-49EA-ACB6-4DBDEEAD2C8D}"/>
              </c:ext>
            </c:extLst>
          </c:dPt>
          <c:dPt>
            <c:idx val="2"/>
            <c:marker>
              <c:spPr>
                <a:solidFill>
                  <a:schemeClr val="accent3"/>
                </a:solidFill>
                <a:ln w="9525">
                  <a:solidFill>
                    <a:schemeClr val="accent3"/>
                  </a:solidFill>
                </a:ln>
                <a:effectLst/>
              </c:spPr>
            </c:marker>
            <c:bubble3D val="0"/>
            <c:spPr>
              <a:ln w="25400" cap="rnd">
                <a:noFill/>
                <a:round/>
              </a:ln>
              <a:effectLst/>
            </c:spPr>
            <c:extLst>
              <c:ext xmlns:c16="http://schemas.microsoft.com/office/drawing/2014/chart" uri="{C3380CC4-5D6E-409C-BE32-E72D297353CC}">
                <c16:uniqueId val="{00000005-D65A-49EA-ACB6-4DBDEEAD2C8D}"/>
              </c:ext>
            </c:extLst>
          </c:dPt>
          <c:dPt>
            <c:idx val="3"/>
            <c:marker>
              <c:spPr>
                <a:solidFill>
                  <a:schemeClr val="accent4"/>
                </a:solidFill>
                <a:ln w="9525">
                  <a:solidFill>
                    <a:schemeClr val="accent4"/>
                  </a:solidFill>
                </a:ln>
                <a:effectLst/>
              </c:spPr>
            </c:marker>
            <c:bubble3D val="0"/>
            <c:spPr>
              <a:ln w="25400" cap="rnd">
                <a:noFill/>
                <a:round/>
              </a:ln>
              <a:effectLst/>
            </c:spPr>
            <c:extLst>
              <c:ext xmlns:c16="http://schemas.microsoft.com/office/drawing/2014/chart" uri="{C3380CC4-5D6E-409C-BE32-E72D297353CC}">
                <c16:uniqueId val="{00000007-D65A-49EA-ACB6-4DBDEEAD2C8D}"/>
              </c:ext>
            </c:extLst>
          </c:dPt>
          <c:dPt>
            <c:idx val="4"/>
            <c:marker>
              <c:spPr>
                <a:solidFill>
                  <a:schemeClr val="accent5"/>
                </a:solidFill>
                <a:ln w="9525">
                  <a:solidFill>
                    <a:schemeClr val="accent5"/>
                  </a:solidFill>
                </a:ln>
                <a:effectLst/>
              </c:spPr>
            </c:marker>
            <c:bubble3D val="0"/>
            <c:spPr>
              <a:ln w="25400" cap="rnd">
                <a:noFill/>
                <a:round/>
              </a:ln>
              <a:effectLst/>
            </c:spPr>
            <c:extLst>
              <c:ext xmlns:c16="http://schemas.microsoft.com/office/drawing/2014/chart" uri="{C3380CC4-5D6E-409C-BE32-E72D297353CC}">
                <c16:uniqueId val="{00000009-D65A-49EA-ACB6-4DBDEEAD2C8D}"/>
              </c:ext>
            </c:extLst>
          </c:dPt>
          <c:dPt>
            <c:idx val="5"/>
            <c:marker>
              <c:spPr>
                <a:solidFill>
                  <a:schemeClr val="accent6"/>
                </a:solidFill>
                <a:ln w="9525">
                  <a:solidFill>
                    <a:schemeClr val="accent6"/>
                  </a:solidFill>
                </a:ln>
                <a:effectLst/>
              </c:spPr>
            </c:marker>
            <c:bubble3D val="0"/>
            <c:spPr>
              <a:ln w="25400" cap="rnd">
                <a:noFill/>
                <a:round/>
              </a:ln>
              <a:effectLst/>
            </c:spPr>
            <c:extLst>
              <c:ext xmlns:c16="http://schemas.microsoft.com/office/drawing/2014/chart" uri="{C3380CC4-5D6E-409C-BE32-E72D297353CC}">
                <c16:uniqueId val="{0000000B-D65A-49EA-ACB6-4DBDEEAD2C8D}"/>
              </c:ext>
            </c:extLst>
          </c:dPt>
          <c:dPt>
            <c:idx val="6"/>
            <c:marker>
              <c:spPr>
                <a:solidFill>
                  <a:schemeClr val="accent1">
                    <a:lumMod val="60000"/>
                  </a:schemeClr>
                </a:solidFill>
                <a:ln w="9525">
                  <a:solidFill>
                    <a:schemeClr val="accent1">
                      <a:lumMod val="60000"/>
                    </a:schemeClr>
                  </a:solidFill>
                </a:ln>
                <a:effectLst/>
              </c:spPr>
            </c:marker>
            <c:bubble3D val="0"/>
            <c:spPr>
              <a:ln w="25400" cap="rnd">
                <a:noFill/>
                <a:round/>
              </a:ln>
              <a:effectLst/>
            </c:spPr>
            <c:extLst>
              <c:ext xmlns:c16="http://schemas.microsoft.com/office/drawing/2014/chart" uri="{C3380CC4-5D6E-409C-BE32-E72D297353CC}">
                <c16:uniqueId val="{0000000D-D65A-49EA-ACB6-4DBDEEAD2C8D}"/>
              </c:ext>
            </c:extLst>
          </c:dPt>
          <c:dPt>
            <c:idx val="7"/>
            <c:marker>
              <c:spPr>
                <a:solidFill>
                  <a:schemeClr val="accent2">
                    <a:lumMod val="60000"/>
                  </a:schemeClr>
                </a:solidFill>
                <a:ln w="9525">
                  <a:solidFill>
                    <a:schemeClr val="accent2">
                      <a:lumMod val="60000"/>
                    </a:schemeClr>
                  </a:solidFill>
                </a:ln>
                <a:effectLst/>
              </c:spPr>
            </c:marker>
            <c:bubble3D val="0"/>
            <c:spPr>
              <a:ln w="25400" cap="rnd">
                <a:noFill/>
                <a:round/>
              </a:ln>
              <a:effectLst/>
            </c:spPr>
            <c:extLst>
              <c:ext xmlns:c16="http://schemas.microsoft.com/office/drawing/2014/chart" uri="{C3380CC4-5D6E-409C-BE32-E72D297353CC}">
                <c16:uniqueId val="{0000000F-D65A-49EA-ACB6-4DBDEEAD2C8D}"/>
              </c:ext>
            </c:extLst>
          </c:dPt>
          <c:dPt>
            <c:idx val="8"/>
            <c:marker>
              <c:spPr>
                <a:solidFill>
                  <a:schemeClr val="accent3">
                    <a:lumMod val="60000"/>
                  </a:schemeClr>
                </a:solidFill>
                <a:ln w="9525">
                  <a:solidFill>
                    <a:schemeClr val="accent3">
                      <a:lumMod val="60000"/>
                    </a:schemeClr>
                  </a:solidFill>
                </a:ln>
                <a:effectLst/>
              </c:spPr>
            </c:marker>
            <c:bubble3D val="0"/>
            <c:spPr>
              <a:ln w="25400" cap="rnd">
                <a:noFill/>
                <a:round/>
              </a:ln>
              <a:effectLst/>
            </c:spPr>
            <c:extLst>
              <c:ext xmlns:c16="http://schemas.microsoft.com/office/drawing/2014/chart" uri="{C3380CC4-5D6E-409C-BE32-E72D297353CC}">
                <c16:uniqueId val="{00000011-D65A-49EA-ACB6-4DBDEEAD2C8D}"/>
              </c:ext>
            </c:extLst>
          </c:dPt>
          <c:dPt>
            <c:idx val="9"/>
            <c:marker>
              <c:spPr>
                <a:solidFill>
                  <a:schemeClr val="accent4">
                    <a:lumMod val="60000"/>
                  </a:schemeClr>
                </a:solidFill>
                <a:ln w="9525">
                  <a:solidFill>
                    <a:schemeClr val="accent4">
                      <a:lumMod val="60000"/>
                    </a:schemeClr>
                  </a:solidFill>
                </a:ln>
                <a:effectLst/>
              </c:spPr>
            </c:marker>
            <c:bubble3D val="0"/>
            <c:spPr>
              <a:ln w="25400" cap="rnd">
                <a:noFill/>
                <a:round/>
              </a:ln>
              <a:effectLst/>
            </c:spPr>
            <c:extLst>
              <c:ext xmlns:c16="http://schemas.microsoft.com/office/drawing/2014/chart" uri="{C3380CC4-5D6E-409C-BE32-E72D297353CC}">
                <c16:uniqueId val="{00000013-D65A-49EA-ACB6-4DBDEEAD2C8D}"/>
              </c:ext>
            </c:extLst>
          </c:dPt>
          <c:dPt>
            <c:idx val="10"/>
            <c:marker>
              <c:spPr>
                <a:solidFill>
                  <a:schemeClr val="accent5">
                    <a:lumMod val="60000"/>
                  </a:schemeClr>
                </a:solidFill>
                <a:ln w="9525">
                  <a:solidFill>
                    <a:schemeClr val="accent5">
                      <a:lumMod val="60000"/>
                    </a:schemeClr>
                  </a:solidFill>
                </a:ln>
                <a:effectLst/>
              </c:spPr>
            </c:marker>
            <c:bubble3D val="0"/>
            <c:spPr>
              <a:ln w="25400" cap="rnd">
                <a:noFill/>
                <a:round/>
              </a:ln>
              <a:effectLst/>
            </c:spPr>
            <c:extLst>
              <c:ext xmlns:c16="http://schemas.microsoft.com/office/drawing/2014/chart" uri="{C3380CC4-5D6E-409C-BE32-E72D297353CC}">
                <c16:uniqueId val="{00000015-D65A-49EA-ACB6-4DBDEEAD2C8D}"/>
              </c:ext>
            </c:extLst>
          </c:dPt>
          <c:dPt>
            <c:idx val="11"/>
            <c:marker>
              <c:spPr>
                <a:solidFill>
                  <a:schemeClr val="accent6">
                    <a:lumMod val="60000"/>
                  </a:schemeClr>
                </a:solidFill>
                <a:ln w="9525">
                  <a:solidFill>
                    <a:schemeClr val="accent6">
                      <a:lumMod val="60000"/>
                    </a:schemeClr>
                  </a:solidFill>
                </a:ln>
                <a:effectLst/>
              </c:spPr>
            </c:marker>
            <c:bubble3D val="0"/>
            <c:spPr>
              <a:ln w="25400" cap="rnd">
                <a:noFill/>
                <a:round/>
              </a:ln>
              <a:effectLst/>
            </c:spPr>
            <c:extLst>
              <c:ext xmlns:c16="http://schemas.microsoft.com/office/drawing/2014/chart" uri="{C3380CC4-5D6E-409C-BE32-E72D297353CC}">
                <c16:uniqueId val="{00000017-D65A-49EA-ACB6-4DBDEEAD2C8D}"/>
              </c:ext>
            </c:extLst>
          </c:dPt>
          <c:dPt>
            <c:idx val="12"/>
            <c:marker>
              <c:spPr>
                <a:solidFill>
                  <a:schemeClr val="accent1">
                    <a:lumMod val="80000"/>
                    <a:lumOff val="20000"/>
                  </a:schemeClr>
                </a:solidFill>
                <a:ln w="9525">
                  <a:solidFill>
                    <a:schemeClr val="accent1">
                      <a:lumMod val="80000"/>
                      <a:lumOff val="20000"/>
                    </a:schemeClr>
                  </a:solidFill>
                </a:ln>
                <a:effectLst/>
              </c:spPr>
            </c:marker>
            <c:bubble3D val="0"/>
            <c:spPr>
              <a:ln w="25400" cap="rnd">
                <a:noFill/>
                <a:round/>
              </a:ln>
              <a:effectLst/>
            </c:spPr>
            <c:extLst>
              <c:ext xmlns:c16="http://schemas.microsoft.com/office/drawing/2014/chart" uri="{C3380CC4-5D6E-409C-BE32-E72D297353CC}">
                <c16:uniqueId val="{00000019-D65A-49EA-ACB6-4DBDEEAD2C8D}"/>
              </c:ext>
            </c:extLst>
          </c:dPt>
          <c:dPt>
            <c:idx val="13"/>
            <c:marker>
              <c:spPr>
                <a:solidFill>
                  <a:schemeClr val="accent2">
                    <a:lumMod val="80000"/>
                    <a:lumOff val="20000"/>
                  </a:schemeClr>
                </a:solidFill>
                <a:ln w="9525">
                  <a:solidFill>
                    <a:schemeClr val="accent2">
                      <a:lumMod val="80000"/>
                      <a:lumOff val="20000"/>
                    </a:schemeClr>
                  </a:solidFill>
                </a:ln>
                <a:effectLst/>
              </c:spPr>
            </c:marker>
            <c:bubble3D val="0"/>
            <c:spPr>
              <a:ln w="25400" cap="rnd">
                <a:noFill/>
                <a:round/>
              </a:ln>
              <a:effectLst/>
            </c:spPr>
            <c:extLst>
              <c:ext xmlns:c16="http://schemas.microsoft.com/office/drawing/2014/chart" uri="{C3380CC4-5D6E-409C-BE32-E72D297353CC}">
                <c16:uniqueId val="{0000001B-D65A-49EA-ACB6-4DBDEEAD2C8D}"/>
              </c:ext>
            </c:extLst>
          </c:dPt>
          <c:dPt>
            <c:idx val="14"/>
            <c:marker>
              <c:spPr>
                <a:solidFill>
                  <a:schemeClr val="accent3">
                    <a:lumMod val="80000"/>
                    <a:lumOff val="20000"/>
                  </a:schemeClr>
                </a:solidFill>
                <a:ln w="9525">
                  <a:solidFill>
                    <a:schemeClr val="accent3">
                      <a:lumMod val="80000"/>
                      <a:lumOff val="20000"/>
                    </a:schemeClr>
                  </a:solidFill>
                </a:ln>
                <a:effectLst/>
              </c:spPr>
            </c:marker>
            <c:bubble3D val="0"/>
            <c:spPr>
              <a:ln w="25400" cap="rnd">
                <a:noFill/>
                <a:round/>
              </a:ln>
              <a:effectLst/>
            </c:spPr>
            <c:extLst>
              <c:ext xmlns:c16="http://schemas.microsoft.com/office/drawing/2014/chart" uri="{C3380CC4-5D6E-409C-BE32-E72D297353CC}">
                <c16:uniqueId val="{0000001D-D65A-49EA-ACB6-4DBDEEAD2C8D}"/>
              </c:ext>
            </c:extLst>
          </c:dPt>
          <c:dPt>
            <c:idx val="15"/>
            <c:marker>
              <c:spPr>
                <a:solidFill>
                  <a:schemeClr val="accent4">
                    <a:lumMod val="80000"/>
                    <a:lumOff val="20000"/>
                  </a:schemeClr>
                </a:solidFill>
                <a:ln w="9525">
                  <a:solidFill>
                    <a:schemeClr val="accent4">
                      <a:lumMod val="80000"/>
                      <a:lumOff val="20000"/>
                    </a:schemeClr>
                  </a:solidFill>
                </a:ln>
                <a:effectLst/>
              </c:spPr>
            </c:marker>
            <c:bubble3D val="0"/>
            <c:spPr>
              <a:ln w="25400" cap="rnd">
                <a:noFill/>
                <a:round/>
              </a:ln>
              <a:effectLst/>
            </c:spPr>
            <c:extLst>
              <c:ext xmlns:c16="http://schemas.microsoft.com/office/drawing/2014/chart" uri="{C3380CC4-5D6E-409C-BE32-E72D297353CC}">
                <c16:uniqueId val="{0000001F-D65A-49EA-ACB6-4DBDEEAD2C8D}"/>
              </c:ext>
            </c:extLst>
          </c:dPt>
          <c:dPt>
            <c:idx val="16"/>
            <c:marker>
              <c:spPr>
                <a:solidFill>
                  <a:schemeClr val="accent5">
                    <a:lumMod val="80000"/>
                    <a:lumOff val="20000"/>
                  </a:schemeClr>
                </a:solidFill>
                <a:ln w="9525">
                  <a:solidFill>
                    <a:schemeClr val="accent5">
                      <a:lumMod val="80000"/>
                      <a:lumOff val="20000"/>
                    </a:schemeClr>
                  </a:solidFill>
                </a:ln>
                <a:effectLst/>
              </c:spPr>
            </c:marker>
            <c:bubble3D val="0"/>
            <c:spPr>
              <a:ln w="25400" cap="rnd">
                <a:noFill/>
                <a:round/>
              </a:ln>
              <a:effectLst/>
            </c:spPr>
            <c:extLst>
              <c:ext xmlns:c16="http://schemas.microsoft.com/office/drawing/2014/chart" uri="{C3380CC4-5D6E-409C-BE32-E72D297353CC}">
                <c16:uniqueId val="{00000021-D65A-49EA-ACB6-4DBDEEAD2C8D}"/>
              </c:ext>
            </c:extLst>
          </c:dPt>
          <c:dPt>
            <c:idx val="17"/>
            <c:marker>
              <c:spPr>
                <a:solidFill>
                  <a:schemeClr val="accent6">
                    <a:lumMod val="80000"/>
                    <a:lumOff val="20000"/>
                  </a:schemeClr>
                </a:solidFill>
                <a:ln w="9525">
                  <a:solidFill>
                    <a:schemeClr val="accent6">
                      <a:lumMod val="80000"/>
                      <a:lumOff val="20000"/>
                    </a:schemeClr>
                  </a:solidFill>
                </a:ln>
                <a:effectLst/>
              </c:spPr>
            </c:marker>
            <c:bubble3D val="0"/>
            <c:spPr>
              <a:ln w="25400" cap="rnd">
                <a:noFill/>
                <a:round/>
              </a:ln>
              <a:effectLst/>
            </c:spPr>
            <c:extLst>
              <c:ext xmlns:c16="http://schemas.microsoft.com/office/drawing/2014/chart" uri="{C3380CC4-5D6E-409C-BE32-E72D297353CC}">
                <c16:uniqueId val="{00000023-D65A-49EA-ACB6-4DBDEEAD2C8D}"/>
              </c:ext>
            </c:extLst>
          </c:dPt>
          <c:dPt>
            <c:idx val="18"/>
            <c:marker>
              <c:spPr>
                <a:solidFill>
                  <a:schemeClr val="accent1">
                    <a:lumMod val="80000"/>
                  </a:schemeClr>
                </a:solidFill>
                <a:ln w="9525">
                  <a:solidFill>
                    <a:schemeClr val="accent1">
                      <a:lumMod val="80000"/>
                    </a:schemeClr>
                  </a:solidFill>
                </a:ln>
                <a:effectLst/>
              </c:spPr>
            </c:marker>
            <c:bubble3D val="0"/>
            <c:spPr>
              <a:ln w="25400" cap="rnd">
                <a:noFill/>
                <a:round/>
              </a:ln>
              <a:effectLst/>
            </c:spPr>
            <c:extLst>
              <c:ext xmlns:c16="http://schemas.microsoft.com/office/drawing/2014/chart" uri="{C3380CC4-5D6E-409C-BE32-E72D297353CC}">
                <c16:uniqueId val="{00000025-D65A-49EA-ACB6-4DBDEEAD2C8D}"/>
              </c:ext>
            </c:extLst>
          </c:dPt>
          <c:dPt>
            <c:idx val="19"/>
            <c:marker>
              <c:spPr>
                <a:solidFill>
                  <a:schemeClr val="accent2">
                    <a:lumMod val="80000"/>
                  </a:schemeClr>
                </a:solidFill>
                <a:ln w="9525">
                  <a:solidFill>
                    <a:schemeClr val="accent2">
                      <a:lumMod val="80000"/>
                    </a:schemeClr>
                  </a:solidFill>
                </a:ln>
                <a:effectLst/>
              </c:spPr>
            </c:marker>
            <c:bubble3D val="0"/>
            <c:spPr>
              <a:ln w="25400" cap="rnd">
                <a:noFill/>
                <a:round/>
              </a:ln>
              <a:effectLst/>
            </c:spPr>
            <c:extLst>
              <c:ext xmlns:c16="http://schemas.microsoft.com/office/drawing/2014/chart" uri="{C3380CC4-5D6E-409C-BE32-E72D297353CC}">
                <c16:uniqueId val="{00000027-D65A-49EA-ACB6-4DBDEEAD2C8D}"/>
              </c:ext>
            </c:extLst>
          </c:dPt>
          <c:dPt>
            <c:idx val="20"/>
            <c:marker>
              <c:spPr>
                <a:solidFill>
                  <a:schemeClr val="accent3">
                    <a:lumMod val="80000"/>
                  </a:schemeClr>
                </a:solidFill>
                <a:ln w="9525">
                  <a:solidFill>
                    <a:schemeClr val="accent3">
                      <a:lumMod val="80000"/>
                    </a:schemeClr>
                  </a:solidFill>
                </a:ln>
                <a:effectLst/>
              </c:spPr>
            </c:marker>
            <c:bubble3D val="0"/>
            <c:spPr>
              <a:ln w="25400" cap="rnd">
                <a:noFill/>
                <a:round/>
              </a:ln>
              <a:effectLst/>
            </c:spPr>
            <c:extLst>
              <c:ext xmlns:c16="http://schemas.microsoft.com/office/drawing/2014/chart" uri="{C3380CC4-5D6E-409C-BE32-E72D297353CC}">
                <c16:uniqueId val="{00000029-D65A-49EA-ACB6-4DBDEEAD2C8D}"/>
              </c:ext>
            </c:extLst>
          </c:dPt>
          <c:dPt>
            <c:idx val="21"/>
            <c:marker>
              <c:spPr>
                <a:solidFill>
                  <a:schemeClr val="accent4">
                    <a:lumMod val="80000"/>
                  </a:schemeClr>
                </a:solidFill>
                <a:ln w="9525">
                  <a:solidFill>
                    <a:schemeClr val="accent4">
                      <a:lumMod val="80000"/>
                    </a:schemeClr>
                  </a:solidFill>
                </a:ln>
                <a:effectLst/>
              </c:spPr>
            </c:marker>
            <c:bubble3D val="0"/>
            <c:spPr>
              <a:ln w="25400" cap="rnd">
                <a:noFill/>
                <a:round/>
              </a:ln>
              <a:effectLst/>
            </c:spPr>
            <c:extLst>
              <c:ext xmlns:c16="http://schemas.microsoft.com/office/drawing/2014/chart" uri="{C3380CC4-5D6E-409C-BE32-E72D297353CC}">
                <c16:uniqueId val="{0000002B-D65A-49EA-ACB6-4DBDEEAD2C8D}"/>
              </c:ext>
            </c:extLst>
          </c:dPt>
          <c:dPt>
            <c:idx val="22"/>
            <c:marker>
              <c:spPr>
                <a:solidFill>
                  <a:schemeClr val="accent5">
                    <a:lumMod val="80000"/>
                  </a:schemeClr>
                </a:solidFill>
                <a:ln w="9525">
                  <a:solidFill>
                    <a:schemeClr val="accent5">
                      <a:lumMod val="80000"/>
                    </a:schemeClr>
                  </a:solidFill>
                </a:ln>
                <a:effectLst/>
              </c:spPr>
            </c:marker>
            <c:bubble3D val="0"/>
            <c:spPr>
              <a:ln w="25400" cap="rnd">
                <a:noFill/>
                <a:round/>
              </a:ln>
              <a:effectLst/>
            </c:spPr>
            <c:extLst>
              <c:ext xmlns:c16="http://schemas.microsoft.com/office/drawing/2014/chart" uri="{C3380CC4-5D6E-409C-BE32-E72D297353CC}">
                <c16:uniqueId val="{0000002D-D65A-49EA-ACB6-4DBDEEAD2C8D}"/>
              </c:ext>
            </c:extLst>
          </c:dPt>
          <c:dPt>
            <c:idx val="23"/>
            <c:marker>
              <c:spPr>
                <a:solidFill>
                  <a:schemeClr val="accent6">
                    <a:lumMod val="80000"/>
                  </a:schemeClr>
                </a:solidFill>
                <a:ln w="9525">
                  <a:solidFill>
                    <a:schemeClr val="accent6">
                      <a:lumMod val="80000"/>
                    </a:schemeClr>
                  </a:solidFill>
                </a:ln>
                <a:effectLst/>
              </c:spPr>
            </c:marker>
            <c:bubble3D val="0"/>
            <c:spPr>
              <a:ln w="25400" cap="rnd">
                <a:noFill/>
                <a:round/>
              </a:ln>
              <a:effectLst/>
            </c:spPr>
            <c:extLst>
              <c:ext xmlns:c16="http://schemas.microsoft.com/office/drawing/2014/chart" uri="{C3380CC4-5D6E-409C-BE32-E72D297353CC}">
                <c16:uniqueId val="{0000002F-D65A-49EA-ACB6-4DBDEEAD2C8D}"/>
              </c:ext>
            </c:extLst>
          </c:dPt>
          <c:dPt>
            <c:idx val="24"/>
            <c:marker>
              <c:spPr>
                <a:solidFill>
                  <a:schemeClr val="accent1">
                    <a:lumMod val="60000"/>
                    <a:lumOff val="40000"/>
                  </a:schemeClr>
                </a:solidFill>
                <a:ln w="9525">
                  <a:solidFill>
                    <a:schemeClr val="accent1">
                      <a:lumMod val="60000"/>
                      <a:lumOff val="40000"/>
                    </a:schemeClr>
                  </a:solidFill>
                </a:ln>
                <a:effectLst/>
              </c:spPr>
            </c:marker>
            <c:bubble3D val="0"/>
            <c:spPr>
              <a:ln w="25400" cap="rnd">
                <a:noFill/>
                <a:round/>
              </a:ln>
              <a:effectLst/>
            </c:spPr>
            <c:extLst>
              <c:ext xmlns:c16="http://schemas.microsoft.com/office/drawing/2014/chart" uri="{C3380CC4-5D6E-409C-BE32-E72D297353CC}">
                <c16:uniqueId val="{00000031-D65A-49EA-ACB6-4DBDEEAD2C8D}"/>
              </c:ext>
            </c:extLst>
          </c:dPt>
          <c:dPt>
            <c:idx val="25"/>
            <c:marker>
              <c:spPr>
                <a:solidFill>
                  <a:schemeClr val="accent2">
                    <a:lumMod val="60000"/>
                    <a:lumOff val="40000"/>
                  </a:schemeClr>
                </a:solidFill>
                <a:ln w="9525">
                  <a:solidFill>
                    <a:schemeClr val="accent2">
                      <a:lumMod val="60000"/>
                      <a:lumOff val="40000"/>
                    </a:schemeClr>
                  </a:solidFill>
                </a:ln>
                <a:effectLst/>
              </c:spPr>
            </c:marker>
            <c:bubble3D val="0"/>
            <c:spPr>
              <a:ln w="25400" cap="rnd">
                <a:noFill/>
                <a:round/>
              </a:ln>
              <a:effectLst/>
            </c:spPr>
            <c:extLst>
              <c:ext xmlns:c16="http://schemas.microsoft.com/office/drawing/2014/chart" uri="{C3380CC4-5D6E-409C-BE32-E72D297353CC}">
                <c16:uniqueId val="{00000033-D65A-49EA-ACB6-4DBDEEAD2C8D}"/>
              </c:ext>
            </c:extLst>
          </c:dPt>
          <c:dPt>
            <c:idx val="26"/>
            <c:marker>
              <c:spPr>
                <a:solidFill>
                  <a:schemeClr val="accent3">
                    <a:lumMod val="60000"/>
                    <a:lumOff val="40000"/>
                  </a:schemeClr>
                </a:solidFill>
                <a:ln w="9525">
                  <a:solidFill>
                    <a:schemeClr val="accent3">
                      <a:lumMod val="60000"/>
                      <a:lumOff val="40000"/>
                    </a:schemeClr>
                  </a:solidFill>
                </a:ln>
                <a:effectLst/>
              </c:spPr>
            </c:marker>
            <c:bubble3D val="0"/>
            <c:spPr>
              <a:ln w="25400" cap="rnd">
                <a:noFill/>
                <a:round/>
              </a:ln>
              <a:effectLst/>
            </c:spPr>
            <c:extLst>
              <c:ext xmlns:c16="http://schemas.microsoft.com/office/drawing/2014/chart" uri="{C3380CC4-5D6E-409C-BE32-E72D297353CC}">
                <c16:uniqueId val="{00000035-D65A-49EA-ACB6-4DBDEEAD2C8D}"/>
              </c:ext>
            </c:extLst>
          </c:dPt>
          <c:dPt>
            <c:idx val="27"/>
            <c:marker>
              <c:spPr>
                <a:solidFill>
                  <a:schemeClr val="accent4">
                    <a:lumMod val="60000"/>
                    <a:lumOff val="40000"/>
                  </a:schemeClr>
                </a:solidFill>
                <a:ln w="9525">
                  <a:solidFill>
                    <a:schemeClr val="accent4">
                      <a:lumMod val="60000"/>
                      <a:lumOff val="40000"/>
                    </a:schemeClr>
                  </a:solidFill>
                </a:ln>
                <a:effectLst/>
              </c:spPr>
            </c:marker>
            <c:bubble3D val="0"/>
            <c:spPr>
              <a:ln w="25400" cap="rnd">
                <a:noFill/>
                <a:round/>
              </a:ln>
              <a:effectLst/>
            </c:spPr>
            <c:extLst>
              <c:ext xmlns:c16="http://schemas.microsoft.com/office/drawing/2014/chart" uri="{C3380CC4-5D6E-409C-BE32-E72D297353CC}">
                <c16:uniqueId val="{00000037-D65A-49EA-ACB6-4DBDEEAD2C8D}"/>
              </c:ext>
            </c:extLst>
          </c:dPt>
          <c:dPt>
            <c:idx val="28"/>
            <c:marker>
              <c:spPr>
                <a:solidFill>
                  <a:schemeClr val="accent5">
                    <a:lumMod val="60000"/>
                    <a:lumOff val="40000"/>
                  </a:schemeClr>
                </a:solidFill>
                <a:ln w="9525">
                  <a:solidFill>
                    <a:schemeClr val="accent5">
                      <a:lumMod val="60000"/>
                      <a:lumOff val="40000"/>
                    </a:schemeClr>
                  </a:solidFill>
                </a:ln>
                <a:effectLst/>
              </c:spPr>
            </c:marker>
            <c:bubble3D val="0"/>
            <c:spPr>
              <a:ln w="25400" cap="rnd">
                <a:noFill/>
                <a:round/>
              </a:ln>
              <a:effectLst/>
            </c:spPr>
            <c:extLst>
              <c:ext xmlns:c16="http://schemas.microsoft.com/office/drawing/2014/chart" uri="{C3380CC4-5D6E-409C-BE32-E72D297353CC}">
                <c16:uniqueId val="{00000039-D65A-49EA-ACB6-4DBDEEAD2C8D}"/>
              </c:ext>
            </c:extLst>
          </c:dPt>
          <c:dPt>
            <c:idx val="29"/>
            <c:marker>
              <c:spPr>
                <a:solidFill>
                  <a:schemeClr val="accent6">
                    <a:lumMod val="60000"/>
                    <a:lumOff val="40000"/>
                  </a:schemeClr>
                </a:solidFill>
                <a:ln w="9525">
                  <a:solidFill>
                    <a:schemeClr val="accent6">
                      <a:lumMod val="60000"/>
                      <a:lumOff val="40000"/>
                    </a:schemeClr>
                  </a:solidFill>
                </a:ln>
                <a:effectLst/>
              </c:spPr>
            </c:marker>
            <c:bubble3D val="0"/>
            <c:spPr>
              <a:ln w="25400" cap="rnd">
                <a:noFill/>
                <a:round/>
              </a:ln>
              <a:effectLst/>
            </c:spPr>
            <c:extLst>
              <c:ext xmlns:c16="http://schemas.microsoft.com/office/drawing/2014/chart" uri="{C3380CC4-5D6E-409C-BE32-E72D297353CC}">
                <c16:uniqueId val="{0000003B-D65A-49EA-ACB6-4DBDEEAD2C8D}"/>
              </c:ext>
            </c:extLst>
          </c:dPt>
          <c:dPt>
            <c:idx val="30"/>
            <c:marker>
              <c:spPr>
                <a:solidFill>
                  <a:schemeClr val="accent1">
                    <a:lumMod val="50000"/>
                  </a:schemeClr>
                </a:solidFill>
                <a:ln w="9525">
                  <a:solidFill>
                    <a:schemeClr val="accent1">
                      <a:lumMod val="50000"/>
                    </a:schemeClr>
                  </a:solidFill>
                </a:ln>
                <a:effectLst/>
              </c:spPr>
            </c:marker>
            <c:bubble3D val="0"/>
            <c:spPr>
              <a:ln w="25400" cap="rnd">
                <a:noFill/>
                <a:round/>
              </a:ln>
              <a:effectLst/>
            </c:spPr>
            <c:extLst>
              <c:ext xmlns:c16="http://schemas.microsoft.com/office/drawing/2014/chart" uri="{C3380CC4-5D6E-409C-BE32-E72D297353CC}">
                <c16:uniqueId val="{0000003D-D65A-49EA-ACB6-4DBDEEAD2C8D}"/>
              </c:ext>
            </c:extLst>
          </c:dPt>
          <c:dPt>
            <c:idx val="31"/>
            <c:marker>
              <c:spPr>
                <a:solidFill>
                  <a:schemeClr val="accent2">
                    <a:lumMod val="50000"/>
                  </a:schemeClr>
                </a:solidFill>
                <a:ln w="9525">
                  <a:solidFill>
                    <a:schemeClr val="accent2">
                      <a:lumMod val="50000"/>
                    </a:schemeClr>
                  </a:solidFill>
                </a:ln>
                <a:effectLst/>
              </c:spPr>
            </c:marker>
            <c:bubble3D val="0"/>
            <c:spPr>
              <a:ln w="25400" cap="rnd">
                <a:noFill/>
                <a:round/>
              </a:ln>
              <a:effectLst/>
            </c:spPr>
            <c:extLst>
              <c:ext xmlns:c16="http://schemas.microsoft.com/office/drawing/2014/chart" uri="{C3380CC4-5D6E-409C-BE32-E72D297353CC}">
                <c16:uniqueId val="{0000003F-D65A-49EA-ACB6-4DBDEEAD2C8D}"/>
              </c:ext>
            </c:extLst>
          </c:dPt>
          <c:dPt>
            <c:idx val="32"/>
            <c:marker>
              <c:spPr>
                <a:solidFill>
                  <a:schemeClr val="accent3">
                    <a:lumMod val="50000"/>
                  </a:schemeClr>
                </a:solidFill>
                <a:ln w="9525">
                  <a:solidFill>
                    <a:schemeClr val="accent3">
                      <a:lumMod val="50000"/>
                    </a:schemeClr>
                  </a:solidFill>
                </a:ln>
                <a:effectLst/>
              </c:spPr>
            </c:marker>
            <c:bubble3D val="0"/>
            <c:spPr>
              <a:ln w="25400" cap="rnd">
                <a:noFill/>
                <a:round/>
              </a:ln>
              <a:effectLst/>
            </c:spPr>
            <c:extLst>
              <c:ext xmlns:c16="http://schemas.microsoft.com/office/drawing/2014/chart" uri="{C3380CC4-5D6E-409C-BE32-E72D297353CC}">
                <c16:uniqueId val="{00000041-D65A-49EA-ACB6-4DBDEEAD2C8D}"/>
              </c:ext>
            </c:extLst>
          </c:dPt>
          <c:dPt>
            <c:idx val="33"/>
            <c:marker>
              <c:spPr>
                <a:solidFill>
                  <a:schemeClr val="accent4">
                    <a:lumMod val="50000"/>
                  </a:schemeClr>
                </a:solidFill>
                <a:ln w="9525">
                  <a:solidFill>
                    <a:schemeClr val="accent4">
                      <a:lumMod val="50000"/>
                    </a:schemeClr>
                  </a:solidFill>
                </a:ln>
                <a:effectLst/>
              </c:spPr>
            </c:marker>
            <c:bubble3D val="0"/>
            <c:spPr>
              <a:ln w="25400" cap="rnd">
                <a:noFill/>
                <a:round/>
              </a:ln>
              <a:effectLst/>
            </c:spPr>
            <c:extLst>
              <c:ext xmlns:c16="http://schemas.microsoft.com/office/drawing/2014/chart" uri="{C3380CC4-5D6E-409C-BE32-E72D297353CC}">
                <c16:uniqueId val="{00000043-D65A-49EA-ACB6-4DBDEEAD2C8D}"/>
              </c:ext>
            </c:extLst>
          </c:dPt>
          <c:dPt>
            <c:idx val="34"/>
            <c:marker>
              <c:spPr>
                <a:solidFill>
                  <a:schemeClr val="accent5">
                    <a:lumMod val="50000"/>
                  </a:schemeClr>
                </a:solidFill>
                <a:ln w="9525">
                  <a:solidFill>
                    <a:schemeClr val="accent5">
                      <a:lumMod val="50000"/>
                    </a:schemeClr>
                  </a:solidFill>
                </a:ln>
                <a:effectLst/>
              </c:spPr>
            </c:marker>
            <c:bubble3D val="0"/>
            <c:spPr>
              <a:ln w="25400" cap="rnd">
                <a:noFill/>
                <a:round/>
              </a:ln>
              <a:effectLst/>
            </c:spPr>
            <c:extLst>
              <c:ext xmlns:c16="http://schemas.microsoft.com/office/drawing/2014/chart" uri="{C3380CC4-5D6E-409C-BE32-E72D297353CC}">
                <c16:uniqueId val="{00000045-D65A-49EA-ACB6-4DBDEEAD2C8D}"/>
              </c:ext>
            </c:extLst>
          </c:dPt>
          <c:dPt>
            <c:idx val="35"/>
            <c:marker>
              <c:spPr>
                <a:solidFill>
                  <a:schemeClr val="accent6">
                    <a:lumMod val="50000"/>
                  </a:schemeClr>
                </a:solidFill>
                <a:ln w="9525">
                  <a:solidFill>
                    <a:schemeClr val="accent6">
                      <a:lumMod val="50000"/>
                    </a:schemeClr>
                  </a:solidFill>
                </a:ln>
                <a:effectLst/>
              </c:spPr>
            </c:marker>
            <c:bubble3D val="0"/>
            <c:spPr>
              <a:ln w="25400" cap="rnd">
                <a:noFill/>
                <a:round/>
              </a:ln>
              <a:effectLst/>
            </c:spPr>
            <c:extLst>
              <c:ext xmlns:c16="http://schemas.microsoft.com/office/drawing/2014/chart" uri="{C3380CC4-5D6E-409C-BE32-E72D297353CC}">
                <c16:uniqueId val="{00000047-D65A-49EA-ACB6-4DBDEEAD2C8D}"/>
              </c:ext>
            </c:extLst>
          </c:dPt>
          <c:dPt>
            <c:idx val="36"/>
            <c:marker>
              <c:spPr>
                <a:solidFill>
                  <a:schemeClr val="accent1">
                    <a:lumMod val="70000"/>
                    <a:lumOff val="30000"/>
                  </a:schemeClr>
                </a:solidFill>
                <a:ln w="9525">
                  <a:solidFill>
                    <a:schemeClr val="accent1">
                      <a:lumMod val="70000"/>
                      <a:lumOff val="30000"/>
                    </a:schemeClr>
                  </a:solidFill>
                </a:ln>
                <a:effectLst/>
              </c:spPr>
            </c:marker>
            <c:bubble3D val="0"/>
            <c:spPr>
              <a:ln w="25400" cap="rnd">
                <a:noFill/>
                <a:round/>
              </a:ln>
              <a:effectLst/>
            </c:spPr>
            <c:extLst>
              <c:ext xmlns:c16="http://schemas.microsoft.com/office/drawing/2014/chart" uri="{C3380CC4-5D6E-409C-BE32-E72D297353CC}">
                <c16:uniqueId val="{00000049-D65A-49EA-ACB6-4DBDEEAD2C8D}"/>
              </c:ext>
            </c:extLst>
          </c:dPt>
          <c:dPt>
            <c:idx val="37"/>
            <c:marker>
              <c:spPr>
                <a:solidFill>
                  <a:schemeClr val="accent2">
                    <a:lumMod val="70000"/>
                    <a:lumOff val="30000"/>
                  </a:schemeClr>
                </a:solidFill>
                <a:ln w="9525">
                  <a:solidFill>
                    <a:schemeClr val="accent2">
                      <a:lumMod val="70000"/>
                      <a:lumOff val="30000"/>
                    </a:schemeClr>
                  </a:solidFill>
                </a:ln>
                <a:effectLst/>
              </c:spPr>
            </c:marker>
            <c:bubble3D val="0"/>
            <c:spPr>
              <a:ln w="25400" cap="rnd">
                <a:noFill/>
                <a:round/>
              </a:ln>
              <a:effectLst/>
            </c:spPr>
            <c:extLst>
              <c:ext xmlns:c16="http://schemas.microsoft.com/office/drawing/2014/chart" uri="{C3380CC4-5D6E-409C-BE32-E72D297353CC}">
                <c16:uniqueId val="{0000004B-D65A-49EA-ACB6-4DBDEEAD2C8D}"/>
              </c:ext>
            </c:extLst>
          </c:dPt>
          <c:dPt>
            <c:idx val="38"/>
            <c:marker>
              <c:spPr>
                <a:solidFill>
                  <a:schemeClr val="accent3">
                    <a:lumMod val="70000"/>
                    <a:lumOff val="30000"/>
                  </a:schemeClr>
                </a:solidFill>
                <a:ln w="9525">
                  <a:solidFill>
                    <a:schemeClr val="accent3">
                      <a:lumMod val="70000"/>
                      <a:lumOff val="30000"/>
                    </a:schemeClr>
                  </a:solidFill>
                </a:ln>
                <a:effectLst/>
              </c:spPr>
            </c:marker>
            <c:bubble3D val="0"/>
            <c:spPr>
              <a:ln w="25400" cap="rnd">
                <a:noFill/>
                <a:round/>
              </a:ln>
              <a:effectLst/>
            </c:spPr>
            <c:extLst>
              <c:ext xmlns:c16="http://schemas.microsoft.com/office/drawing/2014/chart" uri="{C3380CC4-5D6E-409C-BE32-E72D297353CC}">
                <c16:uniqueId val="{0000004D-D65A-49EA-ACB6-4DBDEEAD2C8D}"/>
              </c:ext>
            </c:extLst>
          </c:dPt>
          <c:dPt>
            <c:idx val="39"/>
            <c:marker>
              <c:spPr>
                <a:solidFill>
                  <a:schemeClr val="accent4">
                    <a:lumMod val="70000"/>
                    <a:lumOff val="30000"/>
                  </a:schemeClr>
                </a:solidFill>
                <a:ln w="9525">
                  <a:solidFill>
                    <a:schemeClr val="accent4">
                      <a:lumMod val="70000"/>
                      <a:lumOff val="30000"/>
                    </a:schemeClr>
                  </a:solidFill>
                </a:ln>
                <a:effectLst/>
              </c:spPr>
            </c:marker>
            <c:bubble3D val="0"/>
            <c:spPr>
              <a:ln w="25400" cap="rnd">
                <a:noFill/>
                <a:round/>
              </a:ln>
              <a:effectLst/>
            </c:spPr>
            <c:extLst>
              <c:ext xmlns:c16="http://schemas.microsoft.com/office/drawing/2014/chart" uri="{C3380CC4-5D6E-409C-BE32-E72D297353CC}">
                <c16:uniqueId val="{0000004F-D65A-49EA-ACB6-4DBDEEAD2C8D}"/>
              </c:ext>
            </c:extLst>
          </c:dPt>
          <c:dLbls>
            <c:dLbl>
              <c:idx val="0"/>
              <c:layout>
                <c:manualLayout>
                  <c:x val="-1.3230429988974642E-2"/>
                  <c:y val="2.9399583790999718E-3"/>
                </c:manualLayout>
              </c:layout>
              <c:tx>
                <c:rich>
                  <a:bodyPr/>
                  <a:lstStyle/>
                  <a:p>
                    <a:r>
                      <a:rPr lang="en-US"/>
                      <a:t>Banki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65A-49EA-ACB6-4DBDEEAD2C8D}"/>
                </c:ext>
              </c:extLst>
            </c:dLbl>
            <c:dLbl>
              <c:idx val="1"/>
              <c:layout>
                <c:manualLayout>
                  <c:x val="-1.030723419770985E-2"/>
                  <c:y val="9.7724226810752927E-3"/>
                </c:manualLayout>
              </c:layout>
              <c:tx>
                <c:rich>
                  <a:bodyPr/>
                  <a:lstStyle/>
                  <a:p>
                    <a:r>
                      <a:rPr lang="en-US"/>
                      <a:t>Bókhald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65A-49EA-ACB6-4DBDEEAD2C8D}"/>
                </c:ext>
              </c:extLst>
            </c:dLbl>
            <c:dLbl>
              <c:idx val="2"/>
              <c:layout>
                <c:manualLayout>
                  <c:x val="-1.1025358324145534E-2"/>
                  <c:y val="2.9399583791000017E-3"/>
                </c:manualLayout>
              </c:layout>
              <c:tx>
                <c:rich>
                  <a:bodyPr/>
                  <a:lstStyle/>
                  <a:p>
                    <a:r>
                      <a:rPr lang="en-US"/>
                      <a:t>Farsímasamband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65A-49EA-ACB6-4DBDEEAD2C8D}"/>
                </c:ext>
              </c:extLst>
            </c:dLbl>
            <c:dLbl>
              <c:idx val="3"/>
              <c:layout>
                <c:manualLayout>
                  <c:x val="-1.1025358324145515E-2"/>
                  <c:y val="0"/>
                </c:manualLayout>
              </c:layout>
              <c:tx>
                <c:rich>
                  <a:bodyPr/>
                  <a:lstStyle/>
                  <a:p>
                    <a:r>
                      <a:rPr lang="en-US"/>
                      <a:t>Hafnaraðstaða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65A-49EA-ACB6-4DBDEEAD2C8D}"/>
                </c:ext>
              </c:extLst>
            </c:dLbl>
            <c:dLbl>
              <c:idx val="4"/>
              <c:layout>
                <c:manualLayout>
                  <c:x val="-1.5435501653803748E-2"/>
                  <c:y val="-1.2862864536575203E-2"/>
                </c:manualLayout>
              </c:layout>
              <c:tx>
                <c:rich>
                  <a:bodyPr/>
                  <a:lstStyle/>
                  <a:p>
                    <a:r>
                      <a:rPr lang="en-US"/>
                      <a:t>Heitt vatn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65A-49EA-ACB6-4DBDEEAD2C8D}"/>
                </c:ext>
              </c:extLst>
            </c:dLbl>
            <c:dLbl>
              <c:idx val="5"/>
              <c:layout>
                <c:manualLayout>
                  <c:x val="-1.3230429988974642E-2"/>
                  <c:y val="-3.2072273226545801E-3"/>
                </c:manualLayout>
              </c:layout>
              <c:tx>
                <c:rich>
                  <a:bodyPr/>
                  <a:lstStyle/>
                  <a:p>
                    <a:r>
                      <a:rPr lang="en-US"/>
                      <a:t>Kalt vatn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65A-49EA-ACB6-4DBDEEAD2C8D}"/>
                </c:ext>
              </c:extLst>
            </c:dLbl>
            <c:dLbl>
              <c:idx val="6"/>
              <c:layout>
                <c:manualLayout>
                  <c:x val="-1.3230429988974722E-2"/>
                  <c:y val="3.2694786069082646E-4"/>
                </c:manualLayout>
              </c:layout>
              <c:tx>
                <c:rich>
                  <a:bodyPr/>
                  <a:lstStyle/>
                  <a:p>
                    <a:r>
                      <a:rPr lang="en-US"/>
                      <a:t>Lánsfé</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65A-49EA-ACB6-4DBDEEAD2C8D}"/>
                </c:ext>
              </c:extLst>
            </c:dLbl>
            <c:dLbl>
              <c:idx val="7"/>
              <c:layout>
                <c:manualLayout>
                  <c:x val="-1.1025358324145534E-2"/>
                  <c:y val="0"/>
                </c:manualLayout>
              </c:layout>
              <c:tx>
                <c:rich>
                  <a:bodyPr/>
                  <a:lstStyle/>
                  <a:p>
                    <a:r>
                      <a:rPr lang="en-US" b="0" baseline="0" dirty="0" err="1">
                        <a:solidFill>
                          <a:schemeClr val="tx1"/>
                        </a:solidFill>
                      </a:rPr>
                      <a:t>Nettengingar</a:t>
                    </a:r>
                    <a:endParaRPr lang="en-US" b="0" baseline="0"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65A-49EA-ACB6-4DBDEEAD2C8D}"/>
                </c:ext>
              </c:extLst>
            </c:dLbl>
            <c:dLbl>
              <c:idx val="8"/>
              <c:layout>
                <c:manualLayout>
                  <c:x val="-1.323042998897456E-2"/>
                  <c:y val="-1.2026330749819321E-2"/>
                </c:manualLayout>
              </c:layout>
              <c:tx>
                <c:rich>
                  <a:bodyPr/>
                  <a:lstStyle/>
                  <a:p>
                    <a:r>
                      <a:rPr lang="en-US"/>
                      <a:t>Raforka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65A-49EA-ACB6-4DBDEEAD2C8D}"/>
                </c:ext>
              </c:extLst>
            </c:dLbl>
            <c:dLbl>
              <c:idx val="9"/>
              <c:layout>
                <c:manualLayout>
                  <c:x val="-8.8202866593164678E-3"/>
                  <c:y val="2.7323683526817616E-3"/>
                </c:manualLayout>
              </c:layout>
              <c:tx>
                <c:rich>
                  <a:bodyPr/>
                  <a:lstStyle/>
                  <a:p>
                    <a:r>
                      <a:rPr lang="en-US"/>
                      <a:t>Rekstrarráðgjöf</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D65A-49EA-ACB6-4DBDEEAD2C8D}"/>
                </c:ext>
              </c:extLst>
            </c:dLbl>
            <c:dLbl>
              <c:idx val="10"/>
              <c:layout>
                <c:manualLayout>
                  <c:x val="-1.3230429988974602E-2"/>
                  <c:y val="-2.6127532816974104E-3"/>
                </c:manualLayout>
              </c:layout>
              <c:tx>
                <c:rich>
                  <a:bodyPr/>
                  <a:lstStyle/>
                  <a:p>
                    <a:r>
                      <a:rPr lang="en-US"/>
                      <a:t>Símenntun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D65A-49EA-ACB6-4DBDEEAD2C8D}"/>
                </c:ext>
              </c:extLst>
            </c:dLbl>
            <c:dLbl>
              <c:idx val="11"/>
              <c:layout>
                <c:manualLayout>
                  <c:x val="-2.2050716648291068E-2"/>
                  <c:y val="-3.2004004672117468E-2"/>
                </c:manualLayout>
              </c:layout>
              <c:tx>
                <c:rich>
                  <a:bodyPr/>
                  <a:lstStyle/>
                  <a:p>
                    <a:r>
                      <a:rPr lang="en-US"/>
                      <a:t>Símaþjónusta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D65A-49EA-ACB6-4DBDEEAD2C8D}"/>
                </c:ext>
              </c:extLst>
            </c:dLbl>
            <c:dLbl>
              <c:idx val="12"/>
              <c:layout>
                <c:manualLayout>
                  <c:x val="-4.6306504961411324E-2"/>
                  <c:y val="1.9601437438745508E-2"/>
                </c:manualLayout>
              </c:layout>
              <c:tx>
                <c:rich>
                  <a:bodyPr/>
                  <a:lstStyle/>
                  <a:p>
                    <a:r>
                      <a:rPr lang="en-US"/>
                      <a:t>Sorphirða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D65A-49EA-ACB6-4DBDEEAD2C8D}"/>
                </c:ext>
              </c:extLst>
            </c:dLbl>
            <c:dLbl>
              <c:idx val="13"/>
              <c:layout>
                <c:manualLayout>
                  <c:x val="-1.1025358324145534E-2"/>
                  <c:y val="3.266906239790918E-3"/>
                </c:manualLayout>
              </c:layout>
              <c:tx>
                <c:rich>
                  <a:bodyPr/>
                  <a:lstStyle/>
                  <a:p>
                    <a:r>
                      <a:rPr lang="en-US" sz="900" b="0" i="0" u="none" strike="noStrike" kern="1200" baseline="0">
                        <a:solidFill>
                          <a:sysClr val="windowText" lastClr="000000">
                            <a:lumMod val="75000"/>
                            <a:lumOff val="25000"/>
                          </a:sysClr>
                        </a:solidFill>
                      </a:rPr>
                      <a:t>Ófaglærðir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D65A-49EA-ACB6-4DBDEEAD2C8D}"/>
                </c:ext>
              </c:extLst>
            </c:dLbl>
            <c:dLbl>
              <c:idx val="14"/>
              <c:layout>
                <c:manualLayout>
                  <c:x val="-1.1025358324145534E-2"/>
                  <c:y val="-5.732005648918191E-3"/>
                </c:manualLayout>
              </c:layout>
              <c:tx>
                <c:rich>
                  <a:bodyPr/>
                  <a:lstStyle/>
                  <a:p>
                    <a:r>
                      <a:rPr lang="en-US"/>
                      <a:t>Faglærðir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65A-49EA-ACB6-4DBDEEAD2C8D}"/>
                </c:ext>
              </c:extLst>
            </c:dLbl>
            <c:dLbl>
              <c:idx val="15"/>
              <c:layout>
                <c:manualLayout>
                  <c:x val="-1.1025358324145454E-2"/>
                  <c:y val="-6.6040301611722859E-3"/>
                </c:manualLayout>
              </c:layout>
              <c:tx>
                <c:rich>
                  <a:bodyPr/>
                  <a:lstStyle/>
                  <a:p>
                    <a:r>
                      <a:rPr lang="en-US"/>
                      <a:t>Tölvuþjónusta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D65A-49EA-ACB6-4DBDEEAD2C8D}"/>
                </c:ext>
              </c:extLst>
            </c:dLbl>
            <c:dLbl>
              <c:idx val="16"/>
              <c:layout>
                <c:manualLayout>
                  <c:x val="0"/>
                  <c:y val="2.3044550826115579E-2"/>
                </c:manualLayout>
              </c:layout>
              <c:tx>
                <c:rich>
                  <a:bodyPr/>
                  <a:lstStyle/>
                  <a:p>
                    <a:r>
                      <a:rPr lang="en-US" b="1" dirty="0" err="1"/>
                      <a:t>Vegakerfi</a:t>
                    </a:r>
                    <a:endParaRPr lang="en-US" b="1"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D65A-49EA-ACB6-4DBDEEAD2C8D}"/>
                </c:ext>
              </c:extLst>
            </c:dLbl>
            <c:dLbl>
              <c:idx val="17"/>
              <c:layout>
                <c:manualLayout>
                  <c:x val="-1.1036123240934545E-2"/>
                  <c:y val="-5.1377888446727561E-3"/>
                </c:manualLayout>
              </c:layout>
              <c:tx>
                <c:rich>
                  <a:bodyPr/>
                  <a:lstStyle/>
                  <a:p>
                    <a:r>
                      <a:rPr lang="en-US"/>
                      <a:t>Vöruflutningar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D65A-49EA-ACB6-4DBDEEAD2C8D}"/>
                </c:ext>
              </c:extLst>
            </c:dLbl>
            <c:dLbl>
              <c:idx val="18"/>
              <c:layout>
                <c:manualLayout>
                  <c:x val="-1.3230429988974722E-2"/>
                  <c:y val="1.7013024381463415E-2"/>
                </c:manualLayout>
              </c:layout>
              <c:tx>
                <c:rich>
                  <a:bodyPr/>
                  <a:lstStyle/>
                  <a:p>
                    <a:r>
                      <a:rPr lang="en-US"/>
                      <a:t>Öryggisgæsla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D65A-49EA-ACB6-4DBDEEAD2C8D}"/>
                </c:ext>
              </c:extLst>
            </c:dLbl>
            <c:dLbl>
              <c:idx val="19"/>
              <c:layout>
                <c:manualLayout>
                  <c:x val="-1.5435501653803748E-2"/>
                  <c:y val="-7.51156922111299E-3"/>
                </c:manualLayout>
              </c:layout>
              <c:tx>
                <c:rich>
                  <a:bodyPr/>
                  <a:lstStyle/>
                  <a:p>
                    <a:r>
                      <a:rPr lang="en-US"/>
                      <a:t>Vestmannaeyjar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D65A-49EA-ACB6-4DBDEEAD2C8D}"/>
                </c:ext>
              </c:extLst>
            </c:dLbl>
            <c:dLbl>
              <c:idx val="20"/>
              <c:layout>
                <c:manualLayout>
                  <c:x val="-1.1025358324145555E-2"/>
                  <c:y val="6.2068646188908894E-3"/>
                </c:manualLayout>
              </c:layout>
              <c:tx>
                <c:rich>
                  <a:bodyPr/>
                  <a:lstStyle/>
                  <a:p>
                    <a:r>
                      <a:rPr lang="en-US"/>
                      <a:t>V-Hún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D65A-49EA-ACB6-4DBDEEAD2C8D}"/>
                </c:ext>
              </c:extLst>
            </c:dLbl>
            <c:dLbl>
              <c:idx val="21"/>
              <c:layout>
                <c:manualLayout>
                  <c:x val="-1.1025358324145534E-2"/>
                  <c:y val="2.6127532816973506E-3"/>
                </c:manualLayout>
              </c:layout>
              <c:tx>
                <c:rich>
                  <a:bodyPr/>
                  <a:lstStyle/>
                  <a:p>
                    <a:r>
                      <a:rPr lang="en-US"/>
                      <a:t>Þingeyjarsýslur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D65A-49EA-ACB6-4DBDEEAD2C8D}"/>
                </c:ext>
              </c:extLst>
            </c:dLbl>
            <c:dLbl>
              <c:idx val="22"/>
              <c:layout>
                <c:manualLayout>
                  <c:x val="-1.1025358324145534E-2"/>
                  <c:y val="1.3080486794752801E-3"/>
                </c:manualLayout>
              </c:layout>
              <c:tx>
                <c:rich>
                  <a:bodyPr/>
                  <a:lstStyle/>
                  <a:p>
                    <a:r>
                      <a:rPr lang="en-US"/>
                      <a:t>Óstaðsett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D65A-49EA-ACB6-4DBDEEAD2C8D}"/>
                </c:ext>
              </c:extLst>
            </c:dLbl>
            <c:dLbl>
              <c:idx val="23"/>
              <c:layout>
                <c:manualLayout>
                  <c:x val="1.5435501653803748E-2"/>
                  <c:y val="8.8206468474354788E-2"/>
                </c:manualLayout>
              </c:layout>
              <c:tx>
                <c:rich>
                  <a:bodyPr/>
                  <a:lstStyle/>
                  <a:p>
                    <a:r>
                      <a:rPr lang="en-US"/>
                      <a:t>Friðsæld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D65A-49EA-ACB6-4DBDEEAD2C8D}"/>
                </c:ext>
              </c:extLst>
            </c:dLbl>
            <c:dLbl>
              <c:idx val="24"/>
              <c:layout>
                <c:manualLayout>
                  <c:x val="-1.1025358324145534E-2"/>
                  <c:y val="-1.7639276789651624E-2"/>
                </c:manualLayout>
              </c:layout>
              <c:tx>
                <c:rich>
                  <a:bodyPr/>
                  <a:lstStyle/>
                  <a:p>
                    <a:r>
                      <a:rPr lang="en-US"/>
                      <a:t>Umferð</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D65A-49EA-ACB6-4DBDEEAD2C8D}"/>
                </c:ext>
              </c:extLst>
            </c:dLbl>
            <c:dLbl>
              <c:idx val="25"/>
              <c:layout>
                <c:manualLayout>
                  <c:x val="-1.5435501653803911E-2"/>
                  <c:y val="-1.7639276789651624E-2"/>
                </c:manualLayout>
              </c:layout>
              <c:tx>
                <c:rich>
                  <a:bodyPr/>
                  <a:lstStyle/>
                  <a:p>
                    <a:r>
                      <a:rPr lang="en-US"/>
                      <a:t>Örugg umferð</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D65A-49EA-ACB6-4DBDEEAD2C8D}"/>
                </c:ext>
              </c:extLst>
            </c:dLbl>
            <c:dLbl>
              <c:idx val="26"/>
              <c:layout>
                <c:manualLayout>
                  <c:x val="-8.8202866593164279E-3"/>
                  <c:y val="-5.8797589298838744E-3"/>
                </c:manualLayout>
              </c:layout>
              <c:tx>
                <c:rich>
                  <a:bodyPr/>
                  <a:lstStyle/>
                  <a:p>
                    <a:r>
                      <a:rPr lang="en-US"/>
                      <a:t>Mannlíf</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D65A-49EA-ACB6-4DBDEEAD2C8D}"/>
                </c:ext>
              </c:extLst>
            </c:dLbl>
            <c:dLbl>
              <c:idx val="27"/>
              <c:tx>
                <c:rich>
                  <a:bodyPr/>
                  <a:lstStyle/>
                  <a:p>
                    <a:r>
                      <a:rPr lang="en-US"/>
                      <a:t>Öryggi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7-D65A-49EA-ACB6-4DBDEEAD2C8D}"/>
                </c:ext>
              </c:extLst>
            </c:dLbl>
            <c:dLbl>
              <c:idx val="28"/>
              <c:layout>
                <c:manualLayout>
                  <c:x val="-8.8202866593164279E-3"/>
                  <c:y val="-5.8797589298839291E-3"/>
                </c:manualLayout>
              </c:layout>
              <c:tx>
                <c:rich>
                  <a:bodyPr/>
                  <a:lstStyle/>
                  <a:p>
                    <a:r>
                      <a:rPr lang="en-US"/>
                      <a:t>Menning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9-D65A-49EA-ACB6-4DBDEEAD2C8D}"/>
                </c:ext>
              </c:extLst>
            </c:dLbl>
            <c:dLbl>
              <c:idx val="29"/>
              <c:layout>
                <c:manualLayout>
                  <c:x val="-4.4101433296580518E-3"/>
                  <c:y val="8.8196383948258121E-3"/>
                </c:manualLayout>
              </c:layout>
              <c:tx>
                <c:rich>
                  <a:bodyPr/>
                  <a:lstStyle/>
                  <a:p>
                    <a:r>
                      <a:rPr lang="en-US"/>
                      <a:t>Aldraðir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B-D65A-49EA-ACB6-4DBDEEAD2C8D}"/>
                </c:ext>
              </c:extLst>
            </c:dLbl>
            <c:dLbl>
              <c:idx val="30"/>
              <c:layout>
                <c:manualLayout>
                  <c:x val="-4.410143329658214E-3"/>
                  <c:y val="8.8196383948257583E-3"/>
                </c:manualLayout>
              </c:layout>
              <c:tx>
                <c:rich>
                  <a:bodyPr/>
                  <a:lstStyle/>
                  <a:p>
                    <a:r>
                      <a:rPr lang="en-US"/>
                      <a:t>Fatlaðir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D-D65A-49EA-ACB6-4DBDEEAD2C8D}"/>
                </c:ext>
              </c:extLst>
            </c:dLbl>
            <c:dLbl>
              <c:idx val="31"/>
              <c:layout>
                <c:manualLayout>
                  <c:x val="-8.8202866593165095E-3"/>
                  <c:y val="-2.9398794649419372E-3"/>
                </c:manualLayout>
              </c:layout>
              <c:tx>
                <c:rich>
                  <a:bodyPr/>
                  <a:lstStyle/>
                  <a:p>
                    <a:r>
                      <a:rPr lang="en-US"/>
                      <a:t>Atvinnulausir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F-D65A-49EA-ACB6-4DBDEEAD2C8D}"/>
                </c:ext>
              </c:extLst>
            </c:dLbl>
            <c:dLbl>
              <c:idx val="32"/>
              <c:layout>
                <c:manualLayout>
                  <c:x val="-8.8202866593165893E-3"/>
                  <c:y val="-2.9398794649419372E-3"/>
                </c:manualLayout>
              </c:layout>
              <c:tx>
                <c:rich>
                  <a:bodyPr/>
                  <a:lstStyle/>
                  <a:p>
                    <a:r>
                      <a:rPr lang="en-US"/>
                      <a:t>Útlendingar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1-D65A-49EA-ACB6-4DBDEEAD2C8D}"/>
                </c:ext>
              </c:extLst>
            </c:dLbl>
            <c:dLbl>
              <c:idx val="33"/>
              <c:layout>
                <c:manualLayout>
                  <c:x val="-6.6152149944874016E-3"/>
                  <c:y val="0"/>
                </c:manualLayout>
              </c:layout>
              <c:tx>
                <c:rich>
                  <a:bodyPr/>
                  <a:lstStyle/>
                  <a:p>
                    <a:r>
                      <a:rPr lang="en-US"/>
                      <a:t>Fjárhagsvandi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3-D65A-49EA-ACB6-4DBDEEAD2C8D}"/>
                </c:ext>
              </c:extLst>
            </c:dLbl>
            <c:dLbl>
              <c:idx val="34"/>
              <c:layout>
                <c:manualLayout>
                  <c:x val="-4.410143329658222E-2"/>
                  <c:y val="2.6458915184477436E-2"/>
                </c:manualLayout>
              </c:layout>
              <c:tx>
                <c:rich>
                  <a:bodyPr/>
                  <a:lstStyle/>
                  <a:p>
                    <a:r>
                      <a:rPr lang="en-US"/>
                      <a:t>Barnafólk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5-D65A-49EA-ACB6-4DBDEEAD2C8D}"/>
                </c:ext>
              </c:extLst>
            </c:dLbl>
            <c:dLbl>
              <c:idx val="35"/>
              <c:layout>
                <c:manualLayout>
                  <c:x val="-1.3230429988974642E-2"/>
                  <c:y val="-5.8797589298839291E-3"/>
                </c:manualLayout>
              </c:layout>
              <c:tx>
                <c:rich>
                  <a:bodyPr/>
                  <a:lstStyle/>
                  <a:p>
                    <a:r>
                      <a:rPr lang="en-US"/>
                      <a:t>Skipulagsmál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7-D65A-49EA-ACB6-4DBDEEAD2C8D}"/>
                </c:ext>
              </c:extLst>
            </c:dLbl>
            <c:dLbl>
              <c:idx val="36"/>
              <c:tx>
                <c:rich>
                  <a:bodyPr/>
                  <a:lstStyle/>
                  <a:p>
                    <a:r>
                      <a:rPr lang="en-US"/>
                      <a:t>Tónlistarskóli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9-D65A-49EA-ACB6-4DBDEEAD2C8D}"/>
                </c:ext>
              </c:extLst>
            </c:dLbl>
            <c:dLbl>
              <c:idx val="37"/>
              <c:layout>
                <c:manualLayout>
                  <c:x val="-2.205071664829107E-3"/>
                  <c:y val="-1.1759517859767777E-2"/>
                </c:manualLayout>
              </c:layout>
              <c:tx>
                <c:rich>
                  <a:bodyPr/>
                  <a:lstStyle/>
                  <a:p>
                    <a:r>
                      <a:rPr lang="en-US"/>
                      <a:t>Bókasöfn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B-D65A-49EA-ACB6-4DBDEEAD2C8D}"/>
                </c:ext>
              </c:extLst>
            </c:dLbl>
            <c:dLbl>
              <c:idx val="38"/>
              <c:layout>
                <c:manualLayout>
                  <c:x val="-8.8202866593165095E-3"/>
                  <c:y val="2.9398794649418834E-3"/>
                </c:manualLayout>
              </c:layout>
              <c:tx>
                <c:rich>
                  <a:bodyPr/>
                  <a:lstStyle/>
                  <a:p>
                    <a:r>
                      <a:rPr lang="en-US"/>
                      <a:t>Félagsheimili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D-D65A-49EA-ACB6-4DBDEEAD2C8D}"/>
                </c:ext>
              </c:extLst>
            </c:dLbl>
            <c:dLbl>
              <c:idx val="39"/>
              <c:layout>
                <c:manualLayout>
                  <c:x val="-1.5435501653803748E-2"/>
                  <c:y val="-1.1759517859767749E-2"/>
                </c:manualLayout>
              </c:layout>
              <c:tx>
                <c:rich>
                  <a:bodyPr/>
                  <a:lstStyle/>
                  <a:p>
                    <a:r>
                      <a:rPr lang="en-US"/>
                      <a:t>Elliheimili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F-D65A-49EA-ACB6-4DBDEEAD2C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Sheet1!$A$2:$A$20</c:f>
              <c:numCache>
                <c:formatCode>General</c:formatCode>
                <c:ptCount val="19"/>
                <c:pt idx="0">
                  <c:v>0.47985037139421505</c:v>
                </c:pt>
                <c:pt idx="1">
                  <c:v>0.52532792597857603</c:v>
                </c:pt>
                <c:pt idx="2">
                  <c:v>0.60593461125262726</c:v>
                </c:pt>
                <c:pt idx="3">
                  <c:v>0.28585928533633886</c:v>
                </c:pt>
                <c:pt idx="4">
                  <c:v>0.45909107007804967</c:v>
                </c:pt>
                <c:pt idx="5">
                  <c:v>0.5116010627384594</c:v>
                </c:pt>
                <c:pt idx="6">
                  <c:v>0.44221431550096307</c:v>
                </c:pt>
                <c:pt idx="7">
                  <c:v>0.64752777957755236</c:v>
                </c:pt>
                <c:pt idx="8">
                  <c:v>0.58982112096753037</c:v>
                </c:pt>
                <c:pt idx="9">
                  <c:v>0.46018484042425917</c:v>
                </c:pt>
                <c:pt idx="10">
                  <c:v>0.48354656422434578</c:v>
                </c:pt>
                <c:pt idx="11">
                  <c:v>0.45201857556961422</c:v>
                </c:pt>
                <c:pt idx="12">
                  <c:v>0.46126395125983694</c:v>
                </c:pt>
                <c:pt idx="13">
                  <c:v>0.43352628165003798</c:v>
                </c:pt>
                <c:pt idx="14">
                  <c:v>0.48325657382396342</c:v>
                </c:pt>
                <c:pt idx="15">
                  <c:v>0.50099742520306123</c:v>
                </c:pt>
                <c:pt idx="16">
                  <c:v>0.57803766024565439</c:v>
                </c:pt>
                <c:pt idx="17">
                  <c:v>0.50639305302538562</c:v>
                </c:pt>
                <c:pt idx="18">
                  <c:v>0.41313970106869974</c:v>
                </c:pt>
              </c:numCache>
            </c:numRef>
          </c:xVal>
          <c:yVal>
            <c:numRef>
              <c:f>Sheet1!$B$2:$B$20</c:f>
              <c:numCache>
                <c:formatCode>General</c:formatCode>
                <c:ptCount val="19"/>
                <c:pt idx="0">
                  <c:v>5.1459744168547781</c:v>
                </c:pt>
                <c:pt idx="1">
                  <c:v>5.2441597588545594</c:v>
                </c:pt>
                <c:pt idx="2">
                  <c:v>6.1161731207289298</c:v>
                </c:pt>
                <c:pt idx="3">
                  <c:v>4.3671373555840818</c:v>
                </c:pt>
                <c:pt idx="4">
                  <c:v>5.4834042553191491</c:v>
                </c:pt>
                <c:pt idx="5">
                  <c:v>5.8747980613893374</c:v>
                </c:pt>
                <c:pt idx="6">
                  <c:v>4.870088211708099</c:v>
                </c:pt>
                <c:pt idx="7">
                  <c:v>6.3350668647845465</c:v>
                </c:pt>
                <c:pt idx="8">
                  <c:v>6.1539056457849961</c:v>
                </c:pt>
                <c:pt idx="9">
                  <c:v>3.7706953642384105</c:v>
                </c:pt>
                <c:pt idx="10">
                  <c:v>4.3792822185970639</c:v>
                </c:pt>
                <c:pt idx="11">
                  <c:v>5.5051546391752577</c:v>
                </c:pt>
                <c:pt idx="12">
                  <c:v>5.3362760834670944</c:v>
                </c:pt>
                <c:pt idx="13">
                  <c:v>4.9898391193903473</c:v>
                </c:pt>
                <c:pt idx="14">
                  <c:v>5.4115259740259738</c:v>
                </c:pt>
                <c:pt idx="15">
                  <c:v>5.3032659409020217</c:v>
                </c:pt>
                <c:pt idx="16">
                  <c:v>6.079721362229102</c:v>
                </c:pt>
                <c:pt idx="17">
                  <c:v>5.7458823529411767</c:v>
                </c:pt>
                <c:pt idx="18">
                  <c:v>3.7502287282708142</c:v>
                </c:pt>
              </c:numCache>
            </c:numRef>
          </c:yVal>
          <c:smooth val="0"/>
          <c:extLst>
            <c:ext xmlns:c16="http://schemas.microsoft.com/office/drawing/2014/chart" uri="{C3380CC4-5D6E-409C-BE32-E72D297353CC}">
              <c16:uniqueId val="{00000050-D65A-49EA-ACB6-4DBDEEAD2C8D}"/>
            </c:ext>
          </c:extLst>
        </c:ser>
        <c:dLbls>
          <c:showLegendKey val="0"/>
          <c:showVal val="0"/>
          <c:showCatName val="0"/>
          <c:showSerName val="0"/>
          <c:showPercent val="0"/>
          <c:showBubbleSize val="0"/>
        </c:dLbls>
        <c:axId val="483998592"/>
        <c:axId val="852197424"/>
      </c:scatterChart>
      <c:valAx>
        <c:axId val="483998592"/>
        <c:scaling>
          <c:orientation val="minMax"/>
          <c:min val="0.2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s-IS" b="1"/>
                  <a:t>Minna &lt;-------------------------------------Sammála</a:t>
                </a:r>
                <a:r>
                  <a:rPr lang="is-IS" b="1" baseline="0"/>
                  <a:t> --------------------------------------------&gt; Meira</a:t>
                </a:r>
                <a:endParaRPr lang="is-IS" b="1"/>
              </a:p>
            </c:rich>
          </c:tx>
          <c:overlay val="0"/>
          <c:spPr>
            <a:noFill/>
            <a:ln>
              <a:noFill/>
            </a:ln>
            <a:effectLst/>
          </c:sp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52197424"/>
        <c:crossesAt val="0"/>
        <c:crossBetween val="midCat"/>
      </c:valAx>
      <c:valAx>
        <c:axId val="852197424"/>
        <c:scaling>
          <c:orientation val="minMax"/>
          <c:max val="6.5"/>
          <c:min val="3.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s-IS" b="1" dirty="0"/>
                  <a:t>Minna &lt;-------------------Mikilvægi---------------&gt;</a:t>
                </a:r>
                <a:r>
                  <a:rPr lang="is-IS" b="1" baseline="0" dirty="0"/>
                  <a:t> Meira</a:t>
                </a:r>
                <a:endParaRPr lang="is-IS" b="1" dirty="0"/>
              </a:p>
            </c:rich>
          </c:tx>
          <c:overlay val="0"/>
          <c:spPr>
            <a:noFill/>
            <a:ln>
              <a:noFill/>
            </a:ln>
            <a:effectLst/>
          </c:sp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483998592"/>
        <c:crossesAt val="0"/>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s-I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Allir</c:v>
                </c:pt>
              </c:strCache>
            </c:strRef>
          </c:tx>
          <c:spPr>
            <a:solidFill>
              <a:schemeClr val="tx2">
                <a:lumMod val="20000"/>
                <a:lumOff val="80000"/>
              </a:schemeClr>
            </a:solidFill>
            <a:ln>
              <a:solidFill>
                <a:schemeClr val="tx1"/>
              </a:solidFill>
            </a:ln>
            <a:effectLst/>
          </c:spPr>
          <c:invertIfNegative val="0"/>
          <c:dPt>
            <c:idx val="7"/>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1-C21A-49E7-A087-AD33AF87DC48}"/>
              </c:ext>
            </c:extLst>
          </c:dPt>
          <c:dPt>
            <c:idx val="8"/>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3-C21A-49E7-A087-AD33AF87DC48}"/>
              </c:ext>
            </c:extLst>
          </c:dPt>
          <c:dPt>
            <c:idx val="11"/>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5-C21A-49E7-A087-AD33AF87DC48}"/>
              </c:ext>
            </c:extLst>
          </c:dPt>
          <c:cat>
            <c:strRef>
              <c:f>Sheet1!$A$2:$A$26</c:f>
              <c:strCache>
                <c:ptCount val="25"/>
                <c:pt idx="0">
                  <c:v>Höfuðborgarsvæðið</c:v>
                </c:pt>
                <c:pt idx="1">
                  <c:v>Akureyri</c:v>
                </c:pt>
                <c:pt idx="2">
                  <c:v>Akranes og Hvalfjörður</c:v>
                </c:pt>
                <c:pt idx="3">
                  <c:v>Grindavíkurbær</c:v>
                </c:pt>
                <c:pt idx="4">
                  <c:v>Reykjanesbær</c:v>
                </c:pt>
                <c:pt idx="5">
                  <c:v>Árnessýsla</c:v>
                </c:pt>
                <c:pt idx="6">
                  <c:v>Vestmannaeyjabær</c:v>
                </c:pt>
                <c:pt idx="7">
                  <c:v>Suðurnesjabær</c:v>
                </c:pt>
                <c:pt idx="8">
                  <c:v>Öll svæði</c:v>
                </c:pt>
                <c:pt idx="9">
                  <c:v>Eyjafjörður</c:v>
                </c:pt>
                <c:pt idx="10">
                  <c:v>Skagafjarðarsýsla</c:v>
                </c:pt>
                <c:pt idx="11">
                  <c:v>Rangárvallasýsla</c:v>
                </c:pt>
                <c:pt idx="12">
                  <c:v>A-Húnavatnssýsla</c:v>
                </c:pt>
                <c:pt idx="13">
                  <c:v>Þingeyjarsýsla</c:v>
                </c:pt>
                <c:pt idx="14">
                  <c:v>Borgarfjarðarsvæði</c:v>
                </c:pt>
                <c:pt idx="15">
                  <c:v>Sveitarfélagið Vogar</c:v>
                </c:pt>
                <c:pt idx="16">
                  <c:v>Snæfellsnes</c:v>
                </c:pt>
                <c:pt idx="17">
                  <c:v>V-Húnavatnsýsla</c:v>
                </c:pt>
                <c:pt idx="18">
                  <c:v>Hérað og N-Múlasýsla</c:v>
                </c:pt>
                <c:pt idx="19">
                  <c:v>Fjarðabyggð og Suðurfirðir</c:v>
                </c:pt>
                <c:pt idx="20">
                  <c:v>Skaftafellssýslur</c:v>
                </c:pt>
                <c:pt idx="21">
                  <c:v>N-Vestfirðir</c:v>
                </c:pt>
                <c:pt idx="22">
                  <c:v>Strandir og Reykhólar</c:v>
                </c:pt>
                <c:pt idx="23">
                  <c:v>S-Vestfirðir</c:v>
                </c:pt>
                <c:pt idx="24">
                  <c:v>Dalir</c:v>
                </c:pt>
              </c:strCache>
            </c:strRef>
          </c:cat>
          <c:val>
            <c:numRef>
              <c:f>Sheet1!$B$2:$B$26</c:f>
              <c:numCache>
                <c:formatCode>General</c:formatCode>
                <c:ptCount val="25"/>
                <c:pt idx="0">
                  <c:v>4.5854368932038838</c:v>
                </c:pt>
                <c:pt idx="1">
                  <c:v>4.4415204678362574</c:v>
                </c:pt>
                <c:pt idx="2">
                  <c:v>4.3744769874476983</c:v>
                </c:pt>
                <c:pt idx="3">
                  <c:v>4.2393162393162394</c:v>
                </c:pt>
                <c:pt idx="4">
                  <c:v>4.2168674698795181</c:v>
                </c:pt>
                <c:pt idx="5">
                  <c:v>4.1807228915662646</c:v>
                </c:pt>
                <c:pt idx="6">
                  <c:v>4.1696969696969699</c:v>
                </c:pt>
                <c:pt idx="7">
                  <c:v>4.0334448160535121</c:v>
                </c:pt>
                <c:pt idx="8">
                  <c:v>4.0267197271176807</c:v>
                </c:pt>
                <c:pt idx="9">
                  <c:v>4.0121654501216542</c:v>
                </c:pt>
                <c:pt idx="10">
                  <c:v>3.977124183006536</c:v>
                </c:pt>
                <c:pt idx="11">
                  <c:v>3.9473684210526314</c:v>
                </c:pt>
                <c:pt idx="12">
                  <c:v>3.9393939393939394</c:v>
                </c:pt>
                <c:pt idx="13">
                  <c:v>3.9135135135135135</c:v>
                </c:pt>
                <c:pt idx="14">
                  <c:v>3.9120370370370372</c:v>
                </c:pt>
                <c:pt idx="15">
                  <c:v>3.9051094890510947</c:v>
                </c:pt>
                <c:pt idx="16">
                  <c:v>3.7750611246943766</c:v>
                </c:pt>
                <c:pt idx="17">
                  <c:v>3.7465437788018434</c:v>
                </c:pt>
                <c:pt idx="18">
                  <c:v>3.7192224622030237</c:v>
                </c:pt>
                <c:pt idx="19">
                  <c:v>3.7191011235955056</c:v>
                </c:pt>
                <c:pt idx="20">
                  <c:v>3.6416382252559729</c:v>
                </c:pt>
                <c:pt idx="21">
                  <c:v>3.6103896103896105</c:v>
                </c:pt>
                <c:pt idx="22">
                  <c:v>3.4452554744525545</c:v>
                </c:pt>
                <c:pt idx="23">
                  <c:v>3.2427184466019416</c:v>
                </c:pt>
                <c:pt idx="24">
                  <c:v>3.1592920353982299</c:v>
                </c:pt>
              </c:numCache>
            </c:numRef>
          </c:val>
          <c:extLst>
            <c:ext xmlns:c16="http://schemas.microsoft.com/office/drawing/2014/chart" uri="{C3380CC4-5D6E-409C-BE32-E72D297353CC}">
              <c16:uniqueId val="{00000006-C21A-49E7-A087-AD33AF87DC48}"/>
            </c:ext>
          </c:extLst>
        </c:ser>
        <c:dLbls>
          <c:showLegendKey val="0"/>
          <c:showVal val="0"/>
          <c:showCatName val="0"/>
          <c:showSerName val="0"/>
          <c:showPercent val="0"/>
          <c:showBubbleSize val="0"/>
        </c:dLbls>
        <c:gapWidth val="219"/>
        <c:overlap val="-27"/>
        <c:axId val="483731448"/>
        <c:axId val="483735712"/>
      </c:barChart>
      <c:scatterChart>
        <c:scatterStyle val="lineMarker"/>
        <c:varyColors val="0"/>
        <c:ser>
          <c:idx val="1"/>
          <c:order val="1"/>
          <c:tx>
            <c:strRef>
              <c:f>Sheet1!$C$1</c:f>
              <c:strCache>
                <c:ptCount val="1"/>
                <c:pt idx="0">
                  <c:v>Ungir (18-34 ára)</c:v>
                </c:pt>
              </c:strCache>
            </c:strRef>
          </c:tx>
          <c:spPr>
            <a:ln w="25400" cap="rnd">
              <a:noFill/>
              <a:round/>
            </a:ln>
            <a:effectLst/>
          </c:spPr>
          <c:marker>
            <c:symbol val="diamond"/>
            <c:size val="7"/>
            <c:spPr>
              <a:solidFill>
                <a:srgbClr val="0070C0"/>
              </a:solidFill>
              <a:ln w="9525">
                <a:solidFill>
                  <a:srgbClr val="0070C0"/>
                </a:solidFill>
              </a:ln>
              <a:effectLst/>
            </c:spPr>
          </c:marker>
          <c:xVal>
            <c:strRef>
              <c:f>Sheet1!$A$2:$A$26</c:f>
              <c:strCache>
                <c:ptCount val="25"/>
                <c:pt idx="0">
                  <c:v>Höfuðborgarsvæðið</c:v>
                </c:pt>
                <c:pt idx="1">
                  <c:v>Akureyri</c:v>
                </c:pt>
                <c:pt idx="2">
                  <c:v>Akranes og Hvalfjörður</c:v>
                </c:pt>
                <c:pt idx="3">
                  <c:v>Grindavíkurbær</c:v>
                </c:pt>
                <c:pt idx="4">
                  <c:v>Reykjanesbær</c:v>
                </c:pt>
                <c:pt idx="5">
                  <c:v>Árnessýsla</c:v>
                </c:pt>
                <c:pt idx="6">
                  <c:v>Vestmannaeyjabær</c:v>
                </c:pt>
                <c:pt idx="7">
                  <c:v>Suðurnesjabær</c:v>
                </c:pt>
                <c:pt idx="8">
                  <c:v>Öll svæði</c:v>
                </c:pt>
                <c:pt idx="9">
                  <c:v>Eyjafjörður</c:v>
                </c:pt>
                <c:pt idx="10">
                  <c:v>Skagafjarðarsýsla</c:v>
                </c:pt>
                <c:pt idx="11">
                  <c:v>Rangárvallasýsla</c:v>
                </c:pt>
                <c:pt idx="12">
                  <c:v>A-Húnavatnssýsla</c:v>
                </c:pt>
                <c:pt idx="13">
                  <c:v>Þingeyjarsýsla</c:v>
                </c:pt>
                <c:pt idx="14">
                  <c:v>Borgarfjarðarsvæði</c:v>
                </c:pt>
                <c:pt idx="15">
                  <c:v>Sveitarfélagið Vogar</c:v>
                </c:pt>
                <c:pt idx="16">
                  <c:v>Snæfellsnes</c:v>
                </c:pt>
                <c:pt idx="17">
                  <c:v>V-Húnavatnsýsla</c:v>
                </c:pt>
                <c:pt idx="18">
                  <c:v>Hérað og N-Múlasýsla</c:v>
                </c:pt>
                <c:pt idx="19">
                  <c:v>Fjarðabyggð og Suðurfirðir</c:v>
                </c:pt>
                <c:pt idx="20">
                  <c:v>Skaftafellssýslur</c:v>
                </c:pt>
                <c:pt idx="21">
                  <c:v>N-Vestfirðir</c:v>
                </c:pt>
                <c:pt idx="22">
                  <c:v>Strandir og Reykhólar</c:v>
                </c:pt>
                <c:pt idx="23">
                  <c:v>S-Vestfirðir</c:v>
                </c:pt>
                <c:pt idx="24">
                  <c:v>Dalir</c:v>
                </c:pt>
              </c:strCache>
            </c:strRef>
          </c:xVal>
          <c:yVal>
            <c:numRef>
              <c:f>Sheet1!$C$2:$C$26</c:f>
              <c:numCache>
                <c:formatCode>General</c:formatCode>
                <c:ptCount val="25"/>
                <c:pt idx="0">
                  <c:v>4.5592705167173255</c:v>
                </c:pt>
                <c:pt idx="1">
                  <c:v>4.5274725274725274</c:v>
                </c:pt>
                <c:pt idx="2">
                  <c:v>4.4285714285714288</c:v>
                </c:pt>
                <c:pt idx="3">
                  <c:v>4.354838709677419</c:v>
                </c:pt>
                <c:pt idx="4">
                  <c:v>4.3684210526315788</c:v>
                </c:pt>
                <c:pt idx="5">
                  <c:v>4.171875</c:v>
                </c:pt>
                <c:pt idx="6">
                  <c:v>4.1944444444444446</c:v>
                </c:pt>
                <c:pt idx="7">
                  <c:v>4.416666666666667</c:v>
                </c:pt>
                <c:pt idx="8">
                  <c:v>4.1571325126719767</c:v>
                </c:pt>
                <c:pt idx="9">
                  <c:v>4</c:v>
                </c:pt>
                <c:pt idx="10">
                  <c:v>4.1315789473684212</c:v>
                </c:pt>
                <c:pt idx="11">
                  <c:v>4.0526315789473681</c:v>
                </c:pt>
                <c:pt idx="12">
                  <c:v>3.7894736842105261</c:v>
                </c:pt>
                <c:pt idx="13">
                  <c:v>3.9814814814814814</c:v>
                </c:pt>
                <c:pt idx="14">
                  <c:v>3.7936507936507935</c:v>
                </c:pt>
                <c:pt idx="15">
                  <c:v>4</c:v>
                </c:pt>
                <c:pt idx="16">
                  <c:v>3.9444444444444446</c:v>
                </c:pt>
                <c:pt idx="17">
                  <c:v>3.896551724137931</c:v>
                </c:pt>
                <c:pt idx="18">
                  <c:v>3.807017543859649</c:v>
                </c:pt>
                <c:pt idx="19">
                  <c:v>3.5660377358490565</c:v>
                </c:pt>
                <c:pt idx="20">
                  <c:v>3.7575757575757578</c:v>
                </c:pt>
                <c:pt idx="21">
                  <c:v>3.7076923076923078</c:v>
                </c:pt>
                <c:pt idx="22">
                  <c:v>3.5294117647058822</c:v>
                </c:pt>
                <c:pt idx="23">
                  <c:v>3.6086956521739131</c:v>
                </c:pt>
                <c:pt idx="24">
                  <c:v>3.2857142857142856</c:v>
                </c:pt>
              </c:numCache>
            </c:numRef>
          </c:yVal>
          <c:smooth val="0"/>
          <c:extLst>
            <c:ext xmlns:c16="http://schemas.microsoft.com/office/drawing/2014/chart" uri="{C3380CC4-5D6E-409C-BE32-E72D297353CC}">
              <c16:uniqueId val="{00000007-C21A-49E7-A087-AD33AF87DC48}"/>
            </c:ext>
          </c:extLst>
        </c:ser>
        <c:ser>
          <c:idx val="2"/>
          <c:order val="2"/>
          <c:tx>
            <c:strRef>
              <c:f>Sheet1!$D$1</c:f>
              <c:strCache>
                <c:ptCount val="1"/>
                <c:pt idx="0">
                  <c:v>Konur</c:v>
                </c:pt>
              </c:strCache>
            </c:strRef>
          </c:tx>
          <c:spPr>
            <a:ln w="25400" cap="rnd">
              <a:noFill/>
              <a:round/>
            </a:ln>
            <a:effectLst/>
          </c:spPr>
          <c:marker>
            <c:symbol val="circle"/>
            <c:size val="7"/>
            <c:spPr>
              <a:solidFill>
                <a:srgbClr val="FF0000"/>
              </a:solidFill>
              <a:ln w="9525">
                <a:solidFill>
                  <a:schemeClr val="accent3"/>
                </a:solidFill>
              </a:ln>
              <a:effectLst/>
            </c:spPr>
          </c:marker>
          <c:xVal>
            <c:strRef>
              <c:f>Sheet1!$A$2:$A$26</c:f>
              <c:strCache>
                <c:ptCount val="25"/>
                <c:pt idx="0">
                  <c:v>Höfuðborgarsvæðið</c:v>
                </c:pt>
                <c:pt idx="1">
                  <c:v>Akureyri</c:v>
                </c:pt>
                <c:pt idx="2">
                  <c:v>Akranes og Hvalfjörður</c:v>
                </c:pt>
                <c:pt idx="3">
                  <c:v>Grindavíkurbær</c:v>
                </c:pt>
                <c:pt idx="4">
                  <c:v>Reykjanesbær</c:v>
                </c:pt>
                <c:pt idx="5">
                  <c:v>Árnessýsla</c:v>
                </c:pt>
                <c:pt idx="6">
                  <c:v>Vestmannaeyjabær</c:v>
                </c:pt>
                <c:pt idx="7">
                  <c:v>Suðurnesjabær</c:v>
                </c:pt>
                <c:pt idx="8">
                  <c:v>Öll svæði</c:v>
                </c:pt>
                <c:pt idx="9">
                  <c:v>Eyjafjörður</c:v>
                </c:pt>
                <c:pt idx="10">
                  <c:v>Skagafjarðarsýsla</c:v>
                </c:pt>
                <c:pt idx="11">
                  <c:v>Rangárvallasýsla</c:v>
                </c:pt>
                <c:pt idx="12">
                  <c:v>A-Húnavatnssýsla</c:v>
                </c:pt>
                <c:pt idx="13">
                  <c:v>Þingeyjarsýsla</c:v>
                </c:pt>
                <c:pt idx="14">
                  <c:v>Borgarfjarðarsvæði</c:v>
                </c:pt>
                <c:pt idx="15">
                  <c:v>Sveitarfélagið Vogar</c:v>
                </c:pt>
                <c:pt idx="16">
                  <c:v>Snæfellsnes</c:v>
                </c:pt>
                <c:pt idx="17">
                  <c:v>V-Húnavatnsýsla</c:v>
                </c:pt>
                <c:pt idx="18">
                  <c:v>Hérað og N-Múlasýsla</c:v>
                </c:pt>
                <c:pt idx="19">
                  <c:v>Fjarðabyggð og Suðurfirðir</c:v>
                </c:pt>
                <c:pt idx="20">
                  <c:v>Skaftafellssýslur</c:v>
                </c:pt>
                <c:pt idx="21">
                  <c:v>N-Vestfirðir</c:v>
                </c:pt>
                <c:pt idx="22">
                  <c:v>Strandir og Reykhólar</c:v>
                </c:pt>
                <c:pt idx="23">
                  <c:v>S-Vestfirðir</c:v>
                </c:pt>
                <c:pt idx="24">
                  <c:v>Dalir</c:v>
                </c:pt>
              </c:strCache>
            </c:strRef>
          </c:xVal>
          <c:yVal>
            <c:numRef>
              <c:f>Sheet1!$D$2:$D$26</c:f>
              <c:numCache>
                <c:formatCode>General</c:formatCode>
                <c:ptCount val="25"/>
                <c:pt idx="0">
                  <c:v>4.5936000000000003</c:v>
                </c:pt>
                <c:pt idx="1">
                  <c:v>4.4416666666666664</c:v>
                </c:pt>
                <c:pt idx="2">
                  <c:v>4.3961538461538465</c:v>
                </c:pt>
                <c:pt idx="3">
                  <c:v>4.2442748091603058</c:v>
                </c:pt>
                <c:pt idx="4">
                  <c:v>4.1032608695652177</c:v>
                </c:pt>
                <c:pt idx="5">
                  <c:v>4.1923076923076925</c:v>
                </c:pt>
                <c:pt idx="6">
                  <c:v>4.1508379888268152</c:v>
                </c:pt>
                <c:pt idx="7">
                  <c:v>3.981012658227848</c:v>
                </c:pt>
                <c:pt idx="8">
                  <c:v>4.0364355611076412</c:v>
                </c:pt>
                <c:pt idx="9">
                  <c:v>3.9620853080568721</c:v>
                </c:pt>
                <c:pt idx="10">
                  <c:v>3.9707602339181287</c:v>
                </c:pt>
                <c:pt idx="11">
                  <c:v>3.9494382022471912</c:v>
                </c:pt>
                <c:pt idx="12">
                  <c:v>3.9591836734693877</c:v>
                </c:pt>
                <c:pt idx="13">
                  <c:v>3.9603960396039604</c:v>
                </c:pt>
                <c:pt idx="14">
                  <c:v>3.947598253275109</c:v>
                </c:pt>
                <c:pt idx="15">
                  <c:v>3.8823529411764706</c:v>
                </c:pt>
                <c:pt idx="16">
                  <c:v>3.8584070796460175</c:v>
                </c:pt>
                <c:pt idx="17">
                  <c:v>3.8934426229508197</c:v>
                </c:pt>
                <c:pt idx="18">
                  <c:v>3.6888888888888891</c:v>
                </c:pt>
                <c:pt idx="19">
                  <c:v>3.6946107784431139</c:v>
                </c:pt>
                <c:pt idx="20">
                  <c:v>3.6187499999999999</c:v>
                </c:pt>
                <c:pt idx="21">
                  <c:v>3.5547703180212014</c:v>
                </c:pt>
                <c:pt idx="22">
                  <c:v>3.4473684210526314</c:v>
                </c:pt>
                <c:pt idx="23">
                  <c:v>3.3548387096774195</c:v>
                </c:pt>
                <c:pt idx="24">
                  <c:v>3.0952380952380953</c:v>
                </c:pt>
              </c:numCache>
            </c:numRef>
          </c:yVal>
          <c:smooth val="0"/>
          <c:extLst>
            <c:ext xmlns:c16="http://schemas.microsoft.com/office/drawing/2014/chart" uri="{C3380CC4-5D6E-409C-BE32-E72D297353CC}">
              <c16:uniqueId val="{00000008-C21A-49E7-A087-AD33AF87DC48}"/>
            </c:ext>
          </c:extLst>
        </c:ser>
        <c:ser>
          <c:idx val="3"/>
          <c:order val="3"/>
          <c:tx>
            <c:strRef>
              <c:f>Sheet1!$E$1</c:f>
              <c:strCache>
                <c:ptCount val="1"/>
                <c:pt idx="0">
                  <c:v>Sveitin</c:v>
                </c:pt>
              </c:strCache>
            </c:strRef>
          </c:tx>
          <c:spPr>
            <a:ln w="25400" cap="rnd">
              <a:noFill/>
              <a:round/>
            </a:ln>
            <a:effectLst/>
          </c:spPr>
          <c:marker>
            <c:symbol val="dash"/>
            <c:size val="7"/>
            <c:spPr>
              <a:solidFill>
                <a:schemeClr val="tx1"/>
              </a:solidFill>
              <a:ln w="9525">
                <a:solidFill>
                  <a:schemeClr val="tx1"/>
                </a:solidFill>
              </a:ln>
              <a:effectLst/>
            </c:spPr>
          </c:marker>
          <c:xVal>
            <c:strRef>
              <c:f>Sheet1!$A$2:$A$26</c:f>
              <c:strCache>
                <c:ptCount val="25"/>
                <c:pt idx="0">
                  <c:v>Höfuðborgarsvæðið</c:v>
                </c:pt>
                <c:pt idx="1">
                  <c:v>Akureyri</c:v>
                </c:pt>
                <c:pt idx="2">
                  <c:v>Akranes og Hvalfjörður</c:v>
                </c:pt>
                <c:pt idx="3">
                  <c:v>Grindavíkurbær</c:v>
                </c:pt>
                <c:pt idx="4">
                  <c:v>Reykjanesbær</c:v>
                </c:pt>
                <c:pt idx="5">
                  <c:v>Árnessýsla</c:v>
                </c:pt>
                <c:pt idx="6">
                  <c:v>Vestmannaeyjabær</c:v>
                </c:pt>
                <c:pt idx="7">
                  <c:v>Suðurnesjabær</c:v>
                </c:pt>
                <c:pt idx="8">
                  <c:v>Öll svæði</c:v>
                </c:pt>
                <c:pt idx="9">
                  <c:v>Eyjafjörður</c:v>
                </c:pt>
                <c:pt idx="10">
                  <c:v>Skagafjarðarsýsla</c:v>
                </c:pt>
                <c:pt idx="11">
                  <c:v>Rangárvallasýsla</c:v>
                </c:pt>
                <c:pt idx="12">
                  <c:v>A-Húnavatnssýsla</c:v>
                </c:pt>
                <c:pt idx="13">
                  <c:v>Þingeyjarsýsla</c:v>
                </c:pt>
                <c:pt idx="14">
                  <c:v>Borgarfjarðarsvæði</c:v>
                </c:pt>
                <c:pt idx="15">
                  <c:v>Sveitarfélagið Vogar</c:v>
                </c:pt>
                <c:pt idx="16">
                  <c:v>Snæfellsnes</c:v>
                </c:pt>
                <c:pt idx="17">
                  <c:v>V-Húnavatnsýsla</c:v>
                </c:pt>
                <c:pt idx="18">
                  <c:v>Hérað og N-Múlasýsla</c:v>
                </c:pt>
                <c:pt idx="19">
                  <c:v>Fjarðabyggð og Suðurfirðir</c:v>
                </c:pt>
                <c:pt idx="20">
                  <c:v>Skaftafellssýslur</c:v>
                </c:pt>
                <c:pt idx="21">
                  <c:v>N-Vestfirðir</c:v>
                </c:pt>
                <c:pt idx="22">
                  <c:v>Strandir og Reykhólar</c:v>
                </c:pt>
                <c:pt idx="23">
                  <c:v>S-Vestfirðir</c:v>
                </c:pt>
                <c:pt idx="24">
                  <c:v>Dalir</c:v>
                </c:pt>
              </c:strCache>
            </c:strRef>
          </c:xVal>
          <c:yVal>
            <c:numRef>
              <c:f>Sheet1!$E$2:$E$26</c:f>
              <c:numCache>
                <c:formatCode>General</c:formatCode>
                <c:ptCount val="25"/>
                <c:pt idx="2">
                  <c:v>3.8333333333333335</c:v>
                </c:pt>
                <c:pt idx="5">
                  <c:v>3.679611650485437</c:v>
                </c:pt>
                <c:pt idx="7">
                  <c:v>3.3333333333333335</c:v>
                </c:pt>
                <c:pt idx="8">
                  <c:v>3.4193313953488373</c:v>
                </c:pt>
                <c:pt idx="9">
                  <c:v>3.818840579710145</c:v>
                </c:pt>
                <c:pt idx="10">
                  <c:v>3.5121951219512195</c:v>
                </c:pt>
                <c:pt idx="11">
                  <c:v>3.5741935483870968</c:v>
                </c:pt>
                <c:pt idx="12">
                  <c:v>3.6206896551724137</c:v>
                </c:pt>
                <c:pt idx="13">
                  <c:v>3.663716814159292</c:v>
                </c:pt>
                <c:pt idx="14">
                  <c:v>3.3157894736842106</c:v>
                </c:pt>
                <c:pt idx="15">
                  <c:v>3.2727272727272729</c:v>
                </c:pt>
                <c:pt idx="16">
                  <c:v>3.2075471698113209</c:v>
                </c:pt>
                <c:pt idx="17">
                  <c:v>3.4742268041237114</c:v>
                </c:pt>
                <c:pt idx="18">
                  <c:v>2.8313253012048194</c:v>
                </c:pt>
                <c:pt idx="19">
                  <c:v>3</c:v>
                </c:pt>
                <c:pt idx="20">
                  <c:v>3.0842105263157893</c:v>
                </c:pt>
                <c:pt idx="21">
                  <c:v>3.0263157894736841</c:v>
                </c:pt>
                <c:pt idx="22">
                  <c:v>3.1403508771929824</c:v>
                </c:pt>
                <c:pt idx="23">
                  <c:v>2.6818181818181817</c:v>
                </c:pt>
                <c:pt idx="24">
                  <c:v>3.046875</c:v>
                </c:pt>
              </c:numCache>
            </c:numRef>
          </c:yVal>
          <c:smooth val="0"/>
          <c:extLst>
            <c:ext xmlns:c16="http://schemas.microsoft.com/office/drawing/2014/chart" uri="{C3380CC4-5D6E-409C-BE32-E72D297353CC}">
              <c16:uniqueId val="{00000009-C21A-49E7-A087-AD33AF87DC48}"/>
            </c:ext>
          </c:extLst>
        </c:ser>
        <c:dLbls>
          <c:showLegendKey val="0"/>
          <c:showVal val="0"/>
          <c:showCatName val="0"/>
          <c:showSerName val="0"/>
          <c:showPercent val="0"/>
          <c:showBubbleSize val="0"/>
        </c:dLbls>
        <c:axId val="483731448"/>
        <c:axId val="483735712"/>
      </c:scatterChart>
      <c:catAx>
        <c:axId val="48373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60000" spcFirstLastPara="1" vertOverflow="ellipsis"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crossAx val="483735712"/>
        <c:crosses val="autoZero"/>
        <c:auto val="1"/>
        <c:lblAlgn val="ctr"/>
        <c:lblOffset val="100"/>
        <c:noMultiLvlLbl val="0"/>
      </c:catAx>
      <c:valAx>
        <c:axId val="483735712"/>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r>
                  <a:rPr lang="is-IS" sz="1100">
                    <a:latin typeface="+mj-lt"/>
                  </a:rPr>
                  <a:t>Mjög</a:t>
                </a:r>
                <a:r>
                  <a:rPr lang="is-IS" sz="1100" baseline="0">
                    <a:latin typeface="+mj-lt"/>
                  </a:rPr>
                  <a:t> slæmt                                              Mjög gott</a:t>
                </a:r>
                <a:endParaRPr lang="is-IS" sz="1100">
                  <a:latin typeface="+mj-lt"/>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is-I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crossAx val="48373144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Allir</c:v>
                </c:pt>
              </c:strCache>
            </c:strRef>
          </c:tx>
          <c:spPr>
            <a:solidFill>
              <a:schemeClr val="tx2">
                <a:lumMod val="20000"/>
                <a:lumOff val="80000"/>
              </a:schemeClr>
            </a:solidFill>
            <a:ln>
              <a:solidFill>
                <a:schemeClr val="tx1"/>
              </a:solidFill>
            </a:ln>
            <a:effectLst/>
          </c:spPr>
          <c:invertIfNegative val="0"/>
          <c:dPt>
            <c:idx val="7"/>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1-C21A-49E7-A087-AD33AF87DC48}"/>
              </c:ext>
            </c:extLst>
          </c:dPt>
          <c:dPt>
            <c:idx val="8"/>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3-C21A-49E7-A087-AD33AF87DC48}"/>
              </c:ext>
            </c:extLst>
          </c:dPt>
          <c:dPt>
            <c:idx val="11"/>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5-C21A-49E7-A087-AD33AF87DC48}"/>
              </c:ext>
            </c:extLst>
          </c:dPt>
          <c:dPt>
            <c:idx val="13"/>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0-D247-4671-8983-70BE92D8E725}"/>
              </c:ext>
            </c:extLst>
          </c:dPt>
          <c:dPt>
            <c:idx val="15"/>
            <c:invertIfNegative val="0"/>
            <c:bubble3D val="0"/>
            <c:spPr>
              <a:solidFill>
                <a:schemeClr val="tx2">
                  <a:lumMod val="20000"/>
                  <a:lumOff val="80000"/>
                </a:schemeClr>
              </a:solidFill>
              <a:ln>
                <a:solidFill>
                  <a:schemeClr val="tx1"/>
                </a:solidFill>
              </a:ln>
              <a:effectLst/>
            </c:spPr>
            <c:extLst>
              <c:ext xmlns:c16="http://schemas.microsoft.com/office/drawing/2014/chart" uri="{C3380CC4-5D6E-409C-BE32-E72D297353CC}">
                <c16:uniqueId val="{00000000-1833-46DA-A8CD-A10AA3DD3C7C}"/>
              </c:ext>
            </c:extLst>
          </c:dPt>
          <c:cat>
            <c:strRef>
              <c:f>Sheet1!$A$2:$A$26</c:f>
              <c:strCache>
                <c:ptCount val="25"/>
                <c:pt idx="0">
                  <c:v>Höfuðborgarsvæðið</c:v>
                </c:pt>
                <c:pt idx="1">
                  <c:v>Akranes og Hvalfjörður</c:v>
                </c:pt>
                <c:pt idx="2">
                  <c:v>Suðurnesjabær</c:v>
                </c:pt>
                <c:pt idx="3">
                  <c:v>Grindavíkurbær</c:v>
                </c:pt>
                <c:pt idx="4">
                  <c:v>Árnessýsla</c:v>
                </c:pt>
                <c:pt idx="5">
                  <c:v>Rangárvallasýsla</c:v>
                </c:pt>
                <c:pt idx="6">
                  <c:v>Reykjanesbær</c:v>
                </c:pt>
                <c:pt idx="7">
                  <c:v>Akureyri</c:v>
                </c:pt>
                <c:pt idx="8">
                  <c:v>A-Húnavatnssýsla</c:v>
                </c:pt>
                <c:pt idx="9">
                  <c:v>Vestmannaeyjabær</c:v>
                </c:pt>
                <c:pt idx="10">
                  <c:v>Þingeyjarsýsla</c:v>
                </c:pt>
                <c:pt idx="11">
                  <c:v>Sveitarfélagið Vogar</c:v>
                </c:pt>
                <c:pt idx="12">
                  <c:v>Borgarfjarðarsvæði</c:v>
                </c:pt>
                <c:pt idx="13">
                  <c:v>Öll svæði</c:v>
                </c:pt>
                <c:pt idx="14">
                  <c:v>Hérað og N-Múlasýsla</c:v>
                </c:pt>
                <c:pt idx="15">
                  <c:v>Snæfellsnes</c:v>
                </c:pt>
                <c:pt idx="16">
                  <c:v>Eyjafjörður</c:v>
                </c:pt>
                <c:pt idx="17">
                  <c:v>Fjarðabyggð og Suðurfirðir</c:v>
                </c:pt>
                <c:pt idx="18">
                  <c:v>Skagafjarðarsýsla</c:v>
                </c:pt>
                <c:pt idx="19">
                  <c:v>Skaftafellssýslur</c:v>
                </c:pt>
                <c:pt idx="20">
                  <c:v>Dalir</c:v>
                </c:pt>
                <c:pt idx="21">
                  <c:v>V-Húnavatnsýsla</c:v>
                </c:pt>
                <c:pt idx="22">
                  <c:v>Strandir og Reykhólar</c:v>
                </c:pt>
                <c:pt idx="23">
                  <c:v>N-Vestfirðir</c:v>
                </c:pt>
                <c:pt idx="24">
                  <c:v>S-Vestfirðir</c:v>
                </c:pt>
              </c:strCache>
            </c:strRef>
          </c:cat>
          <c:val>
            <c:numRef>
              <c:f>Sheet1!$B$2:$B$26</c:f>
              <c:numCache>
                <c:formatCode>General</c:formatCode>
                <c:ptCount val="25"/>
                <c:pt idx="0">
                  <c:v>4.5039920159680635</c:v>
                </c:pt>
                <c:pt idx="1">
                  <c:v>4.4322033898305087</c:v>
                </c:pt>
                <c:pt idx="2">
                  <c:v>4.2808219178082192</c:v>
                </c:pt>
                <c:pt idx="3">
                  <c:v>4.2260869565217387</c:v>
                </c:pt>
                <c:pt idx="4">
                  <c:v>4.2188139059304701</c:v>
                </c:pt>
                <c:pt idx="5">
                  <c:v>4.2006369426751595</c:v>
                </c:pt>
                <c:pt idx="6">
                  <c:v>4.1739130434782608</c:v>
                </c:pt>
                <c:pt idx="7">
                  <c:v>4.1160714285714288</c:v>
                </c:pt>
                <c:pt idx="8">
                  <c:v>4.0969387755102042</c:v>
                </c:pt>
                <c:pt idx="9">
                  <c:v>4.0484848484848488</c:v>
                </c:pt>
                <c:pt idx="10">
                  <c:v>4.0377358490566042</c:v>
                </c:pt>
                <c:pt idx="11">
                  <c:v>4.0148148148148151</c:v>
                </c:pt>
                <c:pt idx="12">
                  <c:v>4.0140515222482431</c:v>
                </c:pt>
                <c:pt idx="13">
                  <c:v>4.0035821585394036</c:v>
                </c:pt>
                <c:pt idx="14">
                  <c:v>3.9688888888888889</c:v>
                </c:pt>
                <c:pt idx="15">
                  <c:v>3.9079601990049753</c:v>
                </c:pt>
                <c:pt idx="16">
                  <c:v>3.8275862068965516</c:v>
                </c:pt>
                <c:pt idx="17">
                  <c:v>3.7126760563380281</c:v>
                </c:pt>
                <c:pt idx="18">
                  <c:v>3.6960784313725492</c:v>
                </c:pt>
                <c:pt idx="19">
                  <c:v>3.6816608996539792</c:v>
                </c:pt>
                <c:pt idx="20">
                  <c:v>3.6071428571428572</c:v>
                </c:pt>
                <c:pt idx="21">
                  <c:v>3.5391705069124426</c:v>
                </c:pt>
                <c:pt idx="22">
                  <c:v>3.4275362318840581</c:v>
                </c:pt>
                <c:pt idx="23">
                  <c:v>3.3931297709923665</c:v>
                </c:pt>
                <c:pt idx="24">
                  <c:v>2.896551724137931</c:v>
                </c:pt>
              </c:numCache>
            </c:numRef>
          </c:val>
          <c:extLst>
            <c:ext xmlns:c16="http://schemas.microsoft.com/office/drawing/2014/chart" uri="{C3380CC4-5D6E-409C-BE32-E72D297353CC}">
              <c16:uniqueId val="{00000006-C21A-49E7-A087-AD33AF87DC48}"/>
            </c:ext>
          </c:extLst>
        </c:ser>
        <c:dLbls>
          <c:showLegendKey val="0"/>
          <c:showVal val="0"/>
          <c:showCatName val="0"/>
          <c:showSerName val="0"/>
          <c:showPercent val="0"/>
          <c:showBubbleSize val="0"/>
        </c:dLbls>
        <c:gapWidth val="219"/>
        <c:overlap val="-27"/>
        <c:axId val="483731448"/>
        <c:axId val="483735712"/>
      </c:barChart>
      <c:scatterChart>
        <c:scatterStyle val="lineMarker"/>
        <c:varyColors val="0"/>
        <c:ser>
          <c:idx val="1"/>
          <c:order val="1"/>
          <c:tx>
            <c:strRef>
              <c:f>Sheet1!$C$1</c:f>
              <c:strCache>
                <c:ptCount val="1"/>
                <c:pt idx="0">
                  <c:v>Ungir (18-34 ára)</c:v>
                </c:pt>
              </c:strCache>
            </c:strRef>
          </c:tx>
          <c:spPr>
            <a:ln w="25400" cap="rnd">
              <a:noFill/>
              <a:round/>
            </a:ln>
            <a:effectLst/>
          </c:spPr>
          <c:marker>
            <c:symbol val="diamond"/>
            <c:size val="7"/>
            <c:spPr>
              <a:solidFill>
                <a:srgbClr val="0070C0"/>
              </a:solidFill>
              <a:ln w="9525">
                <a:solidFill>
                  <a:srgbClr val="0070C0"/>
                </a:solidFill>
              </a:ln>
              <a:effectLst/>
            </c:spPr>
          </c:marker>
          <c:xVal>
            <c:strRef>
              <c:f>Sheet1!$A$2:$A$26</c:f>
              <c:strCache>
                <c:ptCount val="25"/>
                <c:pt idx="0">
                  <c:v>Höfuðborgarsvæðið</c:v>
                </c:pt>
                <c:pt idx="1">
                  <c:v>Akranes og Hvalfjörður</c:v>
                </c:pt>
                <c:pt idx="2">
                  <c:v>Suðurnesjabær</c:v>
                </c:pt>
                <c:pt idx="3">
                  <c:v>Grindavíkurbær</c:v>
                </c:pt>
                <c:pt idx="4">
                  <c:v>Árnessýsla</c:v>
                </c:pt>
                <c:pt idx="5">
                  <c:v>Rangárvallasýsla</c:v>
                </c:pt>
                <c:pt idx="6">
                  <c:v>Reykjanesbær</c:v>
                </c:pt>
                <c:pt idx="7">
                  <c:v>Akureyri</c:v>
                </c:pt>
                <c:pt idx="8">
                  <c:v>A-Húnavatnssýsla</c:v>
                </c:pt>
                <c:pt idx="9">
                  <c:v>Vestmannaeyjabær</c:v>
                </c:pt>
                <c:pt idx="10">
                  <c:v>Þingeyjarsýsla</c:v>
                </c:pt>
                <c:pt idx="11">
                  <c:v>Sveitarfélagið Vogar</c:v>
                </c:pt>
                <c:pt idx="12">
                  <c:v>Borgarfjarðarsvæði</c:v>
                </c:pt>
                <c:pt idx="13">
                  <c:v>Öll svæði</c:v>
                </c:pt>
                <c:pt idx="14">
                  <c:v>Hérað og N-Múlasýsla</c:v>
                </c:pt>
                <c:pt idx="15">
                  <c:v>Snæfellsnes</c:v>
                </c:pt>
                <c:pt idx="16">
                  <c:v>Eyjafjörður</c:v>
                </c:pt>
                <c:pt idx="17">
                  <c:v>Fjarðabyggð og Suðurfirðir</c:v>
                </c:pt>
                <c:pt idx="18">
                  <c:v>Skagafjarðarsýsla</c:v>
                </c:pt>
                <c:pt idx="19">
                  <c:v>Skaftafellssýslur</c:v>
                </c:pt>
                <c:pt idx="20">
                  <c:v>Dalir</c:v>
                </c:pt>
                <c:pt idx="21">
                  <c:v>V-Húnavatnsýsla</c:v>
                </c:pt>
                <c:pt idx="22">
                  <c:v>Strandir og Reykhólar</c:v>
                </c:pt>
                <c:pt idx="23">
                  <c:v>N-Vestfirðir</c:v>
                </c:pt>
                <c:pt idx="24">
                  <c:v>S-Vestfirðir</c:v>
                </c:pt>
              </c:strCache>
            </c:strRef>
          </c:xVal>
          <c:yVal>
            <c:numRef>
              <c:f>Sheet1!$C$2:$C$26</c:f>
              <c:numCache>
                <c:formatCode>General</c:formatCode>
                <c:ptCount val="25"/>
                <c:pt idx="0">
                  <c:v>4.5126582278481013</c:v>
                </c:pt>
                <c:pt idx="1">
                  <c:v>4.4705882352941178</c:v>
                </c:pt>
                <c:pt idx="2">
                  <c:v>4.2127659574468082</c:v>
                </c:pt>
                <c:pt idx="3">
                  <c:v>4.2666666666666666</c:v>
                </c:pt>
                <c:pt idx="4">
                  <c:v>4.2166666666666668</c:v>
                </c:pt>
                <c:pt idx="5">
                  <c:v>4.2105263157894735</c:v>
                </c:pt>
                <c:pt idx="6">
                  <c:v>4.3396226415094343</c:v>
                </c:pt>
                <c:pt idx="7">
                  <c:v>4.3522727272727275</c:v>
                </c:pt>
                <c:pt idx="8">
                  <c:v>3.7894736842105261</c:v>
                </c:pt>
                <c:pt idx="9">
                  <c:v>3.9722222222222223</c:v>
                </c:pt>
                <c:pt idx="10">
                  <c:v>3.8888888888888888</c:v>
                </c:pt>
                <c:pt idx="11">
                  <c:v>3.9</c:v>
                </c:pt>
                <c:pt idx="12">
                  <c:v>3.84375</c:v>
                </c:pt>
                <c:pt idx="13">
                  <c:v>4.1030619865571323</c:v>
                </c:pt>
                <c:pt idx="14">
                  <c:v>4.25</c:v>
                </c:pt>
                <c:pt idx="15">
                  <c:v>4.0428571428571427</c:v>
                </c:pt>
                <c:pt idx="16">
                  <c:v>3.6388888888888888</c:v>
                </c:pt>
                <c:pt idx="17">
                  <c:v>3.7735849056603774</c:v>
                </c:pt>
                <c:pt idx="18">
                  <c:v>4.0270270270270272</c:v>
                </c:pt>
                <c:pt idx="19">
                  <c:v>3.59375</c:v>
                </c:pt>
                <c:pt idx="20">
                  <c:v>3.8571428571428572</c:v>
                </c:pt>
                <c:pt idx="21">
                  <c:v>3.4827586206896552</c:v>
                </c:pt>
                <c:pt idx="22">
                  <c:v>3.1875</c:v>
                </c:pt>
                <c:pt idx="23">
                  <c:v>3.5081967213114753</c:v>
                </c:pt>
                <c:pt idx="24">
                  <c:v>3.1304347826086958</c:v>
                </c:pt>
              </c:numCache>
            </c:numRef>
          </c:yVal>
          <c:smooth val="0"/>
          <c:extLst>
            <c:ext xmlns:c16="http://schemas.microsoft.com/office/drawing/2014/chart" uri="{C3380CC4-5D6E-409C-BE32-E72D297353CC}">
              <c16:uniqueId val="{00000007-C21A-49E7-A087-AD33AF87DC48}"/>
            </c:ext>
          </c:extLst>
        </c:ser>
        <c:ser>
          <c:idx val="2"/>
          <c:order val="2"/>
          <c:tx>
            <c:strRef>
              <c:f>Sheet1!$D$1</c:f>
              <c:strCache>
                <c:ptCount val="1"/>
                <c:pt idx="0">
                  <c:v>Konur</c:v>
                </c:pt>
              </c:strCache>
            </c:strRef>
          </c:tx>
          <c:spPr>
            <a:ln w="25400" cap="rnd">
              <a:noFill/>
              <a:round/>
            </a:ln>
            <a:effectLst/>
          </c:spPr>
          <c:marker>
            <c:symbol val="circle"/>
            <c:size val="7"/>
            <c:spPr>
              <a:solidFill>
                <a:srgbClr val="FF0000"/>
              </a:solidFill>
              <a:ln w="9525">
                <a:solidFill>
                  <a:schemeClr val="accent3"/>
                </a:solidFill>
              </a:ln>
              <a:effectLst/>
            </c:spPr>
          </c:marker>
          <c:xVal>
            <c:strRef>
              <c:f>Sheet1!$A$2:$A$26</c:f>
              <c:strCache>
                <c:ptCount val="25"/>
                <c:pt idx="0">
                  <c:v>Höfuðborgarsvæðið</c:v>
                </c:pt>
                <c:pt idx="1">
                  <c:v>Akranes og Hvalfjörður</c:v>
                </c:pt>
                <c:pt idx="2">
                  <c:v>Suðurnesjabær</c:v>
                </c:pt>
                <c:pt idx="3">
                  <c:v>Grindavíkurbær</c:v>
                </c:pt>
                <c:pt idx="4">
                  <c:v>Árnessýsla</c:v>
                </c:pt>
                <c:pt idx="5">
                  <c:v>Rangárvallasýsla</c:v>
                </c:pt>
                <c:pt idx="6">
                  <c:v>Reykjanesbær</c:v>
                </c:pt>
                <c:pt idx="7">
                  <c:v>Akureyri</c:v>
                </c:pt>
                <c:pt idx="8">
                  <c:v>A-Húnavatnssýsla</c:v>
                </c:pt>
                <c:pt idx="9">
                  <c:v>Vestmannaeyjabær</c:v>
                </c:pt>
                <c:pt idx="10">
                  <c:v>Þingeyjarsýsla</c:v>
                </c:pt>
                <c:pt idx="11">
                  <c:v>Sveitarfélagið Vogar</c:v>
                </c:pt>
                <c:pt idx="12">
                  <c:v>Borgarfjarðarsvæði</c:v>
                </c:pt>
                <c:pt idx="13">
                  <c:v>Öll svæði</c:v>
                </c:pt>
                <c:pt idx="14">
                  <c:v>Hérað og N-Múlasýsla</c:v>
                </c:pt>
                <c:pt idx="15">
                  <c:v>Snæfellsnes</c:v>
                </c:pt>
                <c:pt idx="16">
                  <c:v>Eyjafjörður</c:v>
                </c:pt>
                <c:pt idx="17">
                  <c:v>Fjarðabyggð og Suðurfirðir</c:v>
                </c:pt>
                <c:pt idx="18">
                  <c:v>Skagafjarðarsýsla</c:v>
                </c:pt>
                <c:pt idx="19">
                  <c:v>Skaftafellssýslur</c:v>
                </c:pt>
                <c:pt idx="20">
                  <c:v>Dalir</c:v>
                </c:pt>
                <c:pt idx="21">
                  <c:v>V-Húnavatnsýsla</c:v>
                </c:pt>
                <c:pt idx="22">
                  <c:v>Strandir og Reykhólar</c:v>
                </c:pt>
                <c:pt idx="23">
                  <c:v>N-Vestfirðir</c:v>
                </c:pt>
                <c:pt idx="24">
                  <c:v>S-Vestfirðir</c:v>
                </c:pt>
              </c:strCache>
            </c:strRef>
          </c:xVal>
          <c:yVal>
            <c:numRef>
              <c:f>Sheet1!$D$2:$D$26</c:f>
              <c:numCache>
                <c:formatCode>General</c:formatCode>
                <c:ptCount val="25"/>
                <c:pt idx="0">
                  <c:v>4.4958813838550249</c:v>
                </c:pt>
                <c:pt idx="1">
                  <c:v>4.4435797665369652</c:v>
                </c:pt>
                <c:pt idx="2">
                  <c:v>4.2532467532467528</c:v>
                </c:pt>
                <c:pt idx="3">
                  <c:v>4.2868217054263562</c:v>
                </c:pt>
                <c:pt idx="4">
                  <c:v>4.2107142857142854</c:v>
                </c:pt>
                <c:pt idx="5">
                  <c:v>4.2126436781609193</c:v>
                </c:pt>
                <c:pt idx="6">
                  <c:v>4.195402298850575</c:v>
                </c:pt>
                <c:pt idx="7">
                  <c:v>4.1680911680911681</c:v>
                </c:pt>
                <c:pt idx="8">
                  <c:v>4.1489361702127656</c:v>
                </c:pt>
                <c:pt idx="9">
                  <c:v>4.1235955056179776</c:v>
                </c:pt>
                <c:pt idx="10">
                  <c:v>4.085</c:v>
                </c:pt>
                <c:pt idx="11">
                  <c:v>4.0365853658536581</c:v>
                </c:pt>
                <c:pt idx="12">
                  <c:v>4.0176991150442474</c:v>
                </c:pt>
                <c:pt idx="13">
                  <c:v>4.0370370370370372</c:v>
                </c:pt>
                <c:pt idx="14">
                  <c:v>3.9348837209302325</c:v>
                </c:pt>
                <c:pt idx="15">
                  <c:v>3.95</c:v>
                </c:pt>
                <c:pt idx="16">
                  <c:v>3.9660194174757279</c:v>
                </c:pt>
                <c:pt idx="17">
                  <c:v>3.5783132530120483</c:v>
                </c:pt>
                <c:pt idx="18">
                  <c:v>3.8284023668639051</c:v>
                </c:pt>
                <c:pt idx="19">
                  <c:v>3.6139240506329116</c:v>
                </c:pt>
                <c:pt idx="20">
                  <c:v>3.629032258064516</c:v>
                </c:pt>
                <c:pt idx="21">
                  <c:v>3.639344262295082</c:v>
                </c:pt>
                <c:pt idx="22">
                  <c:v>3.3717948717948718</c:v>
                </c:pt>
                <c:pt idx="23">
                  <c:v>3.4909090909090907</c:v>
                </c:pt>
                <c:pt idx="24">
                  <c:v>3.0247933884297522</c:v>
                </c:pt>
              </c:numCache>
            </c:numRef>
          </c:yVal>
          <c:smooth val="0"/>
          <c:extLst>
            <c:ext xmlns:c16="http://schemas.microsoft.com/office/drawing/2014/chart" uri="{C3380CC4-5D6E-409C-BE32-E72D297353CC}">
              <c16:uniqueId val="{00000008-C21A-49E7-A087-AD33AF87DC48}"/>
            </c:ext>
          </c:extLst>
        </c:ser>
        <c:ser>
          <c:idx val="3"/>
          <c:order val="3"/>
          <c:tx>
            <c:strRef>
              <c:f>Sheet1!$E$1</c:f>
              <c:strCache>
                <c:ptCount val="1"/>
                <c:pt idx="0">
                  <c:v>Sveitin</c:v>
                </c:pt>
              </c:strCache>
            </c:strRef>
          </c:tx>
          <c:spPr>
            <a:ln w="25400" cap="rnd">
              <a:noFill/>
              <a:round/>
            </a:ln>
            <a:effectLst/>
          </c:spPr>
          <c:marker>
            <c:symbol val="dash"/>
            <c:size val="7"/>
            <c:spPr>
              <a:solidFill>
                <a:schemeClr val="tx1"/>
              </a:solidFill>
              <a:ln w="9525">
                <a:solidFill>
                  <a:schemeClr val="tx1"/>
                </a:solidFill>
              </a:ln>
              <a:effectLst/>
            </c:spPr>
          </c:marker>
          <c:xVal>
            <c:strRef>
              <c:f>Sheet1!$A$2:$A$26</c:f>
              <c:strCache>
                <c:ptCount val="25"/>
                <c:pt idx="0">
                  <c:v>Höfuðborgarsvæðið</c:v>
                </c:pt>
                <c:pt idx="1">
                  <c:v>Akranes og Hvalfjörður</c:v>
                </c:pt>
                <c:pt idx="2">
                  <c:v>Suðurnesjabær</c:v>
                </c:pt>
                <c:pt idx="3">
                  <c:v>Grindavíkurbær</c:v>
                </c:pt>
                <c:pt idx="4">
                  <c:v>Árnessýsla</c:v>
                </c:pt>
                <c:pt idx="5">
                  <c:v>Rangárvallasýsla</c:v>
                </c:pt>
                <c:pt idx="6">
                  <c:v>Reykjanesbær</c:v>
                </c:pt>
                <c:pt idx="7">
                  <c:v>Akureyri</c:v>
                </c:pt>
                <c:pt idx="8">
                  <c:v>A-Húnavatnssýsla</c:v>
                </c:pt>
                <c:pt idx="9">
                  <c:v>Vestmannaeyjabær</c:v>
                </c:pt>
                <c:pt idx="10">
                  <c:v>Þingeyjarsýsla</c:v>
                </c:pt>
                <c:pt idx="11">
                  <c:v>Sveitarfélagið Vogar</c:v>
                </c:pt>
                <c:pt idx="12">
                  <c:v>Borgarfjarðarsvæði</c:v>
                </c:pt>
                <c:pt idx="13">
                  <c:v>Öll svæði</c:v>
                </c:pt>
                <c:pt idx="14">
                  <c:v>Hérað og N-Múlasýsla</c:v>
                </c:pt>
                <c:pt idx="15">
                  <c:v>Snæfellsnes</c:v>
                </c:pt>
                <c:pt idx="16">
                  <c:v>Eyjafjörður</c:v>
                </c:pt>
                <c:pt idx="17">
                  <c:v>Fjarðabyggð og Suðurfirðir</c:v>
                </c:pt>
                <c:pt idx="18">
                  <c:v>Skagafjarðarsýsla</c:v>
                </c:pt>
                <c:pt idx="19">
                  <c:v>Skaftafellssýslur</c:v>
                </c:pt>
                <c:pt idx="20">
                  <c:v>Dalir</c:v>
                </c:pt>
                <c:pt idx="21">
                  <c:v>V-Húnavatnsýsla</c:v>
                </c:pt>
                <c:pt idx="22">
                  <c:v>Strandir og Reykhólar</c:v>
                </c:pt>
                <c:pt idx="23">
                  <c:v>N-Vestfirðir</c:v>
                </c:pt>
                <c:pt idx="24">
                  <c:v>S-Vestfirðir</c:v>
                </c:pt>
              </c:strCache>
            </c:strRef>
          </c:xVal>
          <c:yVal>
            <c:numRef>
              <c:f>Sheet1!$E$2:$E$26</c:f>
              <c:numCache>
                <c:formatCode>General</c:formatCode>
                <c:ptCount val="25"/>
                <c:pt idx="1">
                  <c:v>4.0434782608695654</c:v>
                </c:pt>
                <c:pt idx="2">
                  <c:v>4.1333333333333337</c:v>
                </c:pt>
                <c:pt idx="4">
                  <c:v>4.0784313725490193</c:v>
                </c:pt>
                <c:pt idx="5">
                  <c:v>3.9602649006622515</c:v>
                </c:pt>
                <c:pt idx="8">
                  <c:v>3.847457627118644</c:v>
                </c:pt>
                <c:pt idx="10">
                  <c:v>3.7913043478260868</c:v>
                </c:pt>
                <c:pt idx="11">
                  <c:v>3.7</c:v>
                </c:pt>
                <c:pt idx="12">
                  <c:v>3.511278195488722</c:v>
                </c:pt>
                <c:pt idx="13">
                  <c:v>3.7</c:v>
                </c:pt>
                <c:pt idx="14">
                  <c:v>3.4487179487179489</c:v>
                </c:pt>
                <c:pt idx="15">
                  <c:v>4.0192307692307692</c:v>
                </c:pt>
                <c:pt idx="16">
                  <c:v>3.9850746268656718</c:v>
                </c:pt>
                <c:pt idx="17">
                  <c:v>3.3157894736842106</c:v>
                </c:pt>
                <c:pt idx="18">
                  <c:v>3.85</c:v>
                </c:pt>
                <c:pt idx="19">
                  <c:v>3.2947368421052632</c:v>
                </c:pt>
                <c:pt idx="20">
                  <c:v>3.4516129032258065</c:v>
                </c:pt>
                <c:pt idx="21">
                  <c:v>3.4285714285714284</c:v>
                </c:pt>
                <c:pt idx="22">
                  <c:v>3.4576271186440679</c:v>
                </c:pt>
                <c:pt idx="23">
                  <c:v>3.263157894736842</c:v>
                </c:pt>
                <c:pt idx="24">
                  <c:v>2.7727272727272729</c:v>
                </c:pt>
              </c:numCache>
            </c:numRef>
          </c:yVal>
          <c:smooth val="0"/>
          <c:extLst>
            <c:ext xmlns:c16="http://schemas.microsoft.com/office/drawing/2014/chart" uri="{C3380CC4-5D6E-409C-BE32-E72D297353CC}">
              <c16:uniqueId val="{00000009-C21A-49E7-A087-AD33AF87DC48}"/>
            </c:ext>
          </c:extLst>
        </c:ser>
        <c:dLbls>
          <c:showLegendKey val="0"/>
          <c:showVal val="0"/>
          <c:showCatName val="0"/>
          <c:showSerName val="0"/>
          <c:showPercent val="0"/>
          <c:showBubbleSize val="0"/>
        </c:dLbls>
        <c:axId val="483731448"/>
        <c:axId val="483735712"/>
      </c:scatterChart>
      <c:catAx>
        <c:axId val="48373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60000" spcFirstLastPara="1" vertOverflow="ellipsis"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crossAx val="483735712"/>
        <c:crosses val="autoZero"/>
        <c:auto val="1"/>
        <c:lblAlgn val="ctr"/>
        <c:lblOffset val="100"/>
        <c:noMultiLvlLbl val="0"/>
      </c:catAx>
      <c:valAx>
        <c:axId val="483735712"/>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r>
                  <a:rPr lang="is-IS" sz="1100">
                    <a:latin typeface="+mj-lt"/>
                  </a:rPr>
                  <a:t>Mjög</a:t>
                </a:r>
                <a:r>
                  <a:rPr lang="is-IS" sz="1100" baseline="0">
                    <a:latin typeface="+mj-lt"/>
                  </a:rPr>
                  <a:t> slæmt                                              Mjög gott</a:t>
                </a:r>
                <a:endParaRPr lang="is-IS" sz="1100">
                  <a:latin typeface="+mj-lt"/>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is-I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crossAx val="48373144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4-14T05:13:42.148" idx="1">
    <p:pos x="10" y="10"/>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96D49-7224-4B32-9357-7047351C5846}"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D42209CB-C245-40DB-BDD8-49F8CBD4035F}">
      <dgm:prSet/>
      <dgm:spPr/>
      <dgm:t>
        <a:bodyPr/>
        <a:lstStyle/>
        <a:p>
          <a:r>
            <a:rPr lang="is-IS"/>
            <a:t>Góðar nettengingar mikilvægastar innviða fyrir fyrirtæki á landsbyggðinni</a:t>
          </a:r>
          <a:endParaRPr lang="en-US"/>
        </a:p>
      </dgm:t>
    </dgm:pt>
    <dgm:pt modelId="{B1EB0066-FFA8-4C0B-B283-755E4BD9898D}" type="parTrans" cxnId="{6798DB79-F080-4B96-AC30-2F289B02E8E7}">
      <dgm:prSet/>
      <dgm:spPr/>
      <dgm:t>
        <a:bodyPr/>
        <a:lstStyle/>
        <a:p>
          <a:endParaRPr lang="en-US"/>
        </a:p>
      </dgm:t>
    </dgm:pt>
    <dgm:pt modelId="{3947B2E9-EF60-4498-A19D-483DDF9172A6}" type="sibTrans" cxnId="{6798DB79-F080-4B96-AC30-2F289B02E8E7}">
      <dgm:prSet/>
      <dgm:spPr/>
      <dgm:t>
        <a:bodyPr/>
        <a:lstStyle/>
        <a:p>
          <a:endParaRPr lang="en-US"/>
        </a:p>
      </dgm:t>
    </dgm:pt>
    <dgm:pt modelId="{8DC41056-9CC5-4720-A18D-5C70DC0F312E}">
      <dgm:prSet/>
      <dgm:spPr/>
      <dgm:t>
        <a:bodyPr/>
        <a:lstStyle/>
        <a:p>
          <a:r>
            <a:rPr lang="is-IS"/>
            <a:t>Vegakerfið meðal mikilvægustu innviða að mati fyrirtækja á landsbyggðinni.</a:t>
          </a:r>
          <a:endParaRPr lang="en-US"/>
        </a:p>
      </dgm:t>
    </dgm:pt>
    <dgm:pt modelId="{07B381DE-117F-4351-909F-C7AA426CA728}" type="parTrans" cxnId="{CC246770-1A6C-4E99-BAB4-3B745D76F5D7}">
      <dgm:prSet/>
      <dgm:spPr/>
      <dgm:t>
        <a:bodyPr/>
        <a:lstStyle/>
        <a:p>
          <a:endParaRPr lang="en-US"/>
        </a:p>
      </dgm:t>
    </dgm:pt>
    <dgm:pt modelId="{C6FE7007-8ED1-4C51-9CE0-F2EF86AB13C8}" type="sibTrans" cxnId="{CC246770-1A6C-4E99-BAB4-3B745D76F5D7}">
      <dgm:prSet/>
      <dgm:spPr/>
      <dgm:t>
        <a:bodyPr/>
        <a:lstStyle/>
        <a:p>
          <a:endParaRPr lang="en-US"/>
        </a:p>
      </dgm:t>
    </dgm:pt>
    <dgm:pt modelId="{2DBD8319-A8A1-459F-AA40-475E104181E4}">
      <dgm:prSet/>
      <dgm:spPr/>
      <dgm:t>
        <a:bodyPr/>
        <a:lstStyle/>
        <a:p>
          <a:r>
            <a:rPr lang="is-IS"/>
            <a:t>Spurt var um mikilvægi þeirra fyrir rekstur fyrirtækjanna.</a:t>
          </a:r>
          <a:endParaRPr lang="en-US"/>
        </a:p>
      </dgm:t>
    </dgm:pt>
    <dgm:pt modelId="{4904EB08-02B2-4118-9EDD-7F479C277D92}" type="parTrans" cxnId="{37098742-946E-4966-8DEC-9562ED241FF8}">
      <dgm:prSet/>
      <dgm:spPr/>
      <dgm:t>
        <a:bodyPr/>
        <a:lstStyle/>
        <a:p>
          <a:endParaRPr lang="en-US"/>
        </a:p>
      </dgm:t>
    </dgm:pt>
    <dgm:pt modelId="{3CA04B89-0653-4AA8-8A50-0AF7B4FBEF92}" type="sibTrans" cxnId="{37098742-946E-4966-8DEC-9562ED241FF8}">
      <dgm:prSet/>
      <dgm:spPr/>
      <dgm:t>
        <a:bodyPr/>
        <a:lstStyle/>
        <a:p>
          <a:endParaRPr lang="en-US"/>
        </a:p>
      </dgm:t>
    </dgm:pt>
    <dgm:pt modelId="{5D4A2C59-B8A8-47A4-9115-6F858F12BA80}" type="pres">
      <dgm:prSet presAssocID="{93196D49-7224-4B32-9357-7047351C5846}" presName="cycle" presStyleCnt="0">
        <dgm:presLayoutVars>
          <dgm:dir/>
          <dgm:resizeHandles val="exact"/>
        </dgm:presLayoutVars>
      </dgm:prSet>
      <dgm:spPr/>
    </dgm:pt>
    <dgm:pt modelId="{6B2F0CAA-CDC2-4E0A-9FA5-9C6841D93C6E}" type="pres">
      <dgm:prSet presAssocID="{D42209CB-C245-40DB-BDD8-49F8CBD4035F}" presName="node" presStyleLbl="node1" presStyleIdx="0" presStyleCnt="3">
        <dgm:presLayoutVars>
          <dgm:bulletEnabled val="1"/>
        </dgm:presLayoutVars>
      </dgm:prSet>
      <dgm:spPr/>
    </dgm:pt>
    <dgm:pt modelId="{FC0071BB-BF38-47D2-A000-A94556078867}" type="pres">
      <dgm:prSet presAssocID="{3947B2E9-EF60-4498-A19D-483DDF9172A6}" presName="sibTrans" presStyleLbl="sibTrans2D1" presStyleIdx="0" presStyleCnt="3"/>
      <dgm:spPr/>
    </dgm:pt>
    <dgm:pt modelId="{904460DB-AF8D-46E6-BDE1-E303D69B6C2C}" type="pres">
      <dgm:prSet presAssocID="{3947B2E9-EF60-4498-A19D-483DDF9172A6}" presName="connectorText" presStyleLbl="sibTrans2D1" presStyleIdx="0" presStyleCnt="3"/>
      <dgm:spPr/>
    </dgm:pt>
    <dgm:pt modelId="{A2F44BA1-5D19-49B5-98B3-9EC23C1FAA26}" type="pres">
      <dgm:prSet presAssocID="{8DC41056-9CC5-4720-A18D-5C70DC0F312E}" presName="node" presStyleLbl="node1" presStyleIdx="1" presStyleCnt="3">
        <dgm:presLayoutVars>
          <dgm:bulletEnabled val="1"/>
        </dgm:presLayoutVars>
      </dgm:prSet>
      <dgm:spPr/>
    </dgm:pt>
    <dgm:pt modelId="{1F6FAE8B-3FA1-4811-9D64-0DB9E55BB5E1}" type="pres">
      <dgm:prSet presAssocID="{C6FE7007-8ED1-4C51-9CE0-F2EF86AB13C8}" presName="sibTrans" presStyleLbl="sibTrans2D1" presStyleIdx="1" presStyleCnt="3"/>
      <dgm:spPr/>
    </dgm:pt>
    <dgm:pt modelId="{2C157AE4-E913-465A-81C3-6C05098B4ECD}" type="pres">
      <dgm:prSet presAssocID="{C6FE7007-8ED1-4C51-9CE0-F2EF86AB13C8}" presName="connectorText" presStyleLbl="sibTrans2D1" presStyleIdx="1" presStyleCnt="3"/>
      <dgm:spPr/>
    </dgm:pt>
    <dgm:pt modelId="{E349477D-7DA9-48BD-BB7B-F32EFE4982BD}" type="pres">
      <dgm:prSet presAssocID="{2DBD8319-A8A1-459F-AA40-475E104181E4}" presName="node" presStyleLbl="node1" presStyleIdx="2" presStyleCnt="3">
        <dgm:presLayoutVars>
          <dgm:bulletEnabled val="1"/>
        </dgm:presLayoutVars>
      </dgm:prSet>
      <dgm:spPr/>
    </dgm:pt>
    <dgm:pt modelId="{DE70CF40-6C69-478F-B8AF-B2714D9C8D54}" type="pres">
      <dgm:prSet presAssocID="{3CA04B89-0653-4AA8-8A50-0AF7B4FBEF92}" presName="sibTrans" presStyleLbl="sibTrans2D1" presStyleIdx="2" presStyleCnt="3"/>
      <dgm:spPr/>
    </dgm:pt>
    <dgm:pt modelId="{A494B88E-07F1-41AD-9F17-514861CDBC5A}" type="pres">
      <dgm:prSet presAssocID="{3CA04B89-0653-4AA8-8A50-0AF7B4FBEF92}" presName="connectorText" presStyleLbl="sibTrans2D1" presStyleIdx="2" presStyleCnt="3"/>
      <dgm:spPr/>
    </dgm:pt>
  </dgm:ptLst>
  <dgm:cxnLst>
    <dgm:cxn modelId="{007C2F12-9C4E-46D4-B965-D6ED93384BB3}" type="presOf" srcId="{93196D49-7224-4B32-9357-7047351C5846}" destId="{5D4A2C59-B8A8-47A4-9115-6F858F12BA80}" srcOrd="0" destOrd="0" presId="urn:microsoft.com/office/officeart/2005/8/layout/cycle2"/>
    <dgm:cxn modelId="{3B22F812-4A43-448F-9082-B297892DDDDD}" type="presOf" srcId="{8DC41056-9CC5-4720-A18D-5C70DC0F312E}" destId="{A2F44BA1-5D19-49B5-98B3-9EC23C1FAA26}" srcOrd="0" destOrd="0" presId="urn:microsoft.com/office/officeart/2005/8/layout/cycle2"/>
    <dgm:cxn modelId="{010C1A25-2F4F-4096-BD24-23F57453E3B2}" type="presOf" srcId="{2DBD8319-A8A1-459F-AA40-475E104181E4}" destId="{E349477D-7DA9-48BD-BB7B-F32EFE4982BD}" srcOrd="0" destOrd="0" presId="urn:microsoft.com/office/officeart/2005/8/layout/cycle2"/>
    <dgm:cxn modelId="{8390B732-B5F3-4221-BD2A-AC8EE5A2A12A}" type="presOf" srcId="{C6FE7007-8ED1-4C51-9CE0-F2EF86AB13C8}" destId="{1F6FAE8B-3FA1-4811-9D64-0DB9E55BB5E1}" srcOrd="0" destOrd="0" presId="urn:microsoft.com/office/officeart/2005/8/layout/cycle2"/>
    <dgm:cxn modelId="{605B043E-B773-446C-B2AD-1518B8952BCF}" type="presOf" srcId="{D42209CB-C245-40DB-BDD8-49F8CBD4035F}" destId="{6B2F0CAA-CDC2-4E0A-9FA5-9C6841D93C6E}" srcOrd="0" destOrd="0" presId="urn:microsoft.com/office/officeart/2005/8/layout/cycle2"/>
    <dgm:cxn modelId="{66C2A45F-4220-4D2B-B04C-998DD39E6962}" type="presOf" srcId="{3947B2E9-EF60-4498-A19D-483DDF9172A6}" destId="{FC0071BB-BF38-47D2-A000-A94556078867}" srcOrd="0" destOrd="0" presId="urn:microsoft.com/office/officeart/2005/8/layout/cycle2"/>
    <dgm:cxn modelId="{37098742-946E-4966-8DEC-9562ED241FF8}" srcId="{93196D49-7224-4B32-9357-7047351C5846}" destId="{2DBD8319-A8A1-459F-AA40-475E104181E4}" srcOrd="2" destOrd="0" parTransId="{4904EB08-02B2-4118-9EDD-7F479C277D92}" sibTransId="{3CA04B89-0653-4AA8-8A50-0AF7B4FBEF92}"/>
    <dgm:cxn modelId="{CC246770-1A6C-4E99-BAB4-3B745D76F5D7}" srcId="{93196D49-7224-4B32-9357-7047351C5846}" destId="{8DC41056-9CC5-4720-A18D-5C70DC0F312E}" srcOrd="1" destOrd="0" parTransId="{07B381DE-117F-4351-909F-C7AA426CA728}" sibTransId="{C6FE7007-8ED1-4C51-9CE0-F2EF86AB13C8}"/>
    <dgm:cxn modelId="{6798DB79-F080-4B96-AC30-2F289B02E8E7}" srcId="{93196D49-7224-4B32-9357-7047351C5846}" destId="{D42209CB-C245-40DB-BDD8-49F8CBD4035F}" srcOrd="0" destOrd="0" parTransId="{B1EB0066-FFA8-4C0B-B283-755E4BD9898D}" sibTransId="{3947B2E9-EF60-4498-A19D-483DDF9172A6}"/>
    <dgm:cxn modelId="{382D1FD4-7C12-416B-A0A5-1FD3AEF59B1D}" type="presOf" srcId="{C6FE7007-8ED1-4C51-9CE0-F2EF86AB13C8}" destId="{2C157AE4-E913-465A-81C3-6C05098B4ECD}" srcOrd="1" destOrd="0" presId="urn:microsoft.com/office/officeart/2005/8/layout/cycle2"/>
    <dgm:cxn modelId="{B55652DE-F66B-4437-B9C5-D6F0A8D195B5}" type="presOf" srcId="{3CA04B89-0653-4AA8-8A50-0AF7B4FBEF92}" destId="{A494B88E-07F1-41AD-9F17-514861CDBC5A}" srcOrd="1" destOrd="0" presId="urn:microsoft.com/office/officeart/2005/8/layout/cycle2"/>
    <dgm:cxn modelId="{8ADF96F0-AC2A-4D43-95DE-DA8E90B4EA90}" type="presOf" srcId="{3CA04B89-0653-4AA8-8A50-0AF7B4FBEF92}" destId="{DE70CF40-6C69-478F-B8AF-B2714D9C8D54}" srcOrd="0" destOrd="0" presId="urn:microsoft.com/office/officeart/2005/8/layout/cycle2"/>
    <dgm:cxn modelId="{DE1B36F2-F2B9-4B68-AD29-4F60E1EDA4DC}" type="presOf" srcId="{3947B2E9-EF60-4498-A19D-483DDF9172A6}" destId="{904460DB-AF8D-46E6-BDE1-E303D69B6C2C}" srcOrd="1" destOrd="0" presId="urn:microsoft.com/office/officeart/2005/8/layout/cycle2"/>
    <dgm:cxn modelId="{2D89B67E-6B86-4A93-BB08-145E858D39A0}" type="presParOf" srcId="{5D4A2C59-B8A8-47A4-9115-6F858F12BA80}" destId="{6B2F0CAA-CDC2-4E0A-9FA5-9C6841D93C6E}" srcOrd="0" destOrd="0" presId="urn:microsoft.com/office/officeart/2005/8/layout/cycle2"/>
    <dgm:cxn modelId="{3FE67547-34C2-4289-A849-4589EB8E714D}" type="presParOf" srcId="{5D4A2C59-B8A8-47A4-9115-6F858F12BA80}" destId="{FC0071BB-BF38-47D2-A000-A94556078867}" srcOrd="1" destOrd="0" presId="urn:microsoft.com/office/officeart/2005/8/layout/cycle2"/>
    <dgm:cxn modelId="{13FBE072-EBA0-4EBF-B9D4-06ECE2A3A50D}" type="presParOf" srcId="{FC0071BB-BF38-47D2-A000-A94556078867}" destId="{904460DB-AF8D-46E6-BDE1-E303D69B6C2C}" srcOrd="0" destOrd="0" presId="urn:microsoft.com/office/officeart/2005/8/layout/cycle2"/>
    <dgm:cxn modelId="{9A762F5E-69B4-42B2-9ED8-A4C3B14736CC}" type="presParOf" srcId="{5D4A2C59-B8A8-47A4-9115-6F858F12BA80}" destId="{A2F44BA1-5D19-49B5-98B3-9EC23C1FAA26}" srcOrd="2" destOrd="0" presId="urn:microsoft.com/office/officeart/2005/8/layout/cycle2"/>
    <dgm:cxn modelId="{1FCD5119-67A5-4BFF-AF31-E0FE036E126A}" type="presParOf" srcId="{5D4A2C59-B8A8-47A4-9115-6F858F12BA80}" destId="{1F6FAE8B-3FA1-4811-9D64-0DB9E55BB5E1}" srcOrd="3" destOrd="0" presId="urn:microsoft.com/office/officeart/2005/8/layout/cycle2"/>
    <dgm:cxn modelId="{CF7D2D0B-6A08-4F17-B091-956BA80DA82A}" type="presParOf" srcId="{1F6FAE8B-3FA1-4811-9D64-0DB9E55BB5E1}" destId="{2C157AE4-E913-465A-81C3-6C05098B4ECD}" srcOrd="0" destOrd="0" presId="urn:microsoft.com/office/officeart/2005/8/layout/cycle2"/>
    <dgm:cxn modelId="{EED1B9B4-ABFF-4D8F-9D80-6CABD5C64B3B}" type="presParOf" srcId="{5D4A2C59-B8A8-47A4-9115-6F858F12BA80}" destId="{E349477D-7DA9-48BD-BB7B-F32EFE4982BD}" srcOrd="4" destOrd="0" presId="urn:microsoft.com/office/officeart/2005/8/layout/cycle2"/>
    <dgm:cxn modelId="{334140DE-9133-4109-A652-E1E2E803ED4E}" type="presParOf" srcId="{5D4A2C59-B8A8-47A4-9115-6F858F12BA80}" destId="{DE70CF40-6C69-478F-B8AF-B2714D9C8D54}" srcOrd="5" destOrd="0" presId="urn:microsoft.com/office/officeart/2005/8/layout/cycle2"/>
    <dgm:cxn modelId="{B704E857-AC15-4C27-9510-7EC11073A181}" type="presParOf" srcId="{DE70CF40-6C69-478F-B8AF-B2714D9C8D54}" destId="{A494B88E-07F1-41AD-9F17-514861CDBC5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4B31F-4433-4279-9C0C-578607307B1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E758C6FB-8890-46DC-8ED0-D178A800DB84}">
      <dgm:prSet/>
      <dgm:spPr/>
      <dgm:t>
        <a:bodyPr/>
        <a:lstStyle/>
        <a:p>
          <a:r>
            <a:rPr lang="is-IS"/>
            <a:t>Hafnir</a:t>
          </a:r>
          <a:endParaRPr lang="en-US"/>
        </a:p>
      </dgm:t>
    </dgm:pt>
    <dgm:pt modelId="{9EA2B2E0-3EEB-40A1-9AC6-209A759DCEE1}" type="parTrans" cxnId="{CF7FE74F-1F63-4F87-B49A-2AB291ECC656}">
      <dgm:prSet/>
      <dgm:spPr/>
      <dgm:t>
        <a:bodyPr/>
        <a:lstStyle/>
        <a:p>
          <a:endParaRPr lang="en-US"/>
        </a:p>
      </dgm:t>
    </dgm:pt>
    <dgm:pt modelId="{9BA4E86F-44D5-4812-93F3-DE9B502098D0}" type="sibTrans" cxnId="{CF7FE74F-1F63-4F87-B49A-2AB291ECC656}">
      <dgm:prSet/>
      <dgm:spPr/>
      <dgm:t>
        <a:bodyPr/>
        <a:lstStyle/>
        <a:p>
          <a:endParaRPr lang="en-US"/>
        </a:p>
      </dgm:t>
    </dgm:pt>
    <dgm:pt modelId="{1D34A1EE-30B4-4089-846A-DA09ED808B2F}">
      <dgm:prSet/>
      <dgm:spPr/>
      <dgm:t>
        <a:bodyPr/>
        <a:lstStyle/>
        <a:p>
          <a:r>
            <a:rPr lang="is-IS"/>
            <a:t>Snæfellsbær; Stækkun trébryggju í Ólafsvík og löndunaraðstaða bætt 2024</a:t>
          </a:r>
          <a:endParaRPr lang="en-US"/>
        </a:p>
      </dgm:t>
    </dgm:pt>
    <dgm:pt modelId="{BF6AC497-309A-498C-BD9B-05FF4D566EF3}" type="parTrans" cxnId="{1090BF1B-A7DC-40A4-87E0-FA2D79B84BC0}">
      <dgm:prSet/>
      <dgm:spPr/>
      <dgm:t>
        <a:bodyPr/>
        <a:lstStyle/>
        <a:p>
          <a:endParaRPr lang="en-US"/>
        </a:p>
      </dgm:t>
    </dgm:pt>
    <dgm:pt modelId="{29D37F15-1DEA-4FAC-9290-42A627BF3B21}" type="sibTrans" cxnId="{1090BF1B-A7DC-40A4-87E0-FA2D79B84BC0}">
      <dgm:prSet/>
      <dgm:spPr/>
      <dgm:t>
        <a:bodyPr/>
        <a:lstStyle/>
        <a:p>
          <a:endParaRPr lang="en-US"/>
        </a:p>
      </dgm:t>
    </dgm:pt>
    <dgm:pt modelId="{B4C1E3F9-CA05-4075-AA1E-4A8588DACF8E}">
      <dgm:prSet/>
      <dgm:spPr/>
      <dgm:t>
        <a:bodyPr/>
        <a:lstStyle/>
        <a:p>
          <a:r>
            <a:rPr lang="is-IS" dirty="0"/>
            <a:t>Stykkishólmur; Stykkishöfn hafskipabryggja lengd um 40 m. 2023-2024</a:t>
          </a:r>
          <a:endParaRPr lang="en-US" dirty="0"/>
        </a:p>
      </dgm:t>
    </dgm:pt>
    <dgm:pt modelId="{490A34A6-375E-4E06-ACDC-1A68E3F12D60}" type="parTrans" cxnId="{7F026A96-6277-469B-9C55-F608279043E5}">
      <dgm:prSet/>
      <dgm:spPr/>
      <dgm:t>
        <a:bodyPr/>
        <a:lstStyle/>
        <a:p>
          <a:endParaRPr lang="en-US"/>
        </a:p>
      </dgm:t>
    </dgm:pt>
    <dgm:pt modelId="{6BE5DF66-FC43-465E-B089-E77CB3A988FF}" type="sibTrans" cxnId="{7F026A96-6277-469B-9C55-F608279043E5}">
      <dgm:prSet/>
      <dgm:spPr/>
      <dgm:t>
        <a:bodyPr/>
        <a:lstStyle/>
        <a:p>
          <a:endParaRPr lang="en-US"/>
        </a:p>
      </dgm:t>
    </dgm:pt>
    <dgm:pt modelId="{7173BE53-39A2-4371-9749-9C3640B20168}">
      <dgm:prSet/>
      <dgm:spPr/>
      <dgm:t>
        <a:bodyPr/>
        <a:lstStyle/>
        <a:p>
          <a:r>
            <a:rPr lang="is-IS"/>
            <a:t>Sjóvarnir</a:t>
          </a:r>
          <a:endParaRPr lang="en-US"/>
        </a:p>
      </dgm:t>
    </dgm:pt>
    <dgm:pt modelId="{9E57E00F-FF91-4C68-B9A5-D6FEB3832D1B}" type="parTrans" cxnId="{31A4B9A9-488E-4D34-BCE6-2224892AFF9E}">
      <dgm:prSet/>
      <dgm:spPr/>
      <dgm:t>
        <a:bodyPr/>
        <a:lstStyle/>
        <a:p>
          <a:endParaRPr lang="en-US"/>
        </a:p>
      </dgm:t>
    </dgm:pt>
    <dgm:pt modelId="{B4A859FC-C2E7-4741-B902-6A1B4C4FB043}" type="sibTrans" cxnId="{31A4B9A9-488E-4D34-BCE6-2224892AFF9E}">
      <dgm:prSet/>
      <dgm:spPr/>
      <dgm:t>
        <a:bodyPr/>
        <a:lstStyle/>
        <a:p>
          <a:endParaRPr lang="en-US"/>
        </a:p>
      </dgm:t>
    </dgm:pt>
    <dgm:pt modelId="{90999F37-64FE-4CFA-B60D-B70F4FD522E2}">
      <dgm:prSet/>
      <dgm:spPr/>
      <dgm:t>
        <a:bodyPr/>
        <a:lstStyle/>
        <a:p>
          <a:r>
            <a:rPr lang="is-IS"/>
            <a:t>Hvalfjarðarsveit; Sjóvörn við Belgsholt 200 m.  2023</a:t>
          </a:r>
          <a:endParaRPr lang="en-US"/>
        </a:p>
      </dgm:t>
    </dgm:pt>
    <dgm:pt modelId="{DBE313A2-9CF3-4AE3-BCA2-841DC9ED1FB9}" type="parTrans" cxnId="{9A3E0641-E798-4D2F-901D-AB549A5C2761}">
      <dgm:prSet/>
      <dgm:spPr/>
      <dgm:t>
        <a:bodyPr/>
        <a:lstStyle/>
        <a:p>
          <a:endParaRPr lang="en-US"/>
        </a:p>
      </dgm:t>
    </dgm:pt>
    <dgm:pt modelId="{44B23A34-57DA-4AFC-B839-509FED74D4D5}" type="sibTrans" cxnId="{9A3E0641-E798-4D2F-901D-AB549A5C2761}">
      <dgm:prSet/>
      <dgm:spPr/>
      <dgm:t>
        <a:bodyPr/>
        <a:lstStyle/>
        <a:p>
          <a:endParaRPr lang="en-US"/>
        </a:p>
      </dgm:t>
    </dgm:pt>
    <dgm:pt modelId="{76BEFF01-3B8E-447D-A048-B0A0763B7520}">
      <dgm:prSet/>
      <dgm:spPr/>
      <dgm:t>
        <a:bodyPr/>
        <a:lstStyle/>
        <a:p>
          <a:r>
            <a:rPr lang="is-IS"/>
            <a:t>Hvalfjarðarsveit; Sjóvörn við Vík 100 m.   2024</a:t>
          </a:r>
          <a:endParaRPr lang="en-US"/>
        </a:p>
      </dgm:t>
    </dgm:pt>
    <dgm:pt modelId="{EA0C67A0-AD7C-40F2-B75D-8A3337368199}" type="parTrans" cxnId="{DCF2D1B4-EF27-44BC-AC71-DD68A97CB3E9}">
      <dgm:prSet/>
      <dgm:spPr/>
      <dgm:t>
        <a:bodyPr/>
        <a:lstStyle/>
        <a:p>
          <a:endParaRPr lang="en-US"/>
        </a:p>
      </dgm:t>
    </dgm:pt>
    <dgm:pt modelId="{547311CB-232F-4948-82E5-204F8AB0F4C4}" type="sibTrans" cxnId="{DCF2D1B4-EF27-44BC-AC71-DD68A97CB3E9}">
      <dgm:prSet/>
      <dgm:spPr/>
      <dgm:t>
        <a:bodyPr/>
        <a:lstStyle/>
        <a:p>
          <a:endParaRPr lang="en-US"/>
        </a:p>
      </dgm:t>
    </dgm:pt>
    <dgm:pt modelId="{1765C88E-9A39-4995-9B7F-87EB6942B18C}">
      <dgm:prSet/>
      <dgm:spPr/>
      <dgm:t>
        <a:bodyPr/>
        <a:lstStyle/>
        <a:p>
          <a:r>
            <a:rPr lang="is-IS"/>
            <a:t>Snæfellsbær; Ólafsvík við Ennisbraut 180 m. 2022</a:t>
          </a:r>
          <a:endParaRPr lang="en-US"/>
        </a:p>
      </dgm:t>
    </dgm:pt>
    <dgm:pt modelId="{99C90C74-232F-430B-9DC0-EA1529FE180B}" type="parTrans" cxnId="{BD28B67A-D42A-4E59-9FFD-75D37C2519DF}">
      <dgm:prSet/>
      <dgm:spPr/>
      <dgm:t>
        <a:bodyPr/>
        <a:lstStyle/>
        <a:p>
          <a:endParaRPr lang="en-US"/>
        </a:p>
      </dgm:t>
    </dgm:pt>
    <dgm:pt modelId="{F3FF349E-0221-4DD2-A432-F943E159E6C1}" type="sibTrans" cxnId="{BD28B67A-D42A-4E59-9FFD-75D37C2519DF}">
      <dgm:prSet/>
      <dgm:spPr/>
      <dgm:t>
        <a:bodyPr/>
        <a:lstStyle/>
        <a:p>
          <a:endParaRPr lang="en-US"/>
        </a:p>
      </dgm:t>
    </dgm:pt>
    <dgm:pt modelId="{DDA0106B-DDFB-46F8-8B95-BC791ADB86CF}">
      <dgm:prSet/>
      <dgm:spPr/>
      <dgm:t>
        <a:bodyPr/>
        <a:lstStyle/>
        <a:p>
          <a:r>
            <a:rPr lang="is-IS"/>
            <a:t>Snæfellsbær; Hellnar, sjóvörn 30 m 2024</a:t>
          </a:r>
          <a:endParaRPr lang="en-US"/>
        </a:p>
      </dgm:t>
    </dgm:pt>
    <dgm:pt modelId="{12ABAB4C-40DC-45B7-AE0C-A7D3D200ACF2}" type="parTrans" cxnId="{D7A2B44F-7F36-4D1D-8B0F-B8DC9B3AEA3B}">
      <dgm:prSet/>
      <dgm:spPr/>
      <dgm:t>
        <a:bodyPr/>
        <a:lstStyle/>
        <a:p>
          <a:endParaRPr lang="en-US"/>
        </a:p>
      </dgm:t>
    </dgm:pt>
    <dgm:pt modelId="{50779A07-D000-4DAE-8887-B129C1707990}" type="sibTrans" cxnId="{D7A2B44F-7F36-4D1D-8B0F-B8DC9B3AEA3B}">
      <dgm:prSet/>
      <dgm:spPr/>
      <dgm:t>
        <a:bodyPr/>
        <a:lstStyle/>
        <a:p>
          <a:endParaRPr lang="en-US"/>
        </a:p>
      </dgm:t>
    </dgm:pt>
    <dgm:pt modelId="{AC3C4D11-45D9-4A0C-A399-99377C6D7707}">
      <dgm:prSet/>
      <dgm:spPr/>
      <dgm:t>
        <a:bodyPr/>
        <a:lstStyle/>
        <a:p>
          <a:r>
            <a:rPr lang="is-IS"/>
            <a:t>Snæfellsbær; Staðarsveit við Barðastaði 170 m 2024</a:t>
          </a:r>
          <a:endParaRPr lang="en-US"/>
        </a:p>
      </dgm:t>
    </dgm:pt>
    <dgm:pt modelId="{944B41D6-3509-4D4D-83D5-2A41A299AB86}" type="parTrans" cxnId="{7E0F4B62-368F-4FF9-A8A9-8E7338B7C987}">
      <dgm:prSet/>
      <dgm:spPr/>
      <dgm:t>
        <a:bodyPr/>
        <a:lstStyle/>
        <a:p>
          <a:endParaRPr lang="en-US"/>
        </a:p>
      </dgm:t>
    </dgm:pt>
    <dgm:pt modelId="{8A1E7B11-B060-41AB-A34E-CFF27F798411}" type="sibTrans" cxnId="{7E0F4B62-368F-4FF9-A8A9-8E7338B7C987}">
      <dgm:prSet/>
      <dgm:spPr/>
      <dgm:t>
        <a:bodyPr/>
        <a:lstStyle/>
        <a:p>
          <a:endParaRPr lang="en-US"/>
        </a:p>
      </dgm:t>
    </dgm:pt>
    <dgm:pt modelId="{470BA4CF-D2CB-44C0-91A3-F166995256FF}">
      <dgm:prSet/>
      <dgm:spPr/>
      <dgm:t>
        <a:bodyPr/>
        <a:lstStyle/>
        <a:p>
          <a:r>
            <a:rPr lang="is-IS"/>
            <a:t>Snæfellsbær; Hellissandur við Keflavíkurgötu 65 m 2024</a:t>
          </a:r>
          <a:endParaRPr lang="en-US"/>
        </a:p>
      </dgm:t>
    </dgm:pt>
    <dgm:pt modelId="{F32F4BA7-D01B-4276-96A8-6CF16893995B}" type="parTrans" cxnId="{66AD755F-E4F3-41D1-AFD1-EDA76A1E989B}">
      <dgm:prSet/>
      <dgm:spPr/>
      <dgm:t>
        <a:bodyPr/>
        <a:lstStyle/>
        <a:p>
          <a:endParaRPr lang="en-US"/>
        </a:p>
      </dgm:t>
    </dgm:pt>
    <dgm:pt modelId="{DEF0A765-16DA-44A1-8633-CD664A47AF89}" type="sibTrans" cxnId="{66AD755F-E4F3-41D1-AFD1-EDA76A1E989B}">
      <dgm:prSet/>
      <dgm:spPr/>
      <dgm:t>
        <a:bodyPr/>
        <a:lstStyle/>
        <a:p>
          <a:endParaRPr lang="en-US"/>
        </a:p>
      </dgm:t>
    </dgm:pt>
    <dgm:pt modelId="{8EA3415D-9C36-458E-9DC4-60F5BDB53043}">
      <dgm:prSet/>
      <dgm:spPr/>
      <dgm:t>
        <a:bodyPr/>
        <a:lstStyle/>
        <a:p>
          <a:r>
            <a:rPr lang="is-IS"/>
            <a:t>Grundarfjörður; Framnes við Nesveg 85 m 2024</a:t>
          </a:r>
          <a:endParaRPr lang="en-US"/>
        </a:p>
      </dgm:t>
    </dgm:pt>
    <dgm:pt modelId="{BFBF0DC7-E2F6-4FAC-AE8B-9BE17974639E}" type="parTrans" cxnId="{A0BDBD5C-9AA7-4FB8-B88E-A6719BC6863C}">
      <dgm:prSet/>
      <dgm:spPr/>
      <dgm:t>
        <a:bodyPr/>
        <a:lstStyle/>
        <a:p>
          <a:endParaRPr lang="en-US"/>
        </a:p>
      </dgm:t>
    </dgm:pt>
    <dgm:pt modelId="{E597B651-4479-49DF-A265-2CBC69F99594}" type="sibTrans" cxnId="{A0BDBD5C-9AA7-4FB8-B88E-A6719BC6863C}">
      <dgm:prSet/>
      <dgm:spPr/>
      <dgm:t>
        <a:bodyPr/>
        <a:lstStyle/>
        <a:p>
          <a:endParaRPr lang="en-US"/>
        </a:p>
      </dgm:t>
    </dgm:pt>
    <dgm:pt modelId="{C4B13786-3CD0-4B77-8B39-9124690B21F3}">
      <dgm:prSet/>
      <dgm:spPr/>
      <dgm:t>
        <a:bodyPr/>
        <a:lstStyle/>
        <a:p>
          <a:r>
            <a:rPr lang="is-IS"/>
            <a:t>Dalabyggð; </a:t>
          </a:r>
          <a:endParaRPr lang="en-US"/>
        </a:p>
      </dgm:t>
    </dgm:pt>
    <dgm:pt modelId="{D839BD02-0EDC-447E-882E-F7355BF94786}" type="parTrans" cxnId="{D1663B4B-E424-45B1-A273-19AEB2C289EB}">
      <dgm:prSet/>
      <dgm:spPr/>
      <dgm:t>
        <a:bodyPr/>
        <a:lstStyle/>
        <a:p>
          <a:endParaRPr lang="en-US"/>
        </a:p>
      </dgm:t>
    </dgm:pt>
    <dgm:pt modelId="{F616B1BB-F09B-4833-9B5E-0FE4DADF4CA5}" type="sibTrans" cxnId="{D1663B4B-E424-45B1-A273-19AEB2C289EB}">
      <dgm:prSet/>
      <dgm:spPr/>
      <dgm:t>
        <a:bodyPr/>
        <a:lstStyle/>
        <a:p>
          <a:endParaRPr lang="en-US"/>
        </a:p>
      </dgm:t>
    </dgm:pt>
    <dgm:pt modelId="{5B355425-ADB6-4090-93F8-F5CD47A1D647}" type="pres">
      <dgm:prSet presAssocID="{5BF4B31F-4433-4279-9C0C-578607307B1F}" presName="linear" presStyleCnt="0">
        <dgm:presLayoutVars>
          <dgm:dir/>
          <dgm:animLvl val="lvl"/>
          <dgm:resizeHandles val="exact"/>
        </dgm:presLayoutVars>
      </dgm:prSet>
      <dgm:spPr/>
    </dgm:pt>
    <dgm:pt modelId="{4C0720C5-20F1-4075-A8D3-E295F75214BA}" type="pres">
      <dgm:prSet presAssocID="{E758C6FB-8890-46DC-8ED0-D178A800DB84}" presName="parentLin" presStyleCnt="0"/>
      <dgm:spPr/>
    </dgm:pt>
    <dgm:pt modelId="{F553C50B-1C42-4CFB-BFB6-E73E53CC2568}" type="pres">
      <dgm:prSet presAssocID="{E758C6FB-8890-46DC-8ED0-D178A800DB84}" presName="parentLeftMargin" presStyleLbl="node1" presStyleIdx="0" presStyleCnt="2"/>
      <dgm:spPr/>
    </dgm:pt>
    <dgm:pt modelId="{5D95893A-032F-4C29-AC2A-C44A6F9E19EF}" type="pres">
      <dgm:prSet presAssocID="{E758C6FB-8890-46DC-8ED0-D178A800DB84}" presName="parentText" presStyleLbl="node1" presStyleIdx="0" presStyleCnt="2">
        <dgm:presLayoutVars>
          <dgm:chMax val="0"/>
          <dgm:bulletEnabled val="1"/>
        </dgm:presLayoutVars>
      </dgm:prSet>
      <dgm:spPr/>
    </dgm:pt>
    <dgm:pt modelId="{70EB6CC3-B9B9-4065-ACF5-6ADB03EBE577}" type="pres">
      <dgm:prSet presAssocID="{E758C6FB-8890-46DC-8ED0-D178A800DB84}" presName="negativeSpace" presStyleCnt="0"/>
      <dgm:spPr/>
    </dgm:pt>
    <dgm:pt modelId="{DD34FFD2-20DB-4802-9780-6AE3C380AB35}" type="pres">
      <dgm:prSet presAssocID="{E758C6FB-8890-46DC-8ED0-D178A800DB84}" presName="childText" presStyleLbl="conFgAcc1" presStyleIdx="0" presStyleCnt="2">
        <dgm:presLayoutVars>
          <dgm:bulletEnabled val="1"/>
        </dgm:presLayoutVars>
      </dgm:prSet>
      <dgm:spPr/>
    </dgm:pt>
    <dgm:pt modelId="{CFC7902F-7BBB-413E-B287-DFD7A17EB306}" type="pres">
      <dgm:prSet presAssocID="{9BA4E86F-44D5-4812-93F3-DE9B502098D0}" presName="spaceBetweenRectangles" presStyleCnt="0"/>
      <dgm:spPr/>
    </dgm:pt>
    <dgm:pt modelId="{C8A152C0-1FB2-4CA6-974E-684CC6813ABB}" type="pres">
      <dgm:prSet presAssocID="{7173BE53-39A2-4371-9749-9C3640B20168}" presName="parentLin" presStyleCnt="0"/>
      <dgm:spPr/>
    </dgm:pt>
    <dgm:pt modelId="{83B5C48F-72E9-4F69-823C-8523636E7F4B}" type="pres">
      <dgm:prSet presAssocID="{7173BE53-39A2-4371-9749-9C3640B20168}" presName="parentLeftMargin" presStyleLbl="node1" presStyleIdx="0" presStyleCnt="2"/>
      <dgm:spPr/>
    </dgm:pt>
    <dgm:pt modelId="{61FE1ED9-C292-4688-B73E-A3376FB1B62B}" type="pres">
      <dgm:prSet presAssocID="{7173BE53-39A2-4371-9749-9C3640B20168}" presName="parentText" presStyleLbl="node1" presStyleIdx="1" presStyleCnt="2">
        <dgm:presLayoutVars>
          <dgm:chMax val="0"/>
          <dgm:bulletEnabled val="1"/>
        </dgm:presLayoutVars>
      </dgm:prSet>
      <dgm:spPr/>
    </dgm:pt>
    <dgm:pt modelId="{41E02709-1A8F-4D7A-88BE-FE8352A58AE5}" type="pres">
      <dgm:prSet presAssocID="{7173BE53-39A2-4371-9749-9C3640B20168}" presName="negativeSpace" presStyleCnt="0"/>
      <dgm:spPr/>
    </dgm:pt>
    <dgm:pt modelId="{7116A6BB-E730-4394-9FED-4ABB5E56248A}" type="pres">
      <dgm:prSet presAssocID="{7173BE53-39A2-4371-9749-9C3640B20168}" presName="childText" presStyleLbl="conFgAcc1" presStyleIdx="1" presStyleCnt="2">
        <dgm:presLayoutVars>
          <dgm:bulletEnabled val="1"/>
        </dgm:presLayoutVars>
      </dgm:prSet>
      <dgm:spPr/>
    </dgm:pt>
  </dgm:ptLst>
  <dgm:cxnLst>
    <dgm:cxn modelId="{D3F53404-C5C9-4D16-A114-D49EB4344C0E}" type="presOf" srcId="{90999F37-64FE-4CFA-B60D-B70F4FD522E2}" destId="{7116A6BB-E730-4394-9FED-4ABB5E56248A}" srcOrd="0" destOrd="0" presId="urn:microsoft.com/office/officeart/2005/8/layout/list1"/>
    <dgm:cxn modelId="{EEFCD80B-68AA-4E07-8A06-4F42ECB48A90}" type="presOf" srcId="{C4B13786-3CD0-4B77-8B39-9124690B21F3}" destId="{7116A6BB-E730-4394-9FED-4ABB5E56248A}" srcOrd="0" destOrd="7" presId="urn:microsoft.com/office/officeart/2005/8/layout/list1"/>
    <dgm:cxn modelId="{006A721A-3930-40A1-BEE1-79BA68B3998A}" type="presOf" srcId="{5BF4B31F-4433-4279-9C0C-578607307B1F}" destId="{5B355425-ADB6-4090-93F8-F5CD47A1D647}" srcOrd="0" destOrd="0" presId="urn:microsoft.com/office/officeart/2005/8/layout/list1"/>
    <dgm:cxn modelId="{1090BF1B-A7DC-40A4-87E0-FA2D79B84BC0}" srcId="{E758C6FB-8890-46DC-8ED0-D178A800DB84}" destId="{1D34A1EE-30B4-4089-846A-DA09ED808B2F}" srcOrd="0" destOrd="0" parTransId="{BF6AC497-309A-498C-BD9B-05FF4D566EF3}" sibTransId="{29D37F15-1DEA-4FAC-9290-42A627BF3B21}"/>
    <dgm:cxn modelId="{BC3D2922-268E-4399-95DF-CAFDB34EE903}" type="presOf" srcId="{E758C6FB-8890-46DC-8ED0-D178A800DB84}" destId="{5D95893A-032F-4C29-AC2A-C44A6F9E19EF}" srcOrd="1" destOrd="0" presId="urn:microsoft.com/office/officeart/2005/8/layout/list1"/>
    <dgm:cxn modelId="{5B703C5B-BEFC-42A3-80BA-DD135FC17C7A}" type="presOf" srcId="{470BA4CF-D2CB-44C0-91A3-F166995256FF}" destId="{7116A6BB-E730-4394-9FED-4ABB5E56248A}" srcOrd="0" destOrd="5" presId="urn:microsoft.com/office/officeart/2005/8/layout/list1"/>
    <dgm:cxn modelId="{A0BDBD5C-9AA7-4FB8-B88E-A6719BC6863C}" srcId="{7173BE53-39A2-4371-9749-9C3640B20168}" destId="{8EA3415D-9C36-458E-9DC4-60F5BDB53043}" srcOrd="6" destOrd="0" parTransId="{BFBF0DC7-E2F6-4FAC-AE8B-9BE17974639E}" sibTransId="{E597B651-4479-49DF-A265-2CBC69F99594}"/>
    <dgm:cxn modelId="{66AD755F-E4F3-41D1-AFD1-EDA76A1E989B}" srcId="{7173BE53-39A2-4371-9749-9C3640B20168}" destId="{470BA4CF-D2CB-44C0-91A3-F166995256FF}" srcOrd="5" destOrd="0" parTransId="{F32F4BA7-D01B-4276-96A8-6CF16893995B}" sibTransId="{DEF0A765-16DA-44A1-8633-CD664A47AF89}"/>
    <dgm:cxn modelId="{9A3E0641-E798-4D2F-901D-AB549A5C2761}" srcId="{7173BE53-39A2-4371-9749-9C3640B20168}" destId="{90999F37-64FE-4CFA-B60D-B70F4FD522E2}" srcOrd="0" destOrd="0" parTransId="{DBE313A2-9CF3-4AE3-BCA2-841DC9ED1FB9}" sibTransId="{44B23A34-57DA-4AFC-B839-509FED74D4D5}"/>
    <dgm:cxn modelId="{7E0F4B62-368F-4FF9-A8A9-8E7338B7C987}" srcId="{7173BE53-39A2-4371-9749-9C3640B20168}" destId="{AC3C4D11-45D9-4A0C-A399-99377C6D7707}" srcOrd="4" destOrd="0" parTransId="{944B41D6-3509-4D4D-83D5-2A41A299AB86}" sibTransId="{8A1E7B11-B060-41AB-A34E-CFF27F798411}"/>
    <dgm:cxn modelId="{8336B963-AD74-4010-876D-3FFD229CB7FE}" type="presOf" srcId="{B4C1E3F9-CA05-4075-AA1E-4A8588DACF8E}" destId="{DD34FFD2-20DB-4802-9780-6AE3C380AB35}" srcOrd="0" destOrd="1" presId="urn:microsoft.com/office/officeart/2005/8/layout/list1"/>
    <dgm:cxn modelId="{E7A14766-6EF0-4196-A94C-963D44A018D8}" type="presOf" srcId="{76BEFF01-3B8E-447D-A048-B0A0763B7520}" destId="{7116A6BB-E730-4394-9FED-4ABB5E56248A}" srcOrd="0" destOrd="1" presId="urn:microsoft.com/office/officeart/2005/8/layout/list1"/>
    <dgm:cxn modelId="{D1663B4B-E424-45B1-A273-19AEB2C289EB}" srcId="{7173BE53-39A2-4371-9749-9C3640B20168}" destId="{C4B13786-3CD0-4B77-8B39-9124690B21F3}" srcOrd="7" destOrd="0" parTransId="{D839BD02-0EDC-447E-882E-F7355BF94786}" sibTransId="{F616B1BB-F09B-4833-9B5E-0FE4DADF4CA5}"/>
    <dgm:cxn modelId="{D7A2B44F-7F36-4D1D-8B0F-B8DC9B3AEA3B}" srcId="{7173BE53-39A2-4371-9749-9C3640B20168}" destId="{DDA0106B-DDFB-46F8-8B95-BC791ADB86CF}" srcOrd="3" destOrd="0" parTransId="{12ABAB4C-40DC-45B7-AE0C-A7D3D200ACF2}" sibTransId="{50779A07-D000-4DAE-8887-B129C1707990}"/>
    <dgm:cxn modelId="{CF7FE74F-1F63-4F87-B49A-2AB291ECC656}" srcId="{5BF4B31F-4433-4279-9C0C-578607307B1F}" destId="{E758C6FB-8890-46DC-8ED0-D178A800DB84}" srcOrd="0" destOrd="0" parTransId="{9EA2B2E0-3EEB-40A1-9AC6-209A759DCEE1}" sibTransId="{9BA4E86F-44D5-4812-93F3-DE9B502098D0}"/>
    <dgm:cxn modelId="{A275BD71-5321-4EA5-ADCB-EBA80F0EF306}" type="presOf" srcId="{7173BE53-39A2-4371-9749-9C3640B20168}" destId="{61FE1ED9-C292-4688-B73E-A3376FB1B62B}" srcOrd="1" destOrd="0" presId="urn:microsoft.com/office/officeart/2005/8/layout/list1"/>
    <dgm:cxn modelId="{8FF8A274-9701-4256-BC23-0CB73F967B18}" type="presOf" srcId="{1D34A1EE-30B4-4089-846A-DA09ED808B2F}" destId="{DD34FFD2-20DB-4802-9780-6AE3C380AB35}" srcOrd="0" destOrd="0" presId="urn:microsoft.com/office/officeart/2005/8/layout/list1"/>
    <dgm:cxn modelId="{68DB6A77-1D69-4D68-A50B-7EA37E372F17}" type="presOf" srcId="{8EA3415D-9C36-458E-9DC4-60F5BDB53043}" destId="{7116A6BB-E730-4394-9FED-4ABB5E56248A}" srcOrd="0" destOrd="6" presId="urn:microsoft.com/office/officeart/2005/8/layout/list1"/>
    <dgm:cxn modelId="{BD28B67A-D42A-4E59-9FFD-75D37C2519DF}" srcId="{7173BE53-39A2-4371-9749-9C3640B20168}" destId="{1765C88E-9A39-4995-9B7F-87EB6942B18C}" srcOrd="2" destOrd="0" parTransId="{99C90C74-232F-430B-9DC0-EA1529FE180B}" sibTransId="{F3FF349E-0221-4DD2-A432-F943E159E6C1}"/>
    <dgm:cxn modelId="{7F026A96-6277-469B-9C55-F608279043E5}" srcId="{E758C6FB-8890-46DC-8ED0-D178A800DB84}" destId="{B4C1E3F9-CA05-4075-AA1E-4A8588DACF8E}" srcOrd="1" destOrd="0" parTransId="{490A34A6-375E-4E06-ACDC-1A68E3F12D60}" sibTransId="{6BE5DF66-FC43-465E-B089-E77CB3A988FF}"/>
    <dgm:cxn modelId="{4428BC9D-9861-43C8-8613-DB082A5949AB}" type="presOf" srcId="{7173BE53-39A2-4371-9749-9C3640B20168}" destId="{83B5C48F-72E9-4F69-823C-8523636E7F4B}" srcOrd="0" destOrd="0" presId="urn:microsoft.com/office/officeart/2005/8/layout/list1"/>
    <dgm:cxn modelId="{963116A7-E760-402D-B290-BAEE87120298}" type="presOf" srcId="{AC3C4D11-45D9-4A0C-A399-99377C6D7707}" destId="{7116A6BB-E730-4394-9FED-4ABB5E56248A}" srcOrd="0" destOrd="4" presId="urn:microsoft.com/office/officeart/2005/8/layout/list1"/>
    <dgm:cxn modelId="{31A4B9A9-488E-4D34-BCE6-2224892AFF9E}" srcId="{5BF4B31F-4433-4279-9C0C-578607307B1F}" destId="{7173BE53-39A2-4371-9749-9C3640B20168}" srcOrd="1" destOrd="0" parTransId="{9E57E00F-FF91-4C68-B9A5-D6FEB3832D1B}" sibTransId="{B4A859FC-C2E7-4741-B902-6A1B4C4FB043}"/>
    <dgm:cxn modelId="{C5E392B4-B9DD-4EBE-A37A-F1786A1904E4}" type="presOf" srcId="{E758C6FB-8890-46DC-8ED0-D178A800DB84}" destId="{F553C50B-1C42-4CFB-BFB6-E73E53CC2568}" srcOrd="0" destOrd="0" presId="urn:microsoft.com/office/officeart/2005/8/layout/list1"/>
    <dgm:cxn modelId="{DCF2D1B4-EF27-44BC-AC71-DD68A97CB3E9}" srcId="{7173BE53-39A2-4371-9749-9C3640B20168}" destId="{76BEFF01-3B8E-447D-A048-B0A0763B7520}" srcOrd="1" destOrd="0" parTransId="{EA0C67A0-AD7C-40F2-B75D-8A3337368199}" sibTransId="{547311CB-232F-4948-82E5-204F8AB0F4C4}"/>
    <dgm:cxn modelId="{004ED3BE-3642-4016-8921-58381E531137}" type="presOf" srcId="{1765C88E-9A39-4995-9B7F-87EB6942B18C}" destId="{7116A6BB-E730-4394-9FED-4ABB5E56248A}" srcOrd="0" destOrd="2" presId="urn:microsoft.com/office/officeart/2005/8/layout/list1"/>
    <dgm:cxn modelId="{E96994D8-F957-4830-AE64-B869518F795B}" type="presOf" srcId="{DDA0106B-DDFB-46F8-8B95-BC791ADB86CF}" destId="{7116A6BB-E730-4394-9FED-4ABB5E56248A}" srcOrd="0" destOrd="3" presId="urn:microsoft.com/office/officeart/2005/8/layout/list1"/>
    <dgm:cxn modelId="{0B0167F3-E739-4B93-839C-AD8E29EA9ACB}" type="presParOf" srcId="{5B355425-ADB6-4090-93F8-F5CD47A1D647}" destId="{4C0720C5-20F1-4075-A8D3-E295F75214BA}" srcOrd="0" destOrd="0" presId="urn:microsoft.com/office/officeart/2005/8/layout/list1"/>
    <dgm:cxn modelId="{84B3B3FC-1EEC-474B-9BAC-B22410B666CE}" type="presParOf" srcId="{4C0720C5-20F1-4075-A8D3-E295F75214BA}" destId="{F553C50B-1C42-4CFB-BFB6-E73E53CC2568}" srcOrd="0" destOrd="0" presId="urn:microsoft.com/office/officeart/2005/8/layout/list1"/>
    <dgm:cxn modelId="{8BABBB1D-F66F-49AA-873F-33EC20B878AD}" type="presParOf" srcId="{4C0720C5-20F1-4075-A8D3-E295F75214BA}" destId="{5D95893A-032F-4C29-AC2A-C44A6F9E19EF}" srcOrd="1" destOrd="0" presId="urn:microsoft.com/office/officeart/2005/8/layout/list1"/>
    <dgm:cxn modelId="{0A982EBC-13EF-4E43-926E-BFA9CE96CA1C}" type="presParOf" srcId="{5B355425-ADB6-4090-93F8-F5CD47A1D647}" destId="{70EB6CC3-B9B9-4065-ACF5-6ADB03EBE577}" srcOrd="1" destOrd="0" presId="urn:microsoft.com/office/officeart/2005/8/layout/list1"/>
    <dgm:cxn modelId="{7DCC81D3-BA9C-4E61-9CDD-992545C3BD02}" type="presParOf" srcId="{5B355425-ADB6-4090-93F8-F5CD47A1D647}" destId="{DD34FFD2-20DB-4802-9780-6AE3C380AB35}" srcOrd="2" destOrd="0" presId="urn:microsoft.com/office/officeart/2005/8/layout/list1"/>
    <dgm:cxn modelId="{86BEEEE3-65D9-4D68-A66F-9EAE8763AF1A}" type="presParOf" srcId="{5B355425-ADB6-4090-93F8-F5CD47A1D647}" destId="{CFC7902F-7BBB-413E-B287-DFD7A17EB306}" srcOrd="3" destOrd="0" presId="urn:microsoft.com/office/officeart/2005/8/layout/list1"/>
    <dgm:cxn modelId="{8060FCC0-3AAE-4614-83AB-27115B4E87F8}" type="presParOf" srcId="{5B355425-ADB6-4090-93F8-F5CD47A1D647}" destId="{C8A152C0-1FB2-4CA6-974E-684CC6813ABB}" srcOrd="4" destOrd="0" presId="urn:microsoft.com/office/officeart/2005/8/layout/list1"/>
    <dgm:cxn modelId="{AA3BFA28-1A8E-4E52-B89F-4BD33FCE7C27}" type="presParOf" srcId="{C8A152C0-1FB2-4CA6-974E-684CC6813ABB}" destId="{83B5C48F-72E9-4F69-823C-8523636E7F4B}" srcOrd="0" destOrd="0" presId="urn:microsoft.com/office/officeart/2005/8/layout/list1"/>
    <dgm:cxn modelId="{59712C2F-AB16-42E9-89A7-07F2969B8F6E}" type="presParOf" srcId="{C8A152C0-1FB2-4CA6-974E-684CC6813ABB}" destId="{61FE1ED9-C292-4688-B73E-A3376FB1B62B}" srcOrd="1" destOrd="0" presId="urn:microsoft.com/office/officeart/2005/8/layout/list1"/>
    <dgm:cxn modelId="{145B5601-95B7-4A56-B55A-39FD171356B4}" type="presParOf" srcId="{5B355425-ADB6-4090-93F8-F5CD47A1D647}" destId="{41E02709-1A8F-4D7A-88BE-FE8352A58AE5}" srcOrd="5" destOrd="0" presId="urn:microsoft.com/office/officeart/2005/8/layout/list1"/>
    <dgm:cxn modelId="{B0A10CBC-1F02-4158-BAEF-5CEA5DDD67D1}" type="presParOf" srcId="{5B355425-ADB6-4090-93F8-F5CD47A1D647}" destId="{7116A6BB-E730-4394-9FED-4ABB5E56248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D12468-CCD0-4AE9-8045-6E10C45BBB4A}"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DB05AA34-D809-40F9-99EA-015539933C33}">
      <dgm:prSet/>
      <dgm:spPr/>
      <dgm:t>
        <a:bodyPr/>
        <a:lstStyle/>
        <a:p>
          <a:r>
            <a:rPr lang="is-IS" dirty="0"/>
            <a:t>Á árunum 2021 til 2025 er áætlað að Faxaflóahafnir munu fara í töluverðar nýframkvæmdir á Grundartanga, á Akranesi og í Borgarnesi.</a:t>
          </a:r>
          <a:endParaRPr lang="en-US" dirty="0"/>
        </a:p>
      </dgm:t>
    </dgm:pt>
    <dgm:pt modelId="{BADFD897-B43E-4255-8C30-8F5EFD4BD7E8}" type="parTrans" cxnId="{F208E122-9DF2-4DB4-825E-6DCB0C0CC425}">
      <dgm:prSet/>
      <dgm:spPr/>
      <dgm:t>
        <a:bodyPr/>
        <a:lstStyle/>
        <a:p>
          <a:endParaRPr lang="en-US"/>
        </a:p>
      </dgm:t>
    </dgm:pt>
    <dgm:pt modelId="{A0852FE5-D2CB-48C2-9FBF-933820C0ABDA}" type="sibTrans" cxnId="{F208E122-9DF2-4DB4-825E-6DCB0C0CC425}">
      <dgm:prSet/>
      <dgm:spPr/>
      <dgm:t>
        <a:bodyPr/>
        <a:lstStyle/>
        <a:p>
          <a:endParaRPr lang="en-US"/>
        </a:p>
      </dgm:t>
    </dgm:pt>
    <dgm:pt modelId="{2EDFAB3B-D83A-4997-B897-9292A38BB5E1}">
      <dgm:prSet/>
      <dgm:spPr/>
      <dgm:t>
        <a:bodyPr/>
        <a:lstStyle/>
        <a:p>
          <a:r>
            <a:rPr lang="is-IS"/>
            <a:t>Grundartangi; áætlað er að verja 540 m.kr. til framkvæmda við hafnarvirki, lóðir, götur og sérverkefni.</a:t>
          </a:r>
          <a:endParaRPr lang="en-US"/>
        </a:p>
      </dgm:t>
    </dgm:pt>
    <dgm:pt modelId="{167B439B-EC99-4A05-8BBD-D5D00C0CABCB}" type="parTrans" cxnId="{3684D2F3-2C26-4142-9426-85C41C3B6BDB}">
      <dgm:prSet/>
      <dgm:spPr/>
      <dgm:t>
        <a:bodyPr/>
        <a:lstStyle/>
        <a:p>
          <a:endParaRPr lang="en-US"/>
        </a:p>
      </dgm:t>
    </dgm:pt>
    <dgm:pt modelId="{A07DD523-94EE-4028-ADCD-6190811A782A}" type="sibTrans" cxnId="{3684D2F3-2C26-4142-9426-85C41C3B6BDB}">
      <dgm:prSet/>
      <dgm:spPr/>
      <dgm:t>
        <a:bodyPr/>
        <a:lstStyle/>
        <a:p>
          <a:endParaRPr lang="en-US"/>
        </a:p>
      </dgm:t>
    </dgm:pt>
    <dgm:pt modelId="{38F37E34-FACA-46BC-AA90-4718BEEDD0E9}">
      <dgm:prSet/>
      <dgm:spPr/>
      <dgm:t>
        <a:bodyPr/>
        <a:lstStyle/>
        <a:p>
          <a:r>
            <a:rPr lang="is-IS" dirty="0"/>
            <a:t>Akranes; áætlað er að verja rúmum milljarði til endurnýjunar stálþils og lengingu viðlegu. </a:t>
          </a:r>
          <a:endParaRPr lang="en-US" dirty="0"/>
        </a:p>
      </dgm:t>
    </dgm:pt>
    <dgm:pt modelId="{B6E3B3AD-D31F-4095-BCB7-3BCD3D4F4E1D}" type="parTrans" cxnId="{13DA317A-6DC0-4AF2-9718-566298C8D916}">
      <dgm:prSet/>
      <dgm:spPr/>
      <dgm:t>
        <a:bodyPr/>
        <a:lstStyle/>
        <a:p>
          <a:endParaRPr lang="en-US"/>
        </a:p>
      </dgm:t>
    </dgm:pt>
    <dgm:pt modelId="{700E07A6-AE4B-4A85-AB4D-0C666EA12926}" type="sibTrans" cxnId="{13DA317A-6DC0-4AF2-9718-566298C8D916}">
      <dgm:prSet/>
      <dgm:spPr/>
      <dgm:t>
        <a:bodyPr/>
        <a:lstStyle/>
        <a:p>
          <a:endParaRPr lang="en-US"/>
        </a:p>
      </dgm:t>
    </dgm:pt>
    <dgm:pt modelId="{A2DB8F09-9059-499F-A3D7-1CB88562247F}">
      <dgm:prSet/>
      <dgm:spPr/>
      <dgm:t>
        <a:bodyPr/>
        <a:lstStyle/>
        <a:p>
          <a:r>
            <a:rPr lang="is-IS" dirty="0"/>
            <a:t>Borgarnes; áætlað að verja 15 m.kr. í nýja flotbryggju.  Verkinu lauk árið 2021. </a:t>
          </a:r>
          <a:endParaRPr lang="en-US" dirty="0"/>
        </a:p>
      </dgm:t>
    </dgm:pt>
    <dgm:pt modelId="{0DFC5B67-DD6B-486D-8897-AA5280F6BE1B}" type="parTrans" cxnId="{0232B1A6-91CE-4E88-B289-B88034E68AA2}">
      <dgm:prSet/>
      <dgm:spPr/>
      <dgm:t>
        <a:bodyPr/>
        <a:lstStyle/>
        <a:p>
          <a:endParaRPr lang="en-US"/>
        </a:p>
      </dgm:t>
    </dgm:pt>
    <dgm:pt modelId="{DED99046-2AC6-4946-9A6E-9DB13C170B32}" type="sibTrans" cxnId="{0232B1A6-91CE-4E88-B289-B88034E68AA2}">
      <dgm:prSet/>
      <dgm:spPr/>
      <dgm:t>
        <a:bodyPr/>
        <a:lstStyle/>
        <a:p>
          <a:endParaRPr lang="en-US"/>
        </a:p>
      </dgm:t>
    </dgm:pt>
    <dgm:pt modelId="{E72933FA-488D-4024-A163-AC936E4BD745}" type="pres">
      <dgm:prSet presAssocID="{AFD12468-CCD0-4AE9-8045-6E10C45BBB4A}" presName="vert0" presStyleCnt="0">
        <dgm:presLayoutVars>
          <dgm:dir/>
          <dgm:animOne val="branch"/>
          <dgm:animLvl val="lvl"/>
        </dgm:presLayoutVars>
      </dgm:prSet>
      <dgm:spPr/>
    </dgm:pt>
    <dgm:pt modelId="{C02AC269-C3D8-4EE2-8646-82390F736141}" type="pres">
      <dgm:prSet presAssocID="{DB05AA34-D809-40F9-99EA-015539933C33}" presName="thickLine" presStyleLbl="alignNode1" presStyleIdx="0" presStyleCnt="4"/>
      <dgm:spPr/>
    </dgm:pt>
    <dgm:pt modelId="{1DFA500A-B001-4900-BBD0-E7F17E2239D3}" type="pres">
      <dgm:prSet presAssocID="{DB05AA34-D809-40F9-99EA-015539933C33}" presName="horz1" presStyleCnt="0"/>
      <dgm:spPr/>
    </dgm:pt>
    <dgm:pt modelId="{7689E801-62E8-4BFF-8EF1-E8FA9C2089F4}" type="pres">
      <dgm:prSet presAssocID="{DB05AA34-D809-40F9-99EA-015539933C33}" presName="tx1" presStyleLbl="revTx" presStyleIdx="0" presStyleCnt="4"/>
      <dgm:spPr/>
    </dgm:pt>
    <dgm:pt modelId="{DFB8DF21-F0E2-4045-958F-6D07ADE0F920}" type="pres">
      <dgm:prSet presAssocID="{DB05AA34-D809-40F9-99EA-015539933C33}" presName="vert1" presStyleCnt="0"/>
      <dgm:spPr/>
    </dgm:pt>
    <dgm:pt modelId="{6FFD5755-9D9F-49CD-AEFA-DA0C4911E3BE}" type="pres">
      <dgm:prSet presAssocID="{2EDFAB3B-D83A-4997-B897-9292A38BB5E1}" presName="thickLine" presStyleLbl="alignNode1" presStyleIdx="1" presStyleCnt="4"/>
      <dgm:spPr/>
    </dgm:pt>
    <dgm:pt modelId="{54115138-DC42-4BB7-ACA9-9C163DE21C6C}" type="pres">
      <dgm:prSet presAssocID="{2EDFAB3B-D83A-4997-B897-9292A38BB5E1}" presName="horz1" presStyleCnt="0"/>
      <dgm:spPr/>
    </dgm:pt>
    <dgm:pt modelId="{7C1CE864-2285-4257-97AD-3189F11665CD}" type="pres">
      <dgm:prSet presAssocID="{2EDFAB3B-D83A-4997-B897-9292A38BB5E1}" presName="tx1" presStyleLbl="revTx" presStyleIdx="1" presStyleCnt="4"/>
      <dgm:spPr/>
    </dgm:pt>
    <dgm:pt modelId="{E0CEB12E-4B2D-461B-BD29-D4D3164D74CF}" type="pres">
      <dgm:prSet presAssocID="{2EDFAB3B-D83A-4997-B897-9292A38BB5E1}" presName="vert1" presStyleCnt="0"/>
      <dgm:spPr/>
    </dgm:pt>
    <dgm:pt modelId="{D34AAB97-C8B6-42C9-ABD8-D2F3FBF86DD0}" type="pres">
      <dgm:prSet presAssocID="{38F37E34-FACA-46BC-AA90-4718BEEDD0E9}" presName="thickLine" presStyleLbl="alignNode1" presStyleIdx="2" presStyleCnt="4"/>
      <dgm:spPr/>
    </dgm:pt>
    <dgm:pt modelId="{8C7F6A78-E76C-4093-B915-955239FEB3EA}" type="pres">
      <dgm:prSet presAssocID="{38F37E34-FACA-46BC-AA90-4718BEEDD0E9}" presName="horz1" presStyleCnt="0"/>
      <dgm:spPr/>
    </dgm:pt>
    <dgm:pt modelId="{985931DE-49A5-4AFB-91FE-F0249E2060C1}" type="pres">
      <dgm:prSet presAssocID="{38F37E34-FACA-46BC-AA90-4718BEEDD0E9}" presName="tx1" presStyleLbl="revTx" presStyleIdx="2" presStyleCnt="4"/>
      <dgm:spPr/>
    </dgm:pt>
    <dgm:pt modelId="{19F903D8-6AFB-4F67-84CB-4113D85DDAA2}" type="pres">
      <dgm:prSet presAssocID="{38F37E34-FACA-46BC-AA90-4718BEEDD0E9}" presName="vert1" presStyleCnt="0"/>
      <dgm:spPr/>
    </dgm:pt>
    <dgm:pt modelId="{2D9D3C5F-7096-40C7-82AA-7B406763B337}" type="pres">
      <dgm:prSet presAssocID="{A2DB8F09-9059-499F-A3D7-1CB88562247F}" presName="thickLine" presStyleLbl="alignNode1" presStyleIdx="3" presStyleCnt="4"/>
      <dgm:spPr/>
    </dgm:pt>
    <dgm:pt modelId="{2F0C2CA7-1604-4CCC-9379-D557CEA5D978}" type="pres">
      <dgm:prSet presAssocID="{A2DB8F09-9059-499F-A3D7-1CB88562247F}" presName="horz1" presStyleCnt="0"/>
      <dgm:spPr/>
    </dgm:pt>
    <dgm:pt modelId="{2AF3D190-806A-4D6D-89CB-E88CCD579162}" type="pres">
      <dgm:prSet presAssocID="{A2DB8F09-9059-499F-A3D7-1CB88562247F}" presName="tx1" presStyleLbl="revTx" presStyleIdx="3" presStyleCnt="4"/>
      <dgm:spPr/>
    </dgm:pt>
    <dgm:pt modelId="{61B78966-C1D9-45D0-9CDE-E4829C8399DD}" type="pres">
      <dgm:prSet presAssocID="{A2DB8F09-9059-499F-A3D7-1CB88562247F}" presName="vert1" presStyleCnt="0"/>
      <dgm:spPr/>
    </dgm:pt>
  </dgm:ptLst>
  <dgm:cxnLst>
    <dgm:cxn modelId="{135D3520-1304-4E54-B1D3-051FE130818C}" type="presOf" srcId="{DB05AA34-D809-40F9-99EA-015539933C33}" destId="{7689E801-62E8-4BFF-8EF1-E8FA9C2089F4}" srcOrd="0" destOrd="0" presId="urn:microsoft.com/office/officeart/2008/layout/LinedList"/>
    <dgm:cxn modelId="{F208E122-9DF2-4DB4-825E-6DCB0C0CC425}" srcId="{AFD12468-CCD0-4AE9-8045-6E10C45BBB4A}" destId="{DB05AA34-D809-40F9-99EA-015539933C33}" srcOrd="0" destOrd="0" parTransId="{BADFD897-B43E-4255-8C30-8F5EFD4BD7E8}" sibTransId="{A0852FE5-D2CB-48C2-9FBF-933820C0ABDA}"/>
    <dgm:cxn modelId="{5C7B5C62-23CB-4FD7-87A0-5DA3C6446964}" type="presOf" srcId="{2EDFAB3B-D83A-4997-B897-9292A38BB5E1}" destId="{7C1CE864-2285-4257-97AD-3189F11665CD}" srcOrd="0" destOrd="0" presId="urn:microsoft.com/office/officeart/2008/layout/LinedList"/>
    <dgm:cxn modelId="{9F855259-6C6C-4377-80C3-C07EE8FA41A7}" type="presOf" srcId="{A2DB8F09-9059-499F-A3D7-1CB88562247F}" destId="{2AF3D190-806A-4D6D-89CB-E88CCD579162}" srcOrd="0" destOrd="0" presId="urn:microsoft.com/office/officeart/2008/layout/LinedList"/>
    <dgm:cxn modelId="{13DA317A-6DC0-4AF2-9718-566298C8D916}" srcId="{AFD12468-CCD0-4AE9-8045-6E10C45BBB4A}" destId="{38F37E34-FACA-46BC-AA90-4718BEEDD0E9}" srcOrd="2" destOrd="0" parTransId="{B6E3B3AD-D31F-4095-BCB7-3BCD3D4F4E1D}" sibTransId="{700E07A6-AE4B-4A85-AB4D-0C666EA12926}"/>
    <dgm:cxn modelId="{2EBE0388-D23A-40C5-9116-A41C4A0E6E51}" type="presOf" srcId="{38F37E34-FACA-46BC-AA90-4718BEEDD0E9}" destId="{985931DE-49A5-4AFB-91FE-F0249E2060C1}" srcOrd="0" destOrd="0" presId="urn:microsoft.com/office/officeart/2008/layout/LinedList"/>
    <dgm:cxn modelId="{0232B1A6-91CE-4E88-B289-B88034E68AA2}" srcId="{AFD12468-CCD0-4AE9-8045-6E10C45BBB4A}" destId="{A2DB8F09-9059-499F-A3D7-1CB88562247F}" srcOrd="3" destOrd="0" parTransId="{0DFC5B67-DD6B-486D-8897-AA5280F6BE1B}" sibTransId="{DED99046-2AC6-4946-9A6E-9DB13C170B32}"/>
    <dgm:cxn modelId="{BA7A79CA-BCB3-40D1-8373-CCC5A7E8EE6B}" type="presOf" srcId="{AFD12468-CCD0-4AE9-8045-6E10C45BBB4A}" destId="{E72933FA-488D-4024-A163-AC936E4BD745}" srcOrd="0" destOrd="0" presId="urn:microsoft.com/office/officeart/2008/layout/LinedList"/>
    <dgm:cxn modelId="{3684D2F3-2C26-4142-9426-85C41C3B6BDB}" srcId="{AFD12468-CCD0-4AE9-8045-6E10C45BBB4A}" destId="{2EDFAB3B-D83A-4997-B897-9292A38BB5E1}" srcOrd="1" destOrd="0" parTransId="{167B439B-EC99-4A05-8BBD-D5D00C0CABCB}" sibTransId="{A07DD523-94EE-4028-ADCD-6190811A782A}"/>
    <dgm:cxn modelId="{5F793425-86FA-428F-BF1D-9171346D0C9E}" type="presParOf" srcId="{E72933FA-488D-4024-A163-AC936E4BD745}" destId="{C02AC269-C3D8-4EE2-8646-82390F736141}" srcOrd="0" destOrd="0" presId="urn:microsoft.com/office/officeart/2008/layout/LinedList"/>
    <dgm:cxn modelId="{E89ECDA4-A80E-484A-9F84-CCD258A65803}" type="presParOf" srcId="{E72933FA-488D-4024-A163-AC936E4BD745}" destId="{1DFA500A-B001-4900-BBD0-E7F17E2239D3}" srcOrd="1" destOrd="0" presId="urn:microsoft.com/office/officeart/2008/layout/LinedList"/>
    <dgm:cxn modelId="{A2334ED7-1AAB-4567-81EA-CD9F326F143C}" type="presParOf" srcId="{1DFA500A-B001-4900-BBD0-E7F17E2239D3}" destId="{7689E801-62E8-4BFF-8EF1-E8FA9C2089F4}" srcOrd="0" destOrd="0" presId="urn:microsoft.com/office/officeart/2008/layout/LinedList"/>
    <dgm:cxn modelId="{CF950950-A225-41AD-8611-AC01C9237D12}" type="presParOf" srcId="{1DFA500A-B001-4900-BBD0-E7F17E2239D3}" destId="{DFB8DF21-F0E2-4045-958F-6D07ADE0F920}" srcOrd="1" destOrd="0" presId="urn:microsoft.com/office/officeart/2008/layout/LinedList"/>
    <dgm:cxn modelId="{B2F2C491-82A2-47A7-996B-FDFC8359D330}" type="presParOf" srcId="{E72933FA-488D-4024-A163-AC936E4BD745}" destId="{6FFD5755-9D9F-49CD-AEFA-DA0C4911E3BE}" srcOrd="2" destOrd="0" presId="urn:microsoft.com/office/officeart/2008/layout/LinedList"/>
    <dgm:cxn modelId="{C609D4DC-F6D7-4F26-B369-E51E63F12931}" type="presParOf" srcId="{E72933FA-488D-4024-A163-AC936E4BD745}" destId="{54115138-DC42-4BB7-ACA9-9C163DE21C6C}" srcOrd="3" destOrd="0" presId="urn:microsoft.com/office/officeart/2008/layout/LinedList"/>
    <dgm:cxn modelId="{32332591-3FC5-460F-8F65-485246F5D553}" type="presParOf" srcId="{54115138-DC42-4BB7-ACA9-9C163DE21C6C}" destId="{7C1CE864-2285-4257-97AD-3189F11665CD}" srcOrd="0" destOrd="0" presId="urn:microsoft.com/office/officeart/2008/layout/LinedList"/>
    <dgm:cxn modelId="{B484E6EE-B295-46D9-89B6-28D2A6B04BEF}" type="presParOf" srcId="{54115138-DC42-4BB7-ACA9-9C163DE21C6C}" destId="{E0CEB12E-4B2D-461B-BD29-D4D3164D74CF}" srcOrd="1" destOrd="0" presId="urn:microsoft.com/office/officeart/2008/layout/LinedList"/>
    <dgm:cxn modelId="{D7645AF4-D3CA-45A8-BAA9-F5E6E70B78FA}" type="presParOf" srcId="{E72933FA-488D-4024-A163-AC936E4BD745}" destId="{D34AAB97-C8B6-42C9-ABD8-D2F3FBF86DD0}" srcOrd="4" destOrd="0" presId="urn:microsoft.com/office/officeart/2008/layout/LinedList"/>
    <dgm:cxn modelId="{CD1C092D-3CD9-49C8-BF8D-56B71FEDBB31}" type="presParOf" srcId="{E72933FA-488D-4024-A163-AC936E4BD745}" destId="{8C7F6A78-E76C-4093-B915-955239FEB3EA}" srcOrd="5" destOrd="0" presId="urn:microsoft.com/office/officeart/2008/layout/LinedList"/>
    <dgm:cxn modelId="{2A97EBF5-2C15-41E2-AF8E-2E13DEBCDEB6}" type="presParOf" srcId="{8C7F6A78-E76C-4093-B915-955239FEB3EA}" destId="{985931DE-49A5-4AFB-91FE-F0249E2060C1}" srcOrd="0" destOrd="0" presId="urn:microsoft.com/office/officeart/2008/layout/LinedList"/>
    <dgm:cxn modelId="{E5E724E5-9B34-4BD6-BE4E-BB6E05686DE8}" type="presParOf" srcId="{8C7F6A78-E76C-4093-B915-955239FEB3EA}" destId="{19F903D8-6AFB-4F67-84CB-4113D85DDAA2}" srcOrd="1" destOrd="0" presId="urn:microsoft.com/office/officeart/2008/layout/LinedList"/>
    <dgm:cxn modelId="{462EF471-6163-468A-889D-30A5255F514B}" type="presParOf" srcId="{E72933FA-488D-4024-A163-AC936E4BD745}" destId="{2D9D3C5F-7096-40C7-82AA-7B406763B337}" srcOrd="6" destOrd="0" presId="urn:microsoft.com/office/officeart/2008/layout/LinedList"/>
    <dgm:cxn modelId="{B5A90EFC-604F-438D-B731-54205AA5C50C}" type="presParOf" srcId="{E72933FA-488D-4024-A163-AC936E4BD745}" destId="{2F0C2CA7-1604-4CCC-9379-D557CEA5D978}" srcOrd="7" destOrd="0" presId="urn:microsoft.com/office/officeart/2008/layout/LinedList"/>
    <dgm:cxn modelId="{2EB1A25B-5246-40DA-8AF8-9E3C63D7837A}" type="presParOf" srcId="{2F0C2CA7-1604-4CCC-9379-D557CEA5D978}" destId="{2AF3D190-806A-4D6D-89CB-E88CCD579162}" srcOrd="0" destOrd="0" presId="urn:microsoft.com/office/officeart/2008/layout/LinedList"/>
    <dgm:cxn modelId="{B7B3675E-AC67-4DE1-AECE-D503E2CEE29D}" type="presParOf" srcId="{2F0C2CA7-1604-4CCC-9379-D557CEA5D978}" destId="{61B78966-C1D9-45D0-9CDE-E4829C8399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F0CAA-CDC2-4E0A-9FA5-9C6841D93C6E}">
      <dsp:nvSpPr>
        <dsp:cNvPr id="0" name=""/>
        <dsp:cNvSpPr/>
      </dsp:nvSpPr>
      <dsp:spPr>
        <a:xfrm>
          <a:off x="1192003" y="351392"/>
          <a:ext cx="1585462" cy="1585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s-IS" sz="1200" kern="1200"/>
            <a:t>Góðar nettengingar mikilvægastar innviða fyrir fyrirtæki á landsbyggðinni</a:t>
          </a:r>
          <a:endParaRPr lang="en-US" sz="1200" kern="1200"/>
        </a:p>
      </dsp:txBody>
      <dsp:txXfrm>
        <a:off x="1424189" y="583578"/>
        <a:ext cx="1121090" cy="1121090"/>
      </dsp:txXfrm>
    </dsp:sp>
    <dsp:sp modelId="{FC0071BB-BF38-47D2-A000-A94556078867}">
      <dsp:nvSpPr>
        <dsp:cNvPr id="0" name=""/>
        <dsp:cNvSpPr/>
      </dsp:nvSpPr>
      <dsp:spPr>
        <a:xfrm rot="3600000">
          <a:off x="2363172" y="1897771"/>
          <a:ext cx="422298" cy="535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394844" y="1949932"/>
        <a:ext cx="295609" cy="321055"/>
      </dsp:txXfrm>
    </dsp:sp>
    <dsp:sp modelId="{A2F44BA1-5D19-49B5-98B3-9EC23C1FAA26}">
      <dsp:nvSpPr>
        <dsp:cNvPr id="0" name=""/>
        <dsp:cNvSpPr/>
      </dsp:nvSpPr>
      <dsp:spPr>
        <a:xfrm>
          <a:off x="2383129" y="2414482"/>
          <a:ext cx="1585462" cy="1585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s-IS" sz="1200" kern="1200"/>
            <a:t>Vegakerfið meðal mikilvægustu innviða að mati fyrirtækja á landsbyggðinni.</a:t>
          </a:r>
          <a:endParaRPr lang="en-US" sz="1200" kern="1200"/>
        </a:p>
      </dsp:txBody>
      <dsp:txXfrm>
        <a:off x="2615315" y="2646668"/>
        <a:ext cx="1121090" cy="1121090"/>
      </dsp:txXfrm>
    </dsp:sp>
    <dsp:sp modelId="{1F6FAE8B-3FA1-4811-9D64-0DB9E55BB5E1}">
      <dsp:nvSpPr>
        <dsp:cNvPr id="0" name=""/>
        <dsp:cNvSpPr/>
      </dsp:nvSpPr>
      <dsp:spPr>
        <a:xfrm rot="10800000">
          <a:off x="1785537" y="2939667"/>
          <a:ext cx="422298" cy="535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912226" y="3046686"/>
        <a:ext cx="295609" cy="321055"/>
      </dsp:txXfrm>
    </dsp:sp>
    <dsp:sp modelId="{E349477D-7DA9-48BD-BB7B-F32EFE4982BD}">
      <dsp:nvSpPr>
        <dsp:cNvPr id="0" name=""/>
        <dsp:cNvSpPr/>
      </dsp:nvSpPr>
      <dsp:spPr>
        <a:xfrm>
          <a:off x="878" y="2414482"/>
          <a:ext cx="1585462" cy="1585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s-IS" sz="1200" kern="1200"/>
            <a:t>Spurt var um mikilvægi þeirra fyrir rekstur fyrirtækjanna.</a:t>
          </a:r>
          <a:endParaRPr lang="en-US" sz="1200" kern="1200"/>
        </a:p>
      </dsp:txBody>
      <dsp:txXfrm>
        <a:off x="233064" y="2646668"/>
        <a:ext cx="1121090" cy="1121090"/>
      </dsp:txXfrm>
    </dsp:sp>
    <dsp:sp modelId="{DE70CF40-6C69-478F-B8AF-B2714D9C8D54}">
      <dsp:nvSpPr>
        <dsp:cNvPr id="0" name=""/>
        <dsp:cNvSpPr/>
      </dsp:nvSpPr>
      <dsp:spPr>
        <a:xfrm rot="18000000">
          <a:off x="1172047" y="1918472"/>
          <a:ext cx="422298" cy="535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203719" y="2080349"/>
        <a:ext cx="295609" cy="321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4FFD2-20DB-4802-9780-6AE3C380AB35}">
      <dsp:nvSpPr>
        <dsp:cNvPr id="0" name=""/>
        <dsp:cNvSpPr/>
      </dsp:nvSpPr>
      <dsp:spPr>
        <a:xfrm>
          <a:off x="0" y="397582"/>
          <a:ext cx="6900512" cy="1645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is-IS" sz="1900" kern="1200"/>
            <a:t>Snæfellsbær; Stækkun trébryggju í Ólafsvík og löndunaraðstaða bætt 2024</a:t>
          </a:r>
          <a:endParaRPr lang="en-US" sz="1900" kern="1200"/>
        </a:p>
        <a:p>
          <a:pPr marL="171450" lvl="1" indent="-171450" algn="l" defTabSz="844550">
            <a:lnSpc>
              <a:spcPct val="90000"/>
            </a:lnSpc>
            <a:spcBef>
              <a:spcPct val="0"/>
            </a:spcBef>
            <a:spcAft>
              <a:spcPct val="15000"/>
            </a:spcAft>
            <a:buChar char="•"/>
          </a:pPr>
          <a:r>
            <a:rPr lang="is-IS" sz="1900" kern="1200" dirty="0"/>
            <a:t>Stykkishólmur; Stykkishöfn hafskipabryggja lengd um 40 m. 2023-2024</a:t>
          </a:r>
          <a:endParaRPr lang="en-US" sz="1900" kern="1200" dirty="0"/>
        </a:p>
      </dsp:txBody>
      <dsp:txXfrm>
        <a:off x="0" y="397582"/>
        <a:ext cx="6900512" cy="1645875"/>
      </dsp:txXfrm>
    </dsp:sp>
    <dsp:sp modelId="{5D95893A-032F-4C29-AC2A-C44A6F9E19EF}">
      <dsp:nvSpPr>
        <dsp:cNvPr id="0" name=""/>
        <dsp:cNvSpPr/>
      </dsp:nvSpPr>
      <dsp:spPr>
        <a:xfrm>
          <a:off x="345025" y="117142"/>
          <a:ext cx="4830358"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is-IS" sz="1900" kern="1200"/>
            <a:t>Hafnir</a:t>
          </a:r>
          <a:endParaRPr lang="en-US" sz="1900" kern="1200"/>
        </a:p>
      </dsp:txBody>
      <dsp:txXfrm>
        <a:off x="372405" y="144522"/>
        <a:ext cx="4775598" cy="506120"/>
      </dsp:txXfrm>
    </dsp:sp>
    <dsp:sp modelId="{7116A6BB-E730-4394-9FED-4ABB5E56248A}">
      <dsp:nvSpPr>
        <dsp:cNvPr id="0" name=""/>
        <dsp:cNvSpPr/>
      </dsp:nvSpPr>
      <dsp:spPr>
        <a:xfrm>
          <a:off x="0" y="2426497"/>
          <a:ext cx="6900512" cy="29925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is-IS" sz="1900" kern="1200"/>
            <a:t>Hvalfjarðarsveit; Sjóvörn við Belgsholt 200 m.  2023</a:t>
          </a:r>
          <a:endParaRPr lang="en-US" sz="1900" kern="1200"/>
        </a:p>
        <a:p>
          <a:pPr marL="171450" lvl="1" indent="-171450" algn="l" defTabSz="844550">
            <a:lnSpc>
              <a:spcPct val="90000"/>
            </a:lnSpc>
            <a:spcBef>
              <a:spcPct val="0"/>
            </a:spcBef>
            <a:spcAft>
              <a:spcPct val="15000"/>
            </a:spcAft>
            <a:buChar char="•"/>
          </a:pPr>
          <a:r>
            <a:rPr lang="is-IS" sz="1900" kern="1200"/>
            <a:t>Hvalfjarðarsveit; Sjóvörn við Vík 100 m.   2024</a:t>
          </a:r>
          <a:endParaRPr lang="en-US" sz="1900" kern="1200"/>
        </a:p>
        <a:p>
          <a:pPr marL="171450" lvl="1" indent="-171450" algn="l" defTabSz="844550">
            <a:lnSpc>
              <a:spcPct val="90000"/>
            </a:lnSpc>
            <a:spcBef>
              <a:spcPct val="0"/>
            </a:spcBef>
            <a:spcAft>
              <a:spcPct val="15000"/>
            </a:spcAft>
            <a:buChar char="•"/>
          </a:pPr>
          <a:r>
            <a:rPr lang="is-IS" sz="1900" kern="1200"/>
            <a:t>Snæfellsbær; Ólafsvík við Ennisbraut 180 m. 2022</a:t>
          </a:r>
          <a:endParaRPr lang="en-US" sz="1900" kern="1200"/>
        </a:p>
        <a:p>
          <a:pPr marL="171450" lvl="1" indent="-171450" algn="l" defTabSz="844550">
            <a:lnSpc>
              <a:spcPct val="90000"/>
            </a:lnSpc>
            <a:spcBef>
              <a:spcPct val="0"/>
            </a:spcBef>
            <a:spcAft>
              <a:spcPct val="15000"/>
            </a:spcAft>
            <a:buChar char="•"/>
          </a:pPr>
          <a:r>
            <a:rPr lang="is-IS" sz="1900" kern="1200"/>
            <a:t>Snæfellsbær; Hellnar, sjóvörn 30 m 2024</a:t>
          </a:r>
          <a:endParaRPr lang="en-US" sz="1900" kern="1200"/>
        </a:p>
        <a:p>
          <a:pPr marL="171450" lvl="1" indent="-171450" algn="l" defTabSz="844550">
            <a:lnSpc>
              <a:spcPct val="90000"/>
            </a:lnSpc>
            <a:spcBef>
              <a:spcPct val="0"/>
            </a:spcBef>
            <a:spcAft>
              <a:spcPct val="15000"/>
            </a:spcAft>
            <a:buChar char="•"/>
          </a:pPr>
          <a:r>
            <a:rPr lang="is-IS" sz="1900" kern="1200"/>
            <a:t>Snæfellsbær; Staðarsveit við Barðastaði 170 m 2024</a:t>
          </a:r>
          <a:endParaRPr lang="en-US" sz="1900" kern="1200"/>
        </a:p>
        <a:p>
          <a:pPr marL="171450" lvl="1" indent="-171450" algn="l" defTabSz="844550">
            <a:lnSpc>
              <a:spcPct val="90000"/>
            </a:lnSpc>
            <a:spcBef>
              <a:spcPct val="0"/>
            </a:spcBef>
            <a:spcAft>
              <a:spcPct val="15000"/>
            </a:spcAft>
            <a:buChar char="•"/>
          </a:pPr>
          <a:r>
            <a:rPr lang="is-IS" sz="1900" kern="1200"/>
            <a:t>Snæfellsbær; Hellissandur við Keflavíkurgötu 65 m 2024</a:t>
          </a:r>
          <a:endParaRPr lang="en-US" sz="1900" kern="1200"/>
        </a:p>
        <a:p>
          <a:pPr marL="171450" lvl="1" indent="-171450" algn="l" defTabSz="844550">
            <a:lnSpc>
              <a:spcPct val="90000"/>
            </a:lnSpc>
            <a:spcBef>
              <a:spcPct val="0"/>
            </a:spcBef>
            <a:spcAft>
              <a:spcPct val="15000"/>
            </a:spcAft>
            <a:buChar char="•"/>
          </a:pPr>
          <a:r>
            <a:rPr lang="is-IS" sz="1900" kern="1200"/>
            <a:t>Grundarfjörður; Framnes við Nesveg 85 m 2024</a:t>
          </a:r>
          <a:endParaRPr lang="en-US" sz="1900" kern="1200"/>
        </a:p>
        <a:p>
          <a:pPr marL="171450" lvl="1" indent="-171450" algn="l" defTabSz="844550">
            <a:lnSpc>
              <a:spcPct val="90000"/>
            </a:lnSpc>
            <a:spcBef>
              <a:spcPct val="0"/>
            </a:spcBef>
            <a:spcAft>
              <a:spcPct val="15000"/>
            </a:spcAft>
            <a:buChar char="•"/>
          </a:pPr>
          <a:r>
            <a:rPr lang="is-IS" sz="1900" kern="1200"/>
            <a:t>Dalabyggð; </a:t>
          </a:r>
          <a:endParaRPr lang="en-US" sz="1900" kern="1200"/>
        </a:p>
      </dsp:txBody>
      <dsp:txXfrm>
        <a:off x="0" y="2426497"/>
        <a:ext cx="6900512" cy="2992500"/>
      </dsp:txXfrm>
    </dsp:sp>
    <dsp:sp modelId="{61FE1ED9-C292-4688-B73E-A3376FB1B62B}">
      <dsp:nvSpPr>
        <dsp:cNvPr id="0" name=""/>
        <dsp:cNvSpPr/>
      </dsp:nvSpPr>
      <dsp:spPr>
        <a:xfrm>
          <a:off x="345025" y="2146058"/>
          <a:ext cx="4830358" cy="5608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is-IS" sz="1900" kern="1200"/>
            <a:t>Sjóvarnir</a:t>
          </a:r>
          <a:endParaRPr lang="en-US" sz="1900" kern="1200"/>
        </a:p>
      </dsp:txBody>
      <dsp:txXfrm>
        <a:off x="372405" y="2173438"/>
        <a:ext cx="4775598"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AC269-C3D8-4EE2-8646-82390F736141}">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9E801-62E8-4BFF-8EF1-E8FA9C2089F4}">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s-IS" sz="2500" kern="1200" dirty="0"/>
            <a:t>Á árunum 2021 til 2025 er áætlað að Faxaflóahafnir munu fara í töluverðar nýframkvæmdir á Grundartanga, á Akranesi og í Borgarnesi.</a:t>
          </a:r>
          <a:endParaRPr lang="en-US" sz="2500" kern="1200" dirty="0"/>
        </a:p>
      </dsp:txBody>
      <dsp:txXfrm>
        <a:off x="0" y="0"/>
        <a:ext cx="6900512" cy="1384035"/>
      </dsp:txXfrm>
    </dsp:sp>
    <dsp:sp modelId="{6FFD5755-9D9F-49CD-AEFA-DA0C4911E3BE}">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CE864-2285-4257-97AD-3189F11665C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s-IS" sz="2500" kern="1200"/>
            <a:t>Grundartangi; áætlað er að verja 540 m.kr. til framkvæmda við hafnarvirki, lóðir, götur og sérverkefni.</a:t>
          </a:r>
          <a:endParaRPr lang="en-US" sz="2500" kern="1200"/>
        </a:p>
      </dsp:txBody>
      <dsp:txXfrm>
        <a:off x="0" y="1384035"/>
        <a:ext cx="6900512" cy="1384035"/>
      </dsp:txXfrm>
    </dsp:sp>
    <dsp:sp modelId="{D34AAB97-C8B6-42C9-ABD8-D2F3FBF86DD0}">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931DE-49A5-4AFB-91FE-F0249E2060C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s-IS" sz="2500" kern="1200" dirty="0"/>
            <a:t>Akranes; áætlað er að verja rúmum milljarði til endurnýjunar stálþils og lengingu viðlegu. </a:t>
          </a:r>
          <a:endParaRPr lang="en-US" sz="2500" kern="1200" dirty="0"/>
        </a:p>
      </dsp:txBody>
      <dsp:txXfrm>
        <a:off x="0" y="2768070"/>
        <a:ext cx="6900512" cy="1384035"/>
      </dsp:txXfrm>
    </dsp:sp>
    <dsp:sp modelId="{2D9D3C5F-7096-40C7-82AA-7B406763B337}">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3D190-806A-4D6D-89CB-E88CCD579162}">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s-IS" sz="2500" kern="1200" dirty="0"/>
            <a:t>Borgarnes; áætlað að verja 15 m.kr. í nýja flotbryggju.  Verkinu lauk árið 2021. </a:t>
          </a:r>
          <a:endParaRPr lang="en-US" sz="2500" kern="1200" dirty="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1A144-9EE4-4342-9B84-1F2EF08DF5CE}" type="datetimeFigureOut">
              <a:rPr lang="is-IS" smtClean="0"/>
              <a:t>16.9.2021</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43396-9CC1-49EA-882F-461BEBCD4299}" type="slidenum">
              <a:rPr lang="is-IS" smtClean="0"/>
              <a:t>‹#›</a:t>
            </a:fld>
            <a:endParaRPr lang="is-IS"/>
          </a:p>
        </p:txBody>
      </p:sp>
    </p:spTree>
    <p:extLst>
      <p:ext uri="{BB962C8B-B14F-4D97-AF65-F5344CB8AC3E}">
        <p14:creationId xmlns:p14="http://schemas.microsoft.com/office/powerpoint/2010/main" val="29814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E6C85556-190C-4A71-BE51-4BA979994CE2}" type="slidenum">
              <a:rPr lang="is-IS" smtClean="0"/>
              <a:t>13</a:t>
            </a:fld>
            <a:endParaRPr lang="is-IS"/>
          </a:p>
        </p:txBody>
      </p:sp>
    </p:spTree>
    <p:extLst>
      <p:ext uri="{BB962C8B-B14F-4D97-AF65-F5344CB8AC3E}">
        <p14:creationId xmlns:p14="http://schemas.microsoft.com/office/powerpoint/2010/main" val="204953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E6C85556-190C-4A71-BE51-4BA979994CE2}" type="slidenum">
              <a:rPr lang="is-IS" smtClean="0"/>
              <a:t>23</a:t>
            </a:fld>
            <a:endParaRPr lang="is-IS"/>
          </a:p>
        </p:txBody>
      </p:sp>
    </p:spTree>
    <p:extLst>
      <p:ext uri="{BB962C8B-B14F-4D97-AF65-F5344CB8AC3E}">
        <p14:creationId xmlns:p14="http://schemas.microsoft.com/office/powerpoint/2010/main" val="63718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E6C85556-190C-4A71-BE51-4BA979994CE2}" type="slidenum">
              <a:rPr lang="is-IS" smtClean="0"/>
              <a:t>37</a:t>
            </a:fld>
            <a:endParaRPr lang="is-IS"/>
          </a:p>
        </p:txBody>
      </p:sp>
    </p:spTree>
    <p:extLst>
      <p:ext uri="{BB962C8B-B14F-4D97-AF65-F5344CB8AC3E}">
        <p14:creationId xmlns:p14="http://schemas.microsoft.com/office/powerpoint/2010/main" val="14292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E6C85556-190C-4A71-BE51-4BA979994CE2}" type="slidenum">
              <a:rPr lang="is-IS" smtClean="0"/>
              <a:t>39</a:t>
            </a:fld>
            <a:endParaRPr lang="is-IS"/>
          </a:p>
        </p:txBody>
      </p:sp>
    </p:spTree>
    <p:extLst>
      <p:ext uri="{BB962C8B-B14F-4D97-AF65-F5344CB8AC3E}">
        <p14:creationId xmlns:p14="http://schemas.microsoft.com/office/powerpoint/2010/main" val="352761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Nánar .... </a:t>
            </a:r>
            <a:r>
              <a:rPr lang="is-IS" sz="1800" dirty="0">
                <a:latin typeface="Calibri" panose="020F0502020204030204" pitchFamily="34" charset="0"/>
                <a:ea typeface="Calibri" panose="020F0502020204030204" pitchFamily="34" charset="0"/>
              </a:rPr>
              <a:t>Á landinu öllu má gera ráð fyrir að um 85% heimila hafi aðgang að ljósleiðara. Fjöldi heimila sem er með tengdan ljósleiðara (nota hann) er samt talsvert minni.  </a:t>
            </a:r>
          </a:p>
          <a:p>
            <a:r>
              <a:rPr lang="is-IS" sz="1800" dirty="0">
                <a:latin typeface="Calibri" panose="020F0502020204030204" pitchFamily="34" charset="0"/>
                <a:ea typeface="Calibri" panose="020F0502020204030204" pitchFamily="34" charset="0"/>
              </a:rPr>
              <a:t>Samkvæmt tölfræði frá PFS voru um 65% heimila með skráðra ljósleiðaratenginga um mitt ár 2020.  Þannig eru langt frá því allir sem geta - að nota ljósleiðara </a:t>
            </a:r>
          </a:p>
          <a:p>
            <a:r>
              <a:rPr lang="is-IS" sz="1800" dirty="0">
                <a:latin typeface="Calibri" panose="020F0502020204030204" pitchFamily="34" charset="0"/>
                <a:ea typeface="Calibri" panose="020F0502020204030204" pitchFamily="34" charset="0"/>
              </a:rPr>
              <a:t>Til að vera sanngjarn, má segja að gott ljósnet uppfyllir þarfir margra heimila um hraða og gæði.</a:t>
            </a:r>
            <a:endParaRPr lang="en-US" sz="1800" dirty="0">
              <a:latin typeface="Calibri" panose="020F0502020204030204" pitchFamily="34" charset="0"/>
              <a:ea typeface="Calibri" panose="020F0502020204030204" pitchFamily="34" charset="0"/>
            </a:endParaRPr>
          </a:p>
          <a:p>
            <a:r>
              <a:rPr lang="is-IS" sz="1800" dirty="0">
                <a:latin typeface="Calibri" panose="020F0502020204030204"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is-IS" sz="1800" dirty="0">
                <a:latin typeface="Calibri" panose="020F0502020204030204" pitchFamily="34" charset="0"/>
                <a:ea typeface="Calibri" panose="020F0502020204030204" pitchFamily="34" charset="0"/>
              </a:rPr>
              <a:t>Þau ca 15% heimila sem ekki hafa aðgang að ljósleiðara eru í tæplega 50 þéttbýlisstöðum sem eru um allt land en þó flest utan við SV-hornið.  </a:t>
            </a:r>
            <a:br>
              <a:rPr lang="is-IS" sz="1800" dirty="0">
                <a:latin typeface="Calibri" panose="020F0502020204030204" pitchFamily="34" charset="0"/>
                <a:ea typeface="Calibri" panose="020F0502020204030204" pitchFamily="34" charset="0"/>
              </a:rPr>
            </a:br>
            <a:br>
              <a:rPr lang="is-IS" sz="1800" dirty="0">
                <a:latin typeface="Calibri" panose="020F0502020204030204" pitchFamily="34" charset="0"/>
                <a:ea typeface="Calibri" panose="020F0502020204030204" pitchFamily="34" charset="0"/>
              </a:rPr>
            </a:br>
            <a:r>
              <a:rPr lang="is-IS" sz="1800" dirty="0">
                <a:latin typeface="Calibri" panose="020F0502020204030204" pitchFamily="34" charset="0"/>
                <a:ea typeface="Calibri" panose="020F0502020204030204" pitchFamily="34" charset="0"/>
              </a:rPr>
              <a:t>Fjöldi heimila með aðgangi að ljósleiðara segir þó ekki alla söguna um verkefnið.  Mælikvarði á umfang ljósleiðaravæðingar er tengt staðfang, en ekki heimili.  </a:t>
            </a:r>
            <a:br>
              <a:rPr lang="is-IS" sz="1800" dirty="0">
                <a:latin typeface="Calibri" panose="020F0502020204030204" pitchFamily="34" charset="0"/>
                <a:ea typeface="Calibri" panose="020F0502020204030204" pitchFamily="34" charset="0"/>
              </a:rPr>
            </a:br>
            <a:endParaRPr lang="is-I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4A643D7-0EA0-4F31-A609-53B527E43F0F}" type="slidenum">
              <a:rPr lang="en-US" smtClean="0"/>
              <a:t>59</a:t>
            </a:fld>
            <a:endParaRPr lang="en-US"/>
          </a:p>
        </p:txBody>
      </p:sp>
    </p:spTree>
    <p:extLst>
      <p:ext uri="{BB962C8B-B14F-4D97-AF65-F5344CB8AC3E}">
        <p14:creationId xmlns:p14="http://schemas.microsoft.com/office/powerpoint/2010/main" val="173242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2937155-2C3F-46DD-BD6D-5EB240CF176C}"/>
              </a:ext>
            </a:extLst>
          </p:cNvPr>
          <p:cNvSpPr>
            <a:spLocks noGrp="1"/>
          </p:cNvSpPr>
          <p:nvPr>
            <p:ph type="ctrTitle"/>
          </p:nvPr>
        </p:nvSpPr>
        <p:spPr>
          <a:xfrm>
            <a:off x="1524000" y="1122363"/>
            <a:ext cx="9144000" cy="2387600"/>
          </a:xfrm>
        </p:spPr>
        <p:txBody>
          <a:bodyPr anchor="b"/>
          <a:lstStyle>
            <a:lvl1pPr algn="ctr">
              <a:defRPr sz="6000"/>
            </a:lvl1pPr>
          </a:lstStyle>
          <a:p>
            <a:r>
              <a:rPr lang="is-IS"/>
              <a:t>Smelltu til að breyta stíl aðaltitils</a:t>
            </a:r>
          </a:p>
        </p:txBody>
      </p:sp>
      <p:sp>
        <p:nvSpPr>
          <p:cNvPr id="3" name="Undirtitill 2">
            <a:extLst>
              <a:ext uri="{FF2B5EF4-FFF2-40B4-BE49-F238E27FC236}">
                <a16:creationId xmlns:a16="http://schemas.microsoft.com/office/drawing/2014/main" id="{057FAC94-C93D-40C5-9991-2D783FB42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a:t>Smelltu til að breyta stíl aðalundirtitla</a:t>
            </a:r>
          </a:p>
        </p:txBody>
      </p:sp>
      <p:sp>
        <p:nvSpPr>
          <p:cNvPr id="4" name="Dagsetningarstaðgengill 3">
            <a:extLst>
              <a:ext uri="{FF2B5EF4-FFF2-40B4-BE49-F238E27FC236}">
                <a16:creationId xmlns:a16="http://schemas.microsoft.com/office/drawing/2014/main" id="{9A16F962-2AEE-4009-A7D1-D13E1AF07BDF}"/>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5" name="Síðufótarstaðgengill 4">
            <a:extLst>
              <a:ext uri="{FF2B5EF4-FFF2-40B4-BE49-F238E27FC236}">
                <a16:creationId xmlns:a16="http://schemas.microsoft.com/office/drawing/2014/main" id="{D0335306-9AF1-4716-89C4-A6BA7088836F}"/>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8D9633C9-1D12-46B3-957A-21087FE8E0A6}"/>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5127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662EA3EE-1171-4ABE-9F37-597646A35655}"/>
              </a:ext>
            </a:extLst>
          </p:cNvPr>
          <p:cNvSpPr>
            <a:spLocks noGrp="1"/>
          </p:cNvSpPr>
          <p:nvPr>
            <p:ph type="title"/>
          </p:nvPr>
        </p:nvSpPr>
        <p:spPr/>
        <p:txBody>
          <a:bodyPr/>
          <a:lstStyle/>
          <a:p>
            <a:r>
              <a:rPr lang="is-IS"/>
              <a:t>Smelltu til að breyta stíl aðaltitils</a:t>
            </a:r>
          </a:p>
        </p:txBody>
      </p:sp>
      <p:sp>
        <p:nvSpPr>
          <p:cNvPr id="3" name="Staðgengill lóðrétts texta 2">
            <a:extLst>
              <a:ext uri="{FF2B5EF4-FFF2-40B4-BE49-F238E27FC236}">
                <a16:creationId xmlns:a16="http://schemas.microsoft.com/office/drawing/2014/main" id="{2AB4F869-BB16-4CB7-8363-0B1BCE9F15CE}"/>
              </a:ext>
            </a:extLst>
          </p:cNvPr>
          <p:cNvSpPr>
            <a:spLocks noGrp="1"/>
          </p:cNvSpPr>
          <p:nvPr>
            <p:ph type="body" orient="vert" idx="1"/>
          </p:nvPr>
        </p:nvSpPr>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D7D17C74-CB6E-4AF3-A6FD-74FFEC6D871E}"/>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5" name="Síðufótarstaðgengill 4">
            <a:extLst>
              <a:ext uri="{FF2B5EF4-FFF2-40B4-BE49-F238E27FC236}">
                <a16:creationId xmlns:a16="http://schemas.microsoft.com/office/drawing/2014/main" id="{2012BA4A-DB24-44E4-9014-F483328A0906}"/>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E258CE3E-8C64-4488-A8C5-A392DC681238}"/>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225142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a:extLst>
              <a:ext uri="{FF2B5EF4-FFF2-40B4-BE49-F238E27FC236}">
                <a16:creationId xmlns:a16="http://schemas.microsoft.com/office/drawing/2014/main" id="{C0FCD180-D270-4FBD-AC13-A23C29369629}"/>
              </a:ext>
            </a:extLst>
          </p:cNvPr>
          <p:cNvSpPr>
            <a:spLocks noGrp="1"/>
          </p:cNvSpPr>
          <p:nvPr>
            <p:ph type="title" orient="vert"/>
          </p:nvPr>
        </p:nvSpPr>
        <p:spPr>
          <a:xfrm>
            <a:off x="8724900" y="365125"/>
            <a:ext cx="2628900" cy="5811838"/>
          </a:xfrm>
        </p:spPr>
        <p:txBody>
          <a:bodyPr vert="eaVert"/>
          <a:lstStyle/>
          <a:p>
            <a:r>
              <a:rPr lang="is-IS"/>
              <a:t>Smelltu til að breyta stíl aðaltitils</a:t>
            </a:r>
          </a:p>
        </p:txBody>
      </p:sp>
      <p:sp>
        <p:nvSpPr>
          <p:cNvPr id="3" name="Staðgengill lóðrétts texta 2">
            <a:extLst>
              <a:ext uri="{FF2B5EF4-FFF2-40B4-BE49-F238E27FC236}">
                <a16:creationId xmlns:a16="http://schemas.microsoft.com/office/drawing/2014/main" id="{578A93CF-E425-41F4-AC68-CDB6BE28DC76}"/>
              </a:ext>
            </a:extLst>
          </p:cNvPr>
          <p:cNvSpPr>
            <a:spLocks noGrp="1"/>
          </p:cNvSpPr>
          <p:nvPr>
            <p:ph type="body" orient="vert" idx="1"/>
          </p:nvPr>
        </p:nvSpPr>
        <p:spPr>
          <a:xfrm>
            <a:off x="838200" y="365125"/>
            <a:ext cx="7734300" cy="5811838"/>
          </a:xfrm>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6A663200-BD42-4CCF-8A18-71168077CE39}"/>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5" name="Síðufótarstaðgengill 4">
            <a:extLst>
              <a:ext uri="{FF2B5EF4-FFF2-40B4-BE49-F238E27FC236}">
                <a16:creationId xmlns:a16="http://schemas.microsoft.com/office/drawing/2014/main" id="{ECE13837-3DAB-4CA8-9652-208F49950547}"/>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4F75127F-DF10-4295-A7F5-7FAA724AED9B}"/>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277071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7A22BCC4-6E4B-4873-A542-FEFDD35B1114}"/>
              </a:ext>
            </a:extLst>
          </p:cNvPr>
          <p:cNvSpPr>
            <a:spLocks noGrp="1"/>
          </p:cNvSpPr>
          <p:nvPr>
            <p:ph type="title"/>
          </p:nvPr>
        </p:nvSpPr>
        <p:spPr/>
        <p:txBody>
          <a:bodyPr/>
          <a:lstStyle/>
          <a:p>
            <a:r>
              <a:rPr lang="is-IS"/>
              <a:t>Smelltu til að breyta stíl aðaltitils</a:t>
            </a:r>
          </a:p>
        </p:txBody>
      </p:sp>
      <p:sp>
        <p:nvSpPr>
          <p:cNvPr id="3" name="Staðgengill efnis 2">
            <a:extLst>
              <a:ext uri="{FF2B5EF4-FFF2-40B4-BE49-F238E27FC236}">
                <a16:creationId xmlns:a16="http://schemas.microsoft.com/office/drawing/2014/main" id="{1117476A-838A-4765-8F2E-BA0ECCC2BB60}"/>
              </a:ext>
            </a:extLst>
          </p:cNvPr>
          <p:cNvSpPr>
            <a:spLocks noGrp="1"/>
          </p:cNvSpPr>
          <p:nvPr>
            <p:ph idx="1"/>
          </p:nvPr>
        </p:nvSpPr>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660724E8-D0C3-4361-B45F-8F69D24CFFF0}"/>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5" name="Síðufótarstaðgengill 4">
            <a:extLst>
              <a:ext uri="{FF2B5EF4-FFF2-40B4-BE49-F238E27FC236}">
                <a16:creationId xmlns:a16="http://schemas.microsoft.com/office/drawing/2014/main" id="{EE33BED9-7067-42A0-9E99-D09B019F1174}"/>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FBDEE9B4-EAD6-4E35-8482-9625BF253FDA}"/>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23641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4895C13F-A154-410D-A205-059FE30A1B10}"/>
              </a:ext>
            </a:extLst>
          </p:cNvPr>
          <p:cNvSpPr>
            <a:spLocks noGrp="1"/>
          </p:cNvSpPr>
          <p:nvPr>
            <p:ph type="title"/>
          </p:nvPr>
        </p:nvSpPr>
        <p:spPr>
          <a:xfrm>
            <a:off x="831850" y="1709738"/>
            <a:ext cx="10515600" cy="2852737"/>
          </a:xfrm>
        </p:spPr>
        <p:txBody>
          <a:bodyPr anchor="b"/>
          <a:lstStyle>
            <a:lvl1pPr>
              <a:defRPr sz="6000"/>
            </a:lvl1pPr>
          </a:lstStyle>
          <a:p>
            <a:r>
              <a:rPr lang="is-IS"/>
              <a:t>Smelltu til að breyta stíl aðaltitils</a:t>
            </a:r>
          </a:p>
        </p:txBody>
      </p:sp>
      <p:sp>
        <p:nvSpPr>
          <p:cNvPr id="3" name="Textastaðgengill 2">
            <a:extLst>
              <a:ext uri="{FF2B5EF4-FFF2-40B4-BE49-F238E27FC236}">
                <a16:creationId xmlns:a16="http://schemas.microsoft.com/office/drawing/2014/main" id="{2C583C5A-F861-4BBA-9E32-032FAFB6A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a:t>Smelltu til að breyta textastílum frumgerðar</a:t>
            </a:r>
          </a:p>
        </p:txBody>
      </p:sp>
      <p:sp>
        <p:nvSpPr>
          <p:cNvPr id="4" name="Dagsetningarstaðgengill 3">
            <a:extLst>
              <a:ext uri="{FF2B5EF4-FFF2-40B4-BE49-F238E27FC236}">
                <a16:creationId xmlns:a16="http://schemas.microsoft.com/office/drawing/2014/main" id="{1D462AD9-5408-4081-820C-DA347F9799E6}"/>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5" name="Síðufótarstaðgengill 4">
            <a:extLst>
              <a:ext uri="{FF2B5EF4-FFF2-40B4-BE49-F238E27FC236}">
                <a16:creationId xmlns:a16="http://schemas.microsoft.com/office/drawing/2014/main" id="{D8622EDD-456F-436E-99E3-C4F240588A23}"/>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41DEA04A-FA48-4E3A-A5A4-D8195B802739}"/>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117607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A6BD186-D46A-4D67-9FD6-CCD07024E712}"/>
              </a:ext>
            </a:extLst>
          </p:cNvPr>
          <p:cNvSpPr>
            <a:spLocks noGrp="1"/>
          </p:cNvSpPr>
          <p:nvPr>
            <p:ph type="title"/>
          </p:nvPr>
        </p:nvSpPr>
        <p:spPr/>
        <p:txBody>
          <a:bodyPr/>
          <a:lstStyle/>
          <a:p>
            <a:r>
              <a:rPr lang="is-IS"/>
              <a:t>Smelltu til að breyta stíl aðaltitils</a:t>
            </a:r>
          </a:p>
        </p:txBody>
      </p:sp>
      <p:sp>
        <p:nvSpPr>
          <p:cNvPr id="3" name="Staðgengill efnis 2">
            <a:extLst>
              <a:ext uri="{FF2B5EF4-FFF2-40B4-BE49-F238E27FC236}">
                <a16:creationId xmlns:a16="http://schemas.microsoft.com/office/drawing/2014/main" id="{6E2D9B16-A71F-468B-91E9-059C135251E4}"/>
              </a:ext>
            </a:extLst>
          </p:cNvPr>
          <p:cNvSpPr>
            <a:spLocks noGrp="1"/>
          </p:cNvSpPr>
          <p:nvPr>
            <p:ph sz="half" idx="1"/>
          </p:nvPr>
        </p:nvSpPr>
        <p:spPr>
          <a:xfrm>
            <a:off x="838200" y="1825625"/>
            <a:ext cx="5181600" cy="435133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Staðgengill efnis 3">
            <a:extLst>
              <a:ext uri="{FF2B5EF4-FFF2-40B4-BE49-F238E27FC236}">
                <a16:creationId xmlns:a16="http://schemas.microsoft.com/office/drawing/2014/main" id="{08E86AB1-CDC5-42D1-939F-99667A85CEF9}"/>
              </a:ext>
            </a:extLst>
          </p:cNvPr>
          <p:cNvSpPr>
            <a:spLocks noGrp="1"/>
          </p:cNvSpPr>
          <p:nvPr>
            <p:ph sz="half" idx="2"/>
          </p:nvPr>
        </p:nvSpPr>
        <p:spPr>
          <a:xfrm>
            <a:off x="6172200" y="1825625"/>
            <a:ext cx="5181600" cy="435133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5" name="Dagsetningarstaðgengill 4">
            <a:extLst>
              <a:ext uri="{FF2B5EF4-FFF2-40B4-BE49-F238E27FC236}">
                <a16:creationId xmlns:a16="http://schemas.microsoft.com/office/drawing/2014/main" id="{81E048A2-00D9-44C8-B029-4501A0F36E6B}"/>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6" name="Síðufótarstaðgengill 5">
            <a:extLst>
              <a:ext uri="{FF2B5EF4-FFF2-40B4-BE49-F238E27FC236}">
                <a16:creationId xmlns:a16="http://schemas.microsoft.com/office/drawing/2014/main" id="{E89E5C1D-3081-4968-A63A-66D639085202}"/>
              </a:ext>
            </a:extLst>
          </p:cNvPr>
          <p:cNvSpPr>
            <a:spLocks noGrp="1"/>
          </p:cNvSpPr>
          <p:nvPr>
            <p:ph type="ftr" sz="quarter" idx="11"/>
          </p:nvPr>
        </p:nvSpPr>
        <p:spPr/>
        <p:txBody>
          <a:bodyPr/>
          <a:lstStyle/>
          <a:p>
            <a:endParaRPr lang="is-IS"/>
          </a:p>
        </p:txBody>
      </p:sp>
      <p:sp>
        <p:nvSpPr>
          <p:cNvPr id="7" name="Skyggnunúmersstaðgengill 6">
            <a:extLst>
              <a:ext uri="{FF2B5EF4-FFF2-40B4-BE49-F238E27FC236}">
                <a16:creationId xmlns:a16="http://schemas.microsoft.com/office/drawing/2014/main" id="{DAA97754-5EB8-43A9-8232-858B39BD464A}"/>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383363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F160093-C71F-4697-87D4-6A7A80029162}"/>
              </a:ext>
            </a:extLst>
          </p:cNvPr>
          <p:cNvSpPr>
            <a:spLocks noGrp="1"/>
          </p:cNvSpPr>
          <p:nvPr>
            <p:ph type="title"/>
          </p:nvPr>
        </p:nvSpPr>
        <p:spPr>
          <a:xfrm>
            <a:off x="839788" y="365125"/>
            <a:ext cx="10515600" cy="1325563"/>
          </a:xfrm>
        </p:spPr>
        <p:txBody>
          <a:bodyPr/>
          <a:lstStyle/>
          <a:p>
            <a:r>
              <a:rPr lang="is-IS"/>
              <a:t>Smelltu til að breyta stíl aðaltitils</a:t>
            </a:r>
          </a:p>
        </p:txBody>
      </p:sp>
      <p:sp>
        <p:nvSpPr>
          <p:cNvPr id="3" name="Textastaðgengill 2">
            <a:extLst>
              <a:ext uri="{FF2B5EF4-FFF2-40B4-BE49-F238E27FC236}">
                <a16:creationId xmlns:a16="http://schemas.microsoft.com/office/drawing/2014/main" id="{42C20406-EE1A-49FA-9B73-D277E4CCA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4" name="Staðgengill efnis 3">
            <a:extLst>
              <a:ext uri="{FF2B5EF4-FFF2-40B4-BE49-F238E27FC236}">
                <a16:creationId xmlns:a16="http://schemas.microsoft.com/office/drawing/2014/main" id="{CDC6CDFD-3552-4D03-B6F3-9FCCD3871694}"/>
              </a:ext>
            </a:extLst>
          </p:cNvPr>
          <p:cNvSpPr>
            <a:spLocks noGrp="1"/>
          </p:cNvSpPr>
          <p:nvPr>
            <p:ph sz="half" idx="2"/>
          </p:nvPr>
        </p:nvSpPr>
        <p:spPr>
          <a:xfrm>
            <a:off x="839788" y="2505075"/>
            <a:ext cx="5157787" cy="368458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5" name="Textastaðgengill 4">
            <a:extLst>
              <a:ext uri="{FF2B5EF4-FFF2-40B4-BE49-F238E27FC236}">
                <a16:creationId xmlns:a16="http://schemas.microsoft.com/office/drawing/2014/main" id="{21DB508E-96B1-426C-83C8-758DEBA30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6" name="Staðgengill efnis 5">
            <a:extLst>
              <a:ext uri="{FF2B5EF4-FFF2-40B4-BE49-F238E27FC236}">
                <a16:creationId xmlns:a16="http://schemas.microsoft.com/office/drawing/2014/main" id="{AAAD9D09-030B-422D-870B-B061489E3DEE}"/>
              </a:ext>
            </a:extLst>
          </p:cNvPr>
          <p:cNvSpPr>
            <a:spLocks noGrp="1"/>
          </p:cNvSpPr>
          <p:nvPr>
            <p:ph sz="quarter" idx="4"/>
          </p:nvPr>
        </p:nvSpPr>
        <p:spPr>
          <a:xfrm>
            <a:off x="6172200" y="2505075"/>
            <a:ext cx="5183188" cy="368458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7" name="Dagsetningarstaðgengill 6">
            <a:extLst>
              <a:ext uri="{FF2B5EF4-FFF2-40B4-BE49-F238E27FC236}">
                <a16:creationId xmlns:a16="http://schemas.microsoft.com/office/drawing/2014/main" id="{0B947B2A-F9AF-4AF2-BFD5-22C3943A5C8E}"/>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8" name="Síðufótarstaðgengill 7">
            <a:extLst>
              <a:ext uri="{FF2B5EF4-FFF2-40B4-BE49-F238E27FC236}">
                <a16:creationId xmlns:a16="http://schemas.microsoft.com/office/drawing/2014/main" id="{0424D1AE-D142-433E-B342-0D2793A0EAE1}"/>
              </a:ext>
            </a:extLst>
          </p:cNvPr>
          <p:cNvSpPr>
            <a:spLocks noGrp="1"/>
          </p:cNvSpPr>
          <p:nvPr>
            <p:ph type="ftr" sz="quarter" idx="11"/>
          </p:nvPr>
        </p:nvSpPr>
        <p:spPr/>
        <p:txBody>
          <a:bodyPr/>
          <a:lstStyle/>
          <a:p>
            <a:endParaRPr lang="is-IS"/>
          </a:p>
        </p:txBody>
      </p:sp>
      <p:sp>
        <p:nvSpPr>
          <p:cNvPr id="9" name="Skyggnunúmersstaðgengill 8">
            <a:extLst>
              <a:ext uri="{FF2B5EF4-FFF2-40B4-BE49-F238E27FC236}">
                <a16:creationId xmlns:a16="http://schemas.microsoft.com/office/drawing/2014/main" id="{7B2DCAF6-5A3C-49D3-85BA-EDF3F93B70F7}"/>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47756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15384B80-18F9-4C36-B6F3-15EBBEC51475}"/>
              </a:ext>
            </a:extLst>
          </p:cNvPr>
          <p:cNvSpPr>
            <a:spLocks noGrp="1"/>
          </p:cNvSpPr>
          <p:nvPr>
            <p:ph type="title"/>
          </p:nvPr>
        </p:nvSpPr>
        <p:spPr/>
        <p:txBody>
          <a:bodyPr/>
          <a:lstStyle/>
          <a:p>
            <a:r>
              <a:rPr lang="is-IS"/>
              <a:t>Smelltu til að breyta stíl aðaltitils</a:t>
            </a:r>
          </a:p>
        </p:txBody>
      </p:sp>
      <p:sp>
        <p:nvSpPr>
          <p:cNvPr id="3" name="Dagsetningarstaðgengill 2">
            <a:extLst>
              <a:ext uri="{FF2B5EF4-FFF2-40B4-BE49-F238E27FC236}">
                <a16:creationId xmlns:a16="http://schemas.microsoft.com/office/drawing/2014/main" id="{6AB17E71-B917-417B-B34F-0ADADD6C6BB4}"/>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4" name="Síðufótarstaðgengill 3">
            <a:extLst>
              <a:ext uri="{FF2B5EF4-FFF2-40B4-BE49-F238E27FC236}">
                <a16:creationId xmlns:a16="http://schemas.microsoft.com/office/drawing/2014/main" id="{B08DAFE7-9EC1-4D18-B698-DE8EFD14F263}"/>
              </a:ext>
            </a:extLst>
          </p:cNvPr>
          <p:cNvSpPr>
            <a:spLocks noGrp="1"/>
          </p:cNvSpPr>
          <p:nvPr>
            <p:ph type="ftr" sz="quarter" idx="11"/>
          </p:nvPr>
        </p:nvSpPr>
        <p:spPr/>
        <p:txBody>
          <a:bodyPr/>
          <a:lstStyle/>
          <a:p>
            <a:endParaRPr lang="is-IS"/>
          </a:p>
        </p:txBody>
      </p:sp>
      <p:sp>
        <p:nvSpPr>
          <p:cNvPr id="5" name="Skyggnunúmersstaðgengill 4">
            <a:extLst>
              <a:ext uri="{FF2B5EF4-FFF2-40B4-BE49-F238E27FC236}">
                <a16:creationId xmlns:a16="http://schemas.microsoft.com/office/drawing/2014/main" id="{17B17ABC-1325-44F7-8626-722D1A3449AF}"/>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235822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a:extLst>
              <a:ext uri="{FF2B5EF4-FFF2-40B4-BE49-F238E27FC236}">
                <a16:creationId xmlns:a16="http://schemas.microsoft.com/office/drawing/2014/main" id="{46BC1701-466F-4260-A7AF-3A0CE2184877}"/>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3" name="Síðufótarstaðgengill 2">
            <a:extLst>
              <a:ext uri="{FF2B5EF4-FFF2-40B4-BE49-F238E27FC236}">
                <a16:creationId xmlns:a16="http://schemas.microsoft.com/office/drawing/2014/main" id="{F0CCA875-0DF6-4018-AD47-88F6608D6A70}"/>
              </a:ext>
            </a:extLst>
          </p:cNvPr>
          <p:cNvSpPr>
            <a:spLocks noGrp="1"/>
          </p:cNvSpPr>
          <p:nvPr>
            <p:ph type="ftr" sz="quarter" idx="11"/>
          </p:nvPr>
        </p:nvSpPr>
        <p:spPr/>
        <p:txBody>
          <a:bodyPr/>
          <a:lstStyle/>
          <a:p>
            <a:endParaRPr lang="is-IS"/>
          </a:p>
        </p:txBody>
      </p:sp>
      <p:sp>
        <p:nvSpPr>
          <p:cNvPr id="4" name="Skyggnunúmersstaðgengill 3">
            <a:extLst>
              <a:ext uri="{FF2B5EF4-FFF2-40B4-BE49-F238E27FC236}">
                <a16:creationId xmlns:a16="http://schemas.microsoft.com/office/drawing/2014/main" id="{FAE726E8-70BB-45BA-A95A-F8C1E94A8507}"/>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340415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FC9242C4-F6B3-48C8-B1ED-4E6260BA3658}"/>
              </a:ext>
            </a:extLst>
          </p:cNvPr>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efnis 2">
            <a:extLst>
              <a:ext uri="{FF2B5EF4-FFF2-40B4-BE49-F238E27FC236}">
                <a16:creationId xmlns:a16="http://schemas.microsoft.com/office/drawing/2014/main" id="{CF596916-3A92-43B0-8494-ABD0022C3E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Textastaðgengill 3">
            <a:extLst>
              <a:ext uri="{FF2B5EF4-FFF2-40B4-BE49-F238E27FC236}">
                <a16:creationId xmlns:a16="http://schemas.microsoft.com/office/drawing/2014/main" id="{A202F3B0-A36F-4CCA-A520-95EA07EBF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gsetningarstaðgengill 4">
            <a:extLst>
              <a:ext uri="{FF2B5EF4-FFF2-40B4-BE49-F238E27FC236}">
                <a16:creationId xmlns:a16="http://schemas.microsoft.com/office/drawing/2014/main" id="{6DDCB8FE-B9D8-438F-8813-8A40DB490B37}"/>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6" name="Síðufótarstaðgengill 5">
            <a:extLst>
              <a:ext uri="{FF2B5EF4-FFF2-40B4-BE49-F238E27FC236}">
                <a16:creationId xmlns:a16="http://schemas.microsoft.com/office/drawing/2014/main" id="{724AE786-02E3-4BB7-8D49-9B200390D67F}"/>
              </a:ext>
            </a:extLst>
          </p:cNvPr>
          <p:cNvSpPr>
            <a:spLocks noGrp="1"/>
          </p:cNvSpPr>
          <p:nvPr>
            <p:ph type="ftr" sz="quarter" idx="11"/>
          </p:nvPr>
        </p:nvSpPr>
        <p:spPr/>
        <p:txBody>
          <a:bodyPr/>
          <a:lstStyle/>
          <a:p>
            <a:endParaRPr lang="is-IS"/>
          </a:p>
        </p:txBody>
      </p:sp>
      <p:sp>
        <p:nvSpPr>
          <p:cNvPr id="7" name="Skyggnunúmersstaðgengill 6">
            <a:extLst>
              <a:ext uri="{FF2B5EF4-FFF2-40B4-BE49-F238E27FC236}">
                <a16:creationId xmlns:a16="http://schemas.microsoft.com/office/drawing/2014/main" id="{2F3D72EB-2100-494E-B924-5CFA510BB049}"/>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427815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ABDB386B-CA70-4259-8272-0AE563C96459}"/>
              </a:ext>
            </a:extLst>
          </p:cNvPr>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myndar 2">
            <a:extLst>
              <a:ext uri="{FF2B5EF4-FFF2-40B4-BE49-F238E27FC236}">
                <a16:creationId xmlns:a16="http://schemas.microsoft.com/office/drawing/2014/main" id="{BF0B1080-C760-4C22-B9B8-E6AF280B2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astaðgengill 3">
            <a:extLst>
              <a:ext uri="{FF2B5EF4-FFF2-40B4-BE49-F238E27FC236}">
                <a16:creationId xmlns:a16="http://schemas.microsoft.com/office/drawing/2014/main" id="{9E412B3C-3445-4E06-8E68-8A9F83F4F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gsetningarstaðgengill 4">
            <a:extLst>
              <a:ext uri="{FF2B5EF4-FFF2-40B4-BE49-F238E27FC236}">
                <a16:creationId xmlns:a16="http://schemas.microsoft.com/office/drawing/2014/main" id="{A6FC164F-9F7A-47B4-809D-DEC1F6FB48DB}"/>
              </a:ext>
            </a:extLst>
          </p:cNvPr>
          <p:cNvSpPr>
            <a:spLocks noGrp="1"/>
          </p:cNvSpPr>
          <p:nvPr>
            <p:ph type="dt" sz="half" idx="10"/>
          </p:nvPr>
        </p:nvSpPr>
        <p:spPr/>
        <p:txBody>
          <a:bodyPr/>
          <a:lstStyle/>
          <a:p>
            <a:fld id="{A92085BC-1D06-41CB-92AF-96C787CF90BD}" type="datetimeFigureOut">
              <a:rPr lang="is-IS" smtClean="0"/>
              <a:t>16.9.2021</a:t>
            </a:fld>
            <a:endParaRPr lang="is-IS"/>
          </a:p>
        </p:txBody>
      </p:sp>
      <p:sp>
        <p:nvSpPr>
          <p:cNvPr id="6" name="Síðufótarstaðgengill 5">
            <a:extLst>
              <a:ext uri="{FF2B5EF4-FFF2-40B4-BE49-F238E27FC236}">
                <a16:creationId xmlns:a16="http://schemas.microsoft.com/office/drawing/2014/main" id="{215B78F6-365E-4A82-B0DC-23340F2A3B37}"/>
              </a:ext>
            </a:extLst>
          </p:cNvPr>
          <p:cNvSpPr>
            <a:spLocks noGrp="1"/>
          </p:cNvSpPr>
          <p:nvPr>
            <p:ph type="ftr" sz="quarter" idx="11"/>
          </p:nvPr>
        </p:nvSpPr>
        <p:spPr/>
        <p:txBody>
          <a:bodyPr/>
          <a:lstStyle/>
          <a:p>
            <a:endParaRPr lang="is-IS"/>
          </a:p>
        </p:txBody>
      </p:sp>
      <p:sp>
        <p:nvSpPr>
          <p:cNvPr id="7" name="Skyggnunúmersstaðgengill 6">
            <a:extLst>
              <a:ext uri="{FF2B5EF4-FFF2-40B4-BE49-F238E27FC236}">
                <a16:creationId xmlns:a16="http://schemas.microsoft.com/office/drawing/2014/main" id="{64BACEF9-BC28-462F-9025-D20F0BD7275F}"/>
              </a:ext>
            </a:extLst>
          </p:cNvPr>
          <p:cNvSpPr>
            <a:spLocks noGrp="1"/>
          </p:cNvSpPr>
          <p:nvPr>
            <p:ph type="sldNum" sz="quarter" idx="12"/>
          </p:nvPr>
        </p:nvSpPr>
        <p:spPr/>
        <p:txBody>
          <a:bodyPr/>
          <a:lstStyle/>
          <a:p>
            <a:fld id="{D9832C9F-F48F-4BA6-9080-84F767940E7C}" type="slidenum">
              <a:rPr lang="is-IS" smtClean="0"/>
              <a:t>‹#›</a:t>
            </a:fld>
            <a:endParaRPr lang="is-IS"/>
          </a:p>
        </p:txBody>
      </p:sp>
    </p:spTree>
    <p:extLst>
      <p:ext uri="{BB962C8B-B14F-4D97-AF65-F5344CB8AC3E}">
        <p14:creationId xmlns:p14="http://schemas.microsoft.com/office/powerpoint/2010/main" val="92530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ilsstaðgengill 1">
            <a:extLst>
              <a:ext uri="{FF2B5EF4-FFF2-40B4-BE49-F238E27FC236}">
                <a16:creationId xmlns:a16="http://schemas.microsoft.com/office/drawing/2014/main" id="{6A98F58A-EC43-4CA1-90AF-DC9131066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s-IS"/>
              <a:t>Smelltu til að breyta stíl aðaltitils</a:t>
            </a:r>
          </a:p>
        </p:txBody>
      </p:sp>
      <p:sp>
        <p:nvSpPr>
          <p:cNvPr id="3" name="Textastaðgengill 2">
            <a:extLst>
              <a:ext uri="{FF2B5EF4-FFF2-40B4-BE49-F238E27FC236}">
                <a16:creationId xmlns:a16="http://schemas.microsoft.com/office/drawing/2014/main" id="{943F6987-E209-4605-A50E-9B6DCDD6D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9C192D0E-08A2-4A10-B601-1C3026D61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085BC-1D06-41CB-92AF-96C787CF90BD}" type="datetimeFigureOut">
              <a:rPr lang="is-IS" smtClean="0"/>
              <a:t>16.9.2021</a:t>
            </a:fld>
            <a:endParaRPr lang="is-IS"/>
          </a:p>
        </p:txBody>
      </p:sp>
      <p:sp>
        <p:nvSpPr>
          <p:cNvPr id="5" name="Síðufótarstaðgengill 4">
            <a:extLst>
              <a:ext uri="{FF2B5EF4-FFF2-40B4-BE49-F238E27FC236}">
                <a16:creationId xmlns:a16="http://schemas.microsoft.com/office/drawing/2014/main" id="{A500B311-6F67-4EF0-8295-3C95E1ACC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kyggnunúmersstaðgengill 5">
            <a:extLst>
              <a:ext uri="{FF2B5EF4-FFF2-40B4-BE49-F238E27FC236}">
                <a16:creationId xmlns:a16="http://schemas.microsoft.com/office/drawing/2014/main" id="{4B589A9F-F216-4FB0-ACEB-B998BF8A1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2C9F-F48F-4BA6-9080-84F767940E7C}" type="slidenum">
              <a:rPr lang="is-IS" smtClean="0"/>
              <a:t>‹#›</a:t>
            </a:fld>
            <a:endParaRPr lang="is-IS"/>
          </a:p>
        </p:txBody>
      </p:sp>
    </p:spTree>
    <p:extLst>
      <p:ext uri="{BB962C8B-B14F-4D97-AF65-F5344CB8AC3E}">
        <p14:creationId xmlns:p14="http://schemas.microsoft.com/office/powerpoint/2010/main" val="4004305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5.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ill 1">
            <a:extLst>
              <a:ext uri="{FF2B5EF4-FFF2-40B4-BE49-F238E27FC236}">
                <a16:creationId xmlns:a16="http://schemas.microsoft.com/office/drawing/2014/main" id="{9373690A-107B-4B80-A344-DC7956C4AB65}"/>
              </a:ext>
            </a:extLst>
          </p:cNvPr>
          <p:cNvSpPr>
            <a:spLocks noGrp="1"/>
          </p:cNvSpPr>
          <p:nvPr>
            <p:ph type="ctrTitle"/>
          </p:nvPr>
        </p:nvSpPr>
        <p:spPr>
          <a:xfrm>
            <a:off x="1524000" y="929452"/>
            <a:ext cx="9144000" cy="2526738"/>
          </a:xfrm>
        </p:spPr>
        <p:txBody>
          <a:bodyPr>
            <a:normAutofit/>
          </a:bodyPr>
          <a:lstStyle/>
          <a:p>
            <a:r>
              <a:rPr lang="is-IS" sz="6600" dirty="0">
                <a:solidFill>
                  <a:srgbClr val="FFFFFF"/>
                </a:solidFill>
              </a:rPr>
              <a:t>Samgöngu- og innviðaáætlun Vesturlands</a:t>
            </a:r>
          </a:p>
        </p:txBody>
      </p:sp>
      <p:sp>
        <p:nvSpPr>
          <p:cNvPr id="3" name="Undirtitill 2">
            <a:extLst>
              <a:ext uri="{FF2B5EF4-FFF2-40B4-BE49-F238E27FC236}">
                <a16:creationId xmlns:a16="http://schemas.microsoft.com/office/drawing/2014/main" id="{D557BA55-0BEE-4613-A903-7932F624FFC8}"/>
              </a:ext>
            </a:extLst>
          </p:cNvPr>
          <p:cNvSpPr>
            <a:spLocks noGrp="1"/>
          </p:cNvSpPr>
          <p:nvPr>
            <p:ph type="subTitle" idx="1"/>
          </p:nvPr>
        </p:nvSpPr>
        <p:spPr>
          <a:xfrm>
            <a:off x="1524000" y="3695230"/>
            <a:ext cx="9144000" cy="1626541"/>
          </a:xfrm>
        </p:spPr>
        <p:txBody>
          <a:bodyPr>
            <a:normAutofit/>
          </a:bodyPr>
          <a:lstStyle/>
          <a:p>
            <a:r>
              <a:rPr lang="is-IS">
                <a:solidFill>
                  <a:srgbClr val="FFFFFF"/>
                </a:solidFill>
              </a:rPr>
              <a:t>Endurskoðuð áætlun-2021</a:t>
            </a:r>
          </a:p>
        </p:txBody>
      </p:sp>
      <p:sp>
        <p:nvSpPr>
          <p:cNvPr id="28"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65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ED44-83D8-4F49-ADB4-2E42D369BDC9}"/>
              </a:ext>
            </a:extLst>
          </p:cNvPr>
          <p:cNvSpPr>
            <a:spLocks noGrp="1"/>
          </p:cNvSpPr>
          <p:nvPr>
            <p:ph type="title"/>
          </p:nvPr>
        </p:nvSpPr>
        <p:spPr/>
        <p:txBody>
          <a:bodyPr/>
          <a:lstStyle/>
          <a:p>
            <a:r>
              <a:rPr lang="is-IS" dirty="0"/>
              <a:t>Umferð  (ÁDU) inn á Vesturland í samanburði við Suðurland og Reykjanes 1980-2019</a:t>
            </a:r>
          </a:p>
        </p:txBody>
      </p:sp>
      <p:sp>
        <p:nvSpPr>
          <p:cNvPr id="3" name="Content Placeholder 2">
            <a:extLst>
              <a:ext uri="{FF2B5EF4-FFF2-40B4-BE49-F238E27FC236}">
                <a16:creationId xmlns:a16="http://schemas.microsoft.com/office/drawing/2014/main" id="{E9527709-B4FF-4D22-9902-2595D0CD3203}"/>
              </a:ext>
            </a:extLst>
          </p:cNvPr>
          <p:cNvSpPr>
            <a:spLocks noGrp="1"/>
          </p:cNvSpPr>
          <p:nvPr>
            <p:ph sz="half" idx="1"/>
          </p:nvPr>
        </p:nvSpPr>
        <p:spPr>
          <a:xfrm>
            <a:off x="838200" y="1825625"/>
            <a:ext cx="3969470" cy="4351338"/>
          </a:xfrm>
        </p:spPr>
        <p:txBody>
          <a:bodyPr>
            <a:normAutofit/>
          </a:bodyPr>
          <a:lstStyle/>
          <a:p>
            <a:r>
              <a:rPr lang="is-IS" dirty="0"/>
              <a:t>Umferð hefur aukist á Vesturlandi yfir allt tímabilið þó svo hún sé meiri á Reykjanesi og Suðurlandi</a:t>
            </a:r>
          </a:p>
          <a:p>
            <a:r>
              <a:rPr lang="is-IS" dirty="0"/>
              <a:t>Í kjölfar </a:t>
            </a:r>
            <a:r>
              <a:rPr lang="is-IS" dirty="0" err="1"/>
              <a:t>Covid</a:t>
            </a:r>
            <a:r>
              <a:rPr lang="is-IS" dirty="0"/>
              <a:t> hægði verulega á umferðaraukningu á Vesturlandi.</a:t>
            </a:r>
          </a:p>
        </p:txBody>
      </p:sp>
      <p:graphicFrame>
        <p:nvGraphicFramePr>
          <p:cNvPr id="5" name="Content Placeholder 4">
            <a:extLst>
              <a:ext uri="{FF2B5EF4-FFF2-40B4-BE49-F238E27FC236}">
                <a16:creationId xmlns:a16="http://schemas.microsoft.com/office/drawing/2014/main" id="{C2603B8A-9B35-4BCD-89C3-9131C26EB3BE}"/>
              </a:ext>
            </a:extLst>
          </p:cNvPr>
          <p:cNvGraphicFramePr>
            <a:graphicFrameLocks noGrp="1"/>
          </p:cNvGraphicFramePr>
          <p:nvPr>
            <p:ph sz="half" idx="2"/>
          </p:nvPr>
        </p:nvGraphicFramePr>
        <p:xfrm>
          <a:off x="5052767" y="1825625"/>
          <a:ext cx="630103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167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ED44-83D8-4F49-ADB4-2E42D369BDC9}"/>
              </a:ext>
            </a:extLst>
          </p:cNvPr>
          <p:cNvSpPr>
            <a:spLocks noGrp="1"/>
          </p:cNvSpPr>
          <p:nvPr>
            <p:ph type="title"/>
          </p:nvPr>
        </p:nvSpPr>
        <p:spPr>
          <a:xfrm>
            <a:off x="838199" y="365125"/>
            <a:ext cx="11015133" cy="1325563"/>
          </a:xfrm>
        </p:spPr>
        <p:txBody>
          <a:bodyPr>
            <a:normAutofit fontScale="90000"/>
          </a:bodyPr>
          <a:lstStyle/>
          <a:p>
            <a:r>
              <a:rPr lang="is-IS" dirty="0"/>
              <a:t>Umferð  inn á Vesturland í samanburði við Suðurland og Reykjanes. Hlutfallsleg þróun 1980-2014</a:t>
            </a:r>
          </a:p>
        </p:txBody>
      </p:sp>
      <p:sp>
        <p:nvSpPr>
          <p:cNvPr id="3" name="Content Placeholder 2">
            <a:extLst>
              <a:ext uri="{FF2B5EF4-FFF2-40B4-BE49-F238E27FC236}">
                <a16:creationId xmlns:a16="http://schemas.microsoft.com/office/drawing/2014/main" id="{E9527709-B4FF-4D22-9902-2595D0CD3203}"/>
              </a:ext>
            </a:extLst>
          </p:cNvPr>
          <p:cNvSpPr>
            <a:spLocks noGrp="1"/>
          </p:cNvSpPr>
          <p:nvPr>
            <p:ph sz="half" idx="1"/>
          </p:nvPr>
        </p:nvSpPr>
        <p:spPr>
          <a:xfrm>
            <a:off x="838200" y="1825625"/>
            <a:ext cx="3969470" cy="4351338"/>
          </a:xfrm>
        </p:spPr>
        <p:txBody>
          <a:bodyPr>
            <a:normAutofit fontScale="92500"/>
          </a:bodyPr>
          <a:lstStyle/>
          <a:p>
            <a:r>
              <a:rPr lang="is-IS" dirty="0"/>
              <a:t>Umferðin jókst hlutfallslega mest á Vesturlandi á tímabilinu.</a:t>
            </a:r>
          </a:p>
          <a:p>
            <a:r>
              <a:rPr lang="is-IS" dirty="0"/>
              <a:t>Frá bankahruni jókst umferð mest á Snæfellsnesi, þá á Reykjanesi </a:t>
            </a:r>
          </a:p>
          <a:p>
            <a:r>
              <a:rPr lang="is-IS" dirty="0"/>
              <a:t>Umferð var svipuð frá bankahruni á Suðurlandi, Akranessvæði og Borgarfjarðarsvæði</a:t>
            </a:r>
          </a:p>
        </p:txBody>
      </p:sp>
      <p:graphicFrame>
        <p:nvGraphicFramePr>
          <p:cNvPr id="8" name="Content Placeholder 7">
            <a:extLst>
              <a:ext uri="{FF2B5EF4-FFF2-40B4-BE49-F238E27FC236}">
                <a16:creationId xmlns:a16="http://schemas.microsoft.com/office/drawing/2014/main" id="{A3480666-4734-4A61-AA6C-A7D98BF5C67C}"/>
              </a:ext>
            </a:extLst>
          </p:cNvPr>
          <p:cNvGraphicFramePr>
            <a:graphicFrameLocks noGrp="1"/>
          </p:cNvGraphicFramePr>
          <p:nvPr>
            <p:ph sz="half" idx="2"/>
          </p:nvPr>
        </p:nvGraphicFramePr>
        <p:xfrm>
          <a:off x="4953000" y="1825625"/>
          <a:ext cx="64008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594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85446E1C-330F-4544-AB76-C5A0994D4C39}"/>
              </a:ext>
            </a:extLst>
          </p:cNvPr>
          <p:cNvSpPr>
            <a:spLocks noGrp="1"/>
          </p:cNvSpPr>
          <p:nvPr>
            <p:ph type="title"/>
          </p:nvPr>
        </p:nvSpPr>
        <p:spPr>
          <a:xfrm>
            <a:off x="838200" y="365125"/>
            <a:ext cx="10515600" cy="1325563"/>
          </a:xfrm>
        </p:spPr>
        <p:txBody>
          <a:bodyPr>
            <a:normAutofit/>
          </a:bodyPr>
          <a:lstStyle/>
          <a:p>
            <a:r>
              <a:rPr lang="is-IS" sz="5400"/>
              <a:t>Umferðaröryggi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D9527362-7004-4301-B7DA-C7279043EAD0}"/>
              </a:ext>
            </a:extLst>
          </p:cNvPr>
          <p:cNvSpPr>
            <a:spLocks noGrp="1"/>
          </p:cNvSpPr>
          <p:nvPr>
            <p:ph idx="1"/>
          </p:nvPr>
        </p:nvSpPr>
        <p:spPr>
          <a:xfrm>
            <a:off x="838200" y="1929384"/>
            <a:ext cx="10515600" cy="4251960"/>
          </a:xfrm>
        </p:spPr>
        <p:txBody>
          <a:bodyPr>
            <a:normAutofit/>
          </a:bodyPr>
          <a:lstStyle/>
          <a:p>
            <a:r>
              <a:rPr lang="is-IS" sz="2200"/>
              <a:t>Í umferðaröryggisáætlun er mörkuð stefna um umferðaröryggi á Íslandi til 15 ára. Markmið eru sett og áherslur skilgreindar sem miða að því að ná settum markmiðum. Framkvæmd áætlunarinnar er á forræði samgöngu- og sveitarstjórnarráðuneytis en ábyrgð verkefna liggur hjá ráðuneytinu ásamt Vegagerðinni, Samgöngustofu og Ríkislögreglustjóra.</a:t>
            </a:r>
          </a:p>
          <a:p>
            <a:r>
              <a:rPr lang="is-IS" sz="2200"/>
              <a:t>Vegagerðin hefur yfir að ráða sérstökum sjóði sem árlega veitir styrki til umferðaröryggis verkefna.  Vegagerðin á Vestursvæði fær árlega um 150 m.kr. til slíkra verkefna.  Helstu verkefni hafa verið;</a:t>
            </a:r>
          </a:p>
          <a:p>
            <a:pPr lvl="1"/>
            <a:r>
              <a:rPr lang="is-IS" sz="2200"/>
              <a:t>Uppsetning viðvörunarskilta í þéttbýli sem sýnir hraða bifreiðar</a:t>
            </a:r>
          </a:p>
          <a:p>
            <a:pPr lvl="1"/>
            <a:r>
              <a:rPr lang="is-IS" sz="2200"/>
              <a:t>Málun veglína og yfirborðsmerkingar</a:t>
            </a:r>
          </a:p>
          <a:p>
            <a:pPr lvl="1"/>
            <a:r>
              <a:rPr lang="is-IS" sz="2200"/>
              <a:t>Lagfæringar á vegamótum með merkingum eða hjáreinum</a:t>
            </a:r>
          </a:p>
          <a:p>
            <a:pPr lvl="1"/>
            <a:r>
              <a:rPr lang="is-IS" sz="2200"/>
              <a:t>Uppsetning vegriða</a:t>
            </a:r>
          </a:p>
          <a:p>
            <a:pPr lvl="1"/>
            <a:endParaRPr lang="is-IS" sz="2200"/>
          </a:p>
          <a:p>
            <a:endParaRPr lang="is-IS" sz="2200"/>
          </a:p>
        </p:txBody>
      </p:sp>
    </p:spTree>
    <p:extLst>
      <p:ext uri="{BB962C8B-B14F-4D97-AF65-F5344CB8AC3E}">
        <p14:creationId xmlns:p14="http://schemas.microsoft.com/office/powerpoint/2010/main" val="173352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8118-5FC1-4791-B07C-5AB6E7D23C0F}"/>
              </a:ext>
            </a:extLst>
          </p:cNvPr>
          <p:cNvSpPr>
            <a:spLocks noGrp="1"/>
          </p:cNvSpPr>
          <p:nvPr>
            <p:ph type="title"/>
          </p:nvPr>
        </p:nvSpPr>
        <p:spPr>
          <a:xfrm>
            <a:off x="1343472" y="836712"/>
            <a:ext cx="9793088" cy="720079"/>
          </a:xfrm>
        </p:spPr>
        <p:txBody>
          <a:bodyPr>
            <a:normAutofit/>
          </a:bodyPr>
          <a:lstStyle/>
          <a:p>
            <a:r>
              <a:rPr lang="is-IS" dirty="0"/>
              <a:t>Umferðaröryggi</a:t>
            </a:r>
          </a:p>
        </p:txBody>
      </p:sp>
      <p:sp>
        <p:nvSpPr>
          <p:cNvPr id="3" name="Content Placeholder 2">
            <a:extLst>
              <a:ext uri="{FF2B5EF4-FFF2-40B4-BE49-F238E27FC236}">
                <a16:creationId xmlns:a16="http://schemas.microsoft.com/office/drawing/2014/main" id="{9557E92F-5530-4EA3-A5A2-C9CF59660207}"/>
              </a:ext>
            </a:extLst>
          </p:cNvPr>
          <p:cNvSpPr>
            <a:spLocks noGrp="1"/>
          </p:cNvSpPr>
          <p:nvPr>
            <p:ph idx="1"/>
          </p:nvPr>
        </p:nvSpPr>
        <p:spPr>
          <a:xfrm>
            <a:off x="8340074" y="1700808"/>
            <a:ext cx="3132352" cy="4720059"/>
          </a:xfrm>
        </p:spPr>
        <p:txBody>
          <a:bodyPr>
            <a:normAutofit/>
          </a:bodyPr>
          <a:lstStyle/>
          <a:p>
            <a:r>
              <a:rPr lang="en-US" sz="1800" dirty="0" err="1"/>
              <a:t>Mikill</a:t>
            </a:r>
            <a:r>
              <a:rPr lang="en-US" sz="1800" dirty="0"/>
              <a:t> </a:t>
            </a:r>
            <a:r>
              <a:rPr lang="en-US" sz="1800" dirty="0" err="1"/>
              <a:t>munur</a:t>
            </a:r>
            <a:r>
              <a:rPr lang="en-US" sz="1800" dirty="0"/>
              <a:t> </a:t>
            </a:r>
            <a:r>
              <a:rPr lang="en-US" sz="1800" dirty="0" err="1"/>
              <a:t>innan</a:t>
            </a:r>
            <a:r>
              <a:rPr lang="en-US" sz="1800" dirty="0"/>
              <a:t> </a:t>
            </a:r>
            <a:r>
              <a:rPr lang="en-US" sz="1800" dirty="0" err="1"/>
              <a:t>Vesturlands</a:t>
            </a:r>
            <a:r>
              <a:rPr lang="en-US" sz="1800" dirty="0"/>
              <a:t>. </a:t>
            </a:r>
            <a:r>
              <a:rPr lang="en-US" sz="1800" dirty="0" err="1"/>
              <a:t>Marktækt</a:t>
            </a:r>
            <a:r>
              <a:rPr lang="en-US" sz="1800" dirty="0"/>
              <a:t> </a:t>
            </a:r>
            <a:r>
              <a:rPr lang="en-US" sz="1800" dirty="0" err="1"/>
              <a:t>verri</a:t>
            </a:r>
            <a:r>
              <a:rPr lang="en-US" sz="1800" dirty="0"/>
              <a:t> </a:t>
            </a:r>
            <a:r>
              <a:rPr lang="en-US" sz="1800" dirty="0" err="1"/>
              <a:t>staða</a:t>
            </a:r>
            <a:r>
              <a:rPr lang="en-US" sz="1800" dirty="0"/>
              <a:t> í </a:t>
            </a:r>
            <a:r>
              <a:rPr lang="en-US" sz="1800" dirty="0" err="1"/>
              <a:t>Dölunum</a:t>
            </a:r>
            <a:r>
              <a:rPr lang="en-US" sz="1800" dirty="0"/>
              <a:t> og  </a:t>
            </a:r>
            <a:r>
              <a:rPr lang="en-US" sz="1800" dirty="0" err="1"/>
              <a:t>Borgarfjarðarsvæði</a:t>
            </a:r>
            <a:r>
              <a:rPr lang="en-US" sz="1800" dirty="0"/>
              <a:t> </a:t>
            </a:r>
            <a:r>
              <a:rPr lang="en-US" sz="1800" dirty="0" err="1"/>
              <a:t>en</a:t>
            </a:r>
            <a:r>
              <a:rPr lang="en-US" sz="1800" dirty="0"/>
              <a:t> </a:t>
            </a:r>
            <a:r>
              <a:rPr lang="en-US" sz="1800" dirty="0" err="1"/>
              <a:t>annars</a:t>
            </a:r>
            <a:r>
              <a:rPr lang="en-US" sz="1800" dirty="0"/>
              <a:t> </a:t>
            </a:r>
            <a:r>
              <a:rPr lang="en-US" sz="1800" dirty="0" err="1"/>
              <a:t>staðar</a:t>
            </a:r>
            <a:r>
              <a:rPr lang="en-US" sz="1800" dirty="0"/>
              <a:t> á </a:t>
            </a:r>
            <a:r>
              <a:rPr lang="en-US" sz="1800" dirty="0" err="1"/>
              <a:t>landinu</a:t>
            </a:r>
            <a:r>
              <a:rPr lang="en-US" sz="1800" dirty="0"/>
              <a:t>.</a:t>
            </a:r>
          </a:p>
          <a:p>
            <a:r>
              <a:rPr lang="is-IS" sz="1800" dirty="0"/>
              <a:t>Landfræðileg misskipting nokkur. </a:t>
            </a:r>
            <a:r>
              <a:rPr lang="en-US" sz="1800" dirty="0" err="1"/>
              <a:t>Munur</a:t>
            </a:r>
            <a:r>
              <a:rPr lang="en-US" sz="1800" dirty="0"/>
              <a:t> á </a:t>
            </a:r>
            <a:r>
              <a:rPr lang="en-US" sz="1800" dirty="0" err="1"/>
              <a:t>afstöðu</a:t>
            </a:r>
            <a:r>
              <a:rPr lang="en-US" sz="1800" dirty="0"/>
              <a:t> </a:t>
            </a:r>
            <a:r>
              <a:rPr lang="en-US" sz="1800" dirty="0" err="1"/>
              <a:t>rétt</a:t>
            </a:r>
            <a:r>
              <a:rPr lang="en-US" sz="1800" dirty="0"/>
              <a:t> </a:t>
            </a:r>
            <a:r>
              <a:rPr lang="en-US" sz="1800" dirty="0" err="1"/>
              <a:t>undir</a:t>
            </a:r>
            <a:r>
              <a:rPr lang="en-US" sz="1800" dirty="0"/>
              <a:t> </a:t>
            </a:r>
            <a:r>
              <a:rPr lang="en-US" sz="1800" dirty="0" err="1"/>
              <a:t>meðallagi</a:t>
            </a:r>
            <a:r>
              <a:rPr lang="en-US" sz="1800" dirty="0"/>
              <a:t> á milli </a:t>
            </a:r>
            <a:r>
              <a:rPr lang="en-US" sz="1800" dirty="0" err="1"/>
              <a:t>landshluta</a:t>
            </a:r>
            <a:r>
              <a:rPr lang="en-US" sz="1800" dirty="0"/>
              <a:t> (18/40).</a:t>
            </a:r>
          </a:p>
          <a:p>
            <a:r>
              <a:rPr lang="en-US" sz="1800" dirty="0" err="1"/>
              <a:t>Vestmannaeyjar</a:t>
            </a:r>
            <a:r>
              <a:rPr lang="en-US" sz="1800" dirty="0"/>
              <a:t>, </a:t>
            </a:r>
            <a:r>
              <a:rPr lang="en-US" sz="1800" dirty="0" err="1"/>
              <a:t>Vogar</a:t>
            </a:r>
            <a:r>
              <a:rPr lang="en-US" sz="1800" dirty="0"/>
              <a:t> og </a:t>
            </a:r>
            <a:r>
              <a:rPr lang="en-US" sz="1800" dirty="0" err="1"/>
              <a:t>Snæfellsnes</a:t>
            </a:r>
            <a:r>
              <a:rPr lang="en-US" sz="1800" dirty="0"/>
              <a:t> </a:t>
            </a:r>
            <a:r>
              <a:rPr lang="en-US" sz="1800" dirty="0" err="1"/>
              <a:t>komu</a:t>
            </a:r>
            <a:r>
              <a:rPr lang="en-US" sz="1800" dirty="0"/>
              <a:t> best </a:t>
            </a:r>
            <a:r>
              <a:rPr lang="en-US" sz="1800" dirty="0" err="1"/>
              <a:t>út</a:t>
            </a:r>
            <a:r>
              <a:rPr lang="en-US" sz="1800" dirty="0"/>
              <a:t>.</a:t>
            </a:r>
          </a:p>
          <a:p>
            <a:r>
              <a:rPr lang="en-US" sz="1800" dirty="0" err="1"/>
              <a:t>Dalirnir</a:t>
            </a:r>
            <a:r>
              <a:rPr lang="en-US" sz="1800" dirty="0"/>
              <a:t>,  </a:t>
            </a:r>
            <a:r>
              <a:rPr lang="en-US" sz="1800" dirty="0" err="1"/>
              <a:t>Skaftafellssýslur</a:t>
            </a:r>
            <a:r>
              <a:rPr lang="en-US" sz="1800" dirty="0"/>
              <a:t> og </a:t>
            </a:r>
            <a:r>
              <a:rPr lang="en-US" sz="1800" dirty="0" err="1"/>
              <a:t>Borgarfjarðarsvæði</a:t>
            </a:r>
            <a:r>
              <a:rPr lang="en-US" sz="1800" dirty="0"/>
              <a:t> </a:t>
            </a:r>
            <a:r>
              <a:rPr lang="en-US" sz="1800" dirty="0" err="1"/>
              <a:t>komu</a:t>
            </a:r>
            <a:r>
              <a:rPr lang="en-US" sz="1800" dirty="0"/>
              <a:t> verst </a:t>
            </a:r>
            <a:r>
              <a:rPr lang="en-US" sz="1800" dirty="0" err="1"/>
              <a:t>út</a:t>
            </a:r>
            <a:r>
              <a:rPr lang="en-US" sz="1800" dirty="0"/>
              <a:t>.</a:t>
            </a:r>
          </a:p>
          <a:p>
            <a:r>
              <a:rPr lang="en-US" sz="1800" dirty="0" err="1"/>
              <a:t>Sveitin</a:t>
            </a:r>
            <a:r>
              <a:rPr lang="en-US" sz="1800" dirty="0"/>
              <a:t> skar sig </a:t>
            </a:r>
            <a:r>
              <a:rPr lang="en-US" sz="1800" dirty="0" err="1"/>
              <a:t>helst</a:t>
            </a:r>
            <a:r>
              <a:rPr lang="en-US" sz="1800" dirty="0"/>
              <a:t> </a:t>
            </a:r>
            <a:r>
              <a:rPr lang="en-US" sz="1800" dirty="0" err="1"/>
              <a:t>úr</a:t>
            </a:r>
            <a:r>
              <a:rPr lang="en-US" sz="1800" dirty="0"/>
              <a:t> og var </a:t>
            </a:r>
            <a:r>
              <a:rPr lang="en-US" sz="1800" dirty="0" err="1"/>
              <a:t>neikvæðari</a:t>
            </a:r>
            <a:r>
              <a:rPr lang="en-US" sz="1800" dirty="0"/>
              <a:t> í </a:t>
            </a:r>
            <a:r>
              <a:rPr lang="en-US" sz="1800" dirty="0" err="1"/>
              <a:t>afstöðu</a:t>
            </a:r>
            <a:r>
              <a:rPr lang="en-US" sz="1800" dirty="0"/>
              <a:t>.</a:t>
            </a:r>
          </a:p>
          <a:p>
            <a:pPr marL="68580" indent="0">
              <a:buNone/>
            </a:pPr>
            <a:endParaRPr lang="is-IS" sz="2000" dirty="0"/>
          </a:p>
          <a:p>
            <a:pPr marL="68580" indent="0">
              <a:buNone/>
            </a:pPr>
            <a:endParaRPr lang="is-IS" sz="2000" dirty="0"/>
          </a:p>
        </p:txBody>
      </p:sp>
      <p:graphicFrame>
        <p:nvGraphicFramePr>
          <p:cNvPr id="4" name="Chart 3">
            <a:extLst>
              <a:ext uri="{FF2B5EF4-FFF2-40B4-BE49-F238E27FC236}">
                <a16:creationId xmlns:a16="http://schemas.microsoft.com/office/drawing/2014/main" id="{505283EF-7D97-41B4-8C2B-586197CF3D28}"/>
              </a:ext>
            </a:extLst>
          </p:cNvPr>
          <p:cNvGraphicFramePr/>
          <p:nvPr/>
        </p:nvGraphicFramePr>
        <p:xfrm>
          <a:off x="731400" y="1628800"/>
          <a:ext cx="7608674" cy="4792067"/>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F5CDC713-B905-4C4E-BB7C-2F222F601402}"/>
              </a:ext>
            </a:extLst>
          </p:cNvPr>
          <p:cNvGrpSpPr/>
          <p:nvPr/>
        </p:nvGrpSpPr>
        <p:grpSpPr>
          <a:xfrm>
            <a:off x="3945733" y="1797691"/>
            <a:ext cx="2063182" cy="708563"/>
            <a:chOff x="2077610" y="1516142"/>
            <a:chExt cx="5590018" cy="708563"/>
          </a:xfrm>
        </p:grpSpPr>
        <p:sp>
          <p:nvSpPr>
            <p:cNvPr id="6" name="Right Brace 5">
              <a:extLst>
                <a:ext uri="{FF2B5EF4-FFF2-40B4-BE49-F238E27FC236}">
                  <a16:creationId xmlns:a16="http://schemas.microsoft.com/office/drawing/2014/main" id="{3CB32E47-763B-486D-8B9F-0B5EA1C518D8}"/>
                </a:ext>
              </a:extLst>
            </p:cNvPr>
            <p:cNvSpPr/>
            <p:nvPr/>
          </p:nvSpPr>
          <p:spPr>
            <a:xfrm rot="16200000">
              <a:off x="4696406" y="-746516"/>
              <a:ext cx="352425" cy="5590018"/>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7" name="TextBox 6">
              <a:extLst>
                <a:ext uri="{FF2B5EF4-FFF2-40B4-BE49-F238E27FC236}">
                  <a16:creationId xmlns:a16="http://schemas.microsoft.com/office/drawing/2014/main" id="{120B80C7-7EFD-4C2E-B248-BCDA994FB986}"/>
                </a:ext>
              </a:extLst>
            </p:cNvPr>
            <p:cNvSpPr txBox="1"/>
            <p:nvPr/>
          </p:nvSpPr>
          <p:spPr>
            <a:xfrm>
              <a:off x="2286001" y="1516142"/>
              <a:ext cx="5238749" cy="369332"/>
            </a:xfrm>
            <a:prstGeom prst="rect">
              <a:avLst/>
            </a:prstGeom>
            <a:noFill/>
          </p:spPr>
          <p:txBody>
            <a:bodyPr wrap="square" rtlCol="0">
              <a:spAutoFit/>
            </a:bodyPr>
            <a:lstStyle/>
            <a:p>
              <a:pPr algn="ctr"/>
              <a:r>
                <a:rPr lang="is-IS" dirty="0"/>
                <a:t>Ómarktækt</a:t>
              </a:r>
            </a:p>
          </p:txBody>
        </p:sp>
      </p:grpSp>
      <p:sp>
        <p:nvSpPr>
          <p:cNvPr id="8" name="Rectangle 7">
            <a:extLst>
              <a:ext uri="{FF2B5EF4-FFF2-40B4-BE49-F238E27FC236}">
                <a16:creationId xmlns:a16="http://schemas.microsoft.com/office/drawing/2014/main" id="{D892C53D-F856-4B74-A011-F025788BB09A}"/>
              </a:ext>
            </a:extLst>
          </p:cNvPr>
          <p:cNvSpPr/>
          <p:nvPr/>
        </p:nvSpPr>
        <p:spPr>
          <a:xfrm>
            <a:off x="1987500" y="2212476"/>
            <a:ext cx="228600" cy="264738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9" name="Rectangle 8">
            <a:extLst>
              <a:ext uri="{FF2B5EF4-FFF2-40B4-BE49-F238E27FC236}">
                <a16:creationId xmlns:a16="http://schemas.microsoft.com/office/drawing/2014/main" id="{7EA03F0B-CEF9-4EE2-8C64-9976D6B0CDE6}"/>
              </a:ext>
            </a:extLst>
          </p:cNvPr>
          <p:cNvSpPr/>
          <p:nvPr/>
        </p:nvSpPr>
        <p:spPr>
          <a:xfrm>
            <a:off x="4163428" y="2381368"/>
            <a:ext cx="228600" cy="247849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ectangle 9">
            <a:extLst>
              <a:ext uri="{FF2B5EF4-FFF2-40B4-BE49-F238E27FC236}">
                <a16:creationId xmlns:a16="http://schemas.microsoft.com/office/drawing/2014/main" id="{66C8EFA6-C455-4880-914C-6322CC1CF2E3}"/>
              </a:ext>
            </a:extLst>
          </p:cNvPr>
          <p:cNvSpPr/>
          <p:nvPr/>
        </p:nvSpPr>
        <p:spPr>
          <a:xfrm>
            <a:off x="7410080" y="2662941"/>
            <a:ext cx="228600" cy="2196919"/>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Rectangle 10">
            <a:extLst>
              <a:ext uri="{FF2B5EF4-FFF2-40B4-BE49-F238E27FC236}">
                <a16:creationId xmlns:a16="http://schemas.microsoft.com/office/drawing/2014/main" id="{5AF523A3-41CD-4D80-BBAF-A3B3DB992FCD}"/>
              </a:ext>
            </a:extLst>
          </p:cNvPr>
          <p:cNvSpPr/>
          <p:nvPr/>
        </p:nvSpPr>
        <p:spPr>
          <a:xfrm>
            <a:off x="7965589" y="2662941"/>
            <a:ext cx="228600" cy="2196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48774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4FD1DC47-49F7-4795-B40C-096152689BF2}"/>
              </a:ext>
            </a:extLst>
          </p:cNvPr>
          <p:cNvSpPr>
            <a:spLocks noGrp="1"/>
          </p:cNvSpPr>
          <p:nvPr>
            <p:ph type="title"/>
          </p:nvPr>
        </p:nvSpPr>
        <p:spPr>
          <a:xfrm>
            <a:off x="767290" y="1780661"/>
            <a:ext cx="3582073" cy="1463472"/>
          </a:xfrm>
        </p:spPr>
        <p:txBody>
          <a:bodyPr vert="horz" lIns="91440" tIns="45720" rIns="91440" bIns="45720" rtlCol="0" anchor="t">
            <a:normAutofit/>
          </a:bodyPr>
          <a:lstStyle/>
          <a:p>
            <a:r>
              <a:rPr lang="en-US" sz="4800" kern="1200">
                <a:solidFill>
                  <a:schemeClr val="bg1"/>
                </a:solidFill>
                <a:latin typeface="+mj-lt"/>
                <a:ea typeface="+mj-ea"/>
                <a:cs typeface="+mj-cs"/>
              </a:rPr>
              <a:t>Slysatíðni</a:t>
            </a:r>
          </a:p>
        </p:txBody>
      </p:sp>
      <p:grpSp>
        <p:nvGrpSpPr>
          <p:cNvPr id="16" name="Group 15">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7"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Staðgengill efnis 2">
            <a:extLst>
              <a:ext uri="{FF2B5EF4-FFF2-40B4-BE49-F238E27FC236}">
                <a16:creationId xmlns:a16="http://schemas.microsoft.com/office/drawing/2014/main" id="{76DF8726-E845-4ECB-AF3F-30E7F378F5B5}"/>
              </a:ext>
            </a:extLst>
          </p:cNvPr>
          <p:cNvSpPr>
            <a:spLocks noGrp="1"/>
          </p:cNvSpPr>
          <p:nvPr>
            <p:ph sz="half" idx="1"/>
          </p:nvPr>
        </p:nvSpPr>
        <p:spPr>
          <a:xfrm>
            <a:off x="767290" y="2759979"/>
            <a:ext cx="3582072" cy="3416394"/>
          </a:xfrm>
        </p:spPr>
        <p:txBody>
          <a:bodyPr vert="horz" lIns="91440" tIns="45720" rIns="91440" bIns="45720" rtlCol="0" anchor="t">
            <a:normAutofit fontScale="92500" lnSpcReduction="20000"/>
          </a:bodyPr>
          <a:lstStyle/>
          <a:p>
            <a:r>
              <a:rPr lang="en-US" sz="1700" dirty="0">
                <a:solidFill>
                  <a:schemeClr val="bg1"/>
                </a:solidFill>
              </a:rPr>
              <a:t>SSV </a:t>
            </a:r>
            <a:r>
              <a:rPr lang="en-US" sz="1700" dirty="0" err="1">
                <a:solidFill>
                  <a:schemeClr val="bg1"/>
                </a:solidFill>
              </a:rPr>
              <a:t>fékk</a:t>
            </a:r>
            <a:r>
              <a:rPr lang="en-US" sz="1700" dirty="0">
                <a:solidFill>
                  <a:schemeClr val="bg1"/>
                </a:solidFill>
              </a:rPr>
              <a:t> </a:t>
            </a:r>
            <a:r>
              <a:rPr lang="en-US" sz="1700" dirty="0" err="1">
                <a:solidFill>
                  <a:schemeClr val="bg1"/>
                </a:solidFill>
              </a:rPr>
              <a:t>Ólaf</a:t>
            </a:r>
            <a:r>
              <a:rPr lang="en-US" sz="1700" dirty="0">
                <a:solidFill>
                  <a:schemeClr val="bg1"/>
                </a:solidFill>
              </a:rPr>
              <a:t> Guðmundsson </a:t>
            </a:r>
            <a:r>
              <a:rPr lang="en-US" sz="1700" dirty="0" err="1">
                <a:solidFill>
                  <a:schemeClr val="bg1"/>
                </a:solidFill>
              </a:rPr>
              <a:t>umferðaröryggisráðgjafa</a:t>
            </a:r>
            <a:r>
              <a:rPr lang="en-US" sz="1700" dirty="0">
                <a:solidFill>
                  <a:schemeClr val="bg1"/>
                </a:solidFill>
              </a:rPr>
              <a:t> til </a:t>
            </a:r>
            <a:r>
              <a:rPr lang="en-US" sz="1700" dirty="0" err="1">
                <a:solidFill>
                  <a:schemeClr val="bg1"/>
                </a:solidFill>
              </a:rPr>
              <a:t>þess</a:t>
            </a:r>
            <a:r>
              <a:rPr lang="en-US" sz="1700" dirty="0">
                <a:solidFill>
                  <a:schemeClr val="bg1"/>
                </a:solidFill>
              </a:rPr>
              <a:t> </a:t>
            </a:r>
            <a:r>
              <a:rPr lang="en-US" sz="1700" dirty="0" err="1">
                <a:solidFill>
                  <a:schemeClr val="bg1"/>
                </a:solidFill>
              </a:rPr>
              <a:t>að</a:t>
            </a:r>
            <a:r>
              <a:rPr lang="en-US" sz="1700" dirty="0">
                <a:solidFill>
                  <a:schemeClr val="bg1"/>
                </a:solidFill>
              </a:rPr>
              <a:t> taka saman </a:t>
            </a:r>
            <a:r>
              <a:rPr lang="en-US" sz="1700" dirty="0" err="1">
                <a:solidFill>
                  <a:schemeClr val="bg1"/>
                </a:solidFill>
              </a:rPr>
              <a:t>upplýsingar</a:t>
            </a:r>
            <a:r>
              <a:rPr lang="en-US" sz="1700" dirty="0">
                <a:solidFill>
                  <a:schemeClr val="bg1"/>
                </a:solidFill>
              </a:rPr>
              <a:t> um </a:t>
            </a:r>
            <a:r>
              <a:rPr lang="en-US" sz="1700" dirty="0" err="1">
                <a:solidFill>
                  <a:schemeClr val="bg1"/>
                </a:solidFill>
              </a:rPr>
              <a:t>umferðaröryggi</a:t>
            </a:r>
            <a:r>
              <a:rPr lang="en-US" sz="1700" dirty="0">
                <a:solidFill>
                  <a:schemeClr val="bg1"/>
                </a:solidFill>
              </a:rPr>
              <a:t> á Vesturlandi </a:t>
            </a:r>
          </a:p>
          <a:p>
            <a:r>
              <a:rPr lang="en-US" sz="1700" dirty="0">
                <a:solidFill>
                  <a:schemeClr val="bg1"/>
                </a:solidFill>
              </a:rPr>
              <a:t>Í </a:t>
            </a:r>
            <a:r>
              <a:rPr lang="en-US" sz="1700" dirty="0" err="1">
                <a:solidFill>
                  <a:schemeClr val="bg1"/>
                </a:solidFill>
              </a:rPr>
              <a:t>ljós</a:t>
            </a:r>
            <a:r>
              <a:rPr lang="en-US" sz="1700" dirty="0">
                <a:solidFill>
                  <a:schemeClr val="bg1"/>
                </a:solidFill>
              </a:rPr>
              <a:t> </a:t>
            </a:r>
            <a:r>
              <a:rPr lang="en-US" sz="1700" dirty="0" err="1">
                <a:solidFill>
                  <a:schemeClr val="bg1"/>
                </a:solidFill>
              </a:rPr>
              <a:t>kom</a:t>
            </a:r>
            <a:r>
              <a:rPr lang="en-US" sz="1700" dirty="0">
                <a:solidFill>
                  <a:schemeClr val="bg1"/>
                </a:solidFill>
              </a:rPr>
              <a:t> </a:t>
            </a:r>
            <a:r>
              <a:rPr lang="en-US" sz="1700" dirty="0" err="1">
                <a:solidFill>
                  <a:schemeClr val="bg1"/>
                </a:solidFill>
              </a:rPr>
              <a:t>að</a:t>
            </a:r>
            <a:r>
              <a:rPr lang="en-US" sz="1700" dirty="0">
                <a:solidFill>
                  <a:schemeClr val="bg1"/>
                </a:solidFill>
              </a:rPr>
              <a:t> </a:t>
            </a:r>
            <a:r>
              <a:rPr lang="en-US" sz="1700" dirty="0" err="1">
                <a:solidFill>
                  <a:schemeClr val="bg1"/>
                </a:solidFill>
              </a:rPr>
              <a:t>víða</a:t>
            </a:r>
            <a:r>
              <a:rPr lang="en-US" sz="1700" dirty="0">
                <a:solidFill>
                  <a:schemeClr val="bg1"/>
                </a:solidFill>
              </a:rPr>
              <a:t> er </a:t>
            </a:r>
            <a:r>
              <a:rPr lang="en-US" sz="1700" dirty="0" err="1">
                <a:solidFill>
                  <a:schemeClr val="bg1"/>
                </a:solidFill>
              </a:rPr>
              <a:t>pottur</a:t>
            </a:r>
            <a:r>
              <a:rPr lang="en-US" sz="1700" dirty="0">
                <a:solidFill>
                  <a:schemeClr val="bg1"/>
                </a:solidFill>
              </a:rPr>
              <a:t> </a:t>
            </a:r>
            <a:r>
              <a:rPr lang="en-US" sz="1700" dirty="0" err="1">
                <a:solidFill>
                  <a:schemeClr val="bg1"/>
                </a:solidFill>
              </a:rPr>
              <a:t>brotinn</a:t>
            </a:r>
            <a:r>
              <a:rPr lang="en-US" sz="1700" dirty="0">
                <a:solidFill>
                  <a:schemeClr val="bg1"/>
                </a:solidFill>
              </a:rPr>
              <a:t> og </a:t>
            </a:r>
            <a:r>
              <a:rPr lang="en-US" sz="1700" dirty="0" err="1">
                <a:solidFill>
                  <a:schemeClr val="bg1"/>
                </a:solidFill>
              </a:rPr>
              <a:t>að</a:t>
            </a:r>
            <a:r>
              <a:rPr lang="en-US" sz="1700" dirty="0">
                <a:solidFill>
                  <a:schemeClr val="bg1"/>
                </a:solidFill>
              </a:rPr>
              <a:t> um 75% </a:t>
            </a:r>
            <a:r>
              <a:rPr lang="en-US" sz="1700" dirty="0" err="1">
                <a:solidFill>
                  <a:schemeClr val="bg1"/>
                </a:solidFill>
              </a:rPr>
              <a:t>vega</a:t>
            </a:r>
            <a:r>
              <a:rPr lang="en-US" sz="1700" dirty="0">
                <a:solidFill>
                  <a:schemeClr val="bg1"/>
                </a:solidFill>
              </a:rPr>
              <a:t> á Vesturlandi </a:t>
            </a:r>
            <a:r>
              <a:rPr lang="en-US" sz="1700" dirty="0" err="1">
                <a:solidFill>
                  <a:schemeClr val="bg1"/>
                </a:solidFill>
              </a:rPr>
              <a:t>fengi</a:t>
            </a:r>
            <a:r>
              <a:rPr lang="en-US" sz="1700" dirty="0">
                <a:solidFill>
                  <a:schemeClr val="bg1"/>
                </a:solidFill>
              </a:rPr>
              <a:t> </a:t>
            </a:r>
            <a:r>
              <a:rPr lang="en-US" sz="1700" dirty="0" err="1">
                <a:solidFill>
                  <a:schemeClr val="bg1"/>
                </a:solidFill>
              </a:rPr>
              <a:t>aðeins</a:t>
            </a:r>
            <a:r>
              <a:rPr lang="en-US" sz="1700" dirty="0">
                <a:solidFill>
                  <a:schemeClr val="bg1"/>
                </a:solidFill>
              </a:rPr>
              <a:t> eina </a:t>
            </a:r>
            <a:r>
              <a:rPr lang="en-US" sz="1700" dirty="0" err="1">
                <a:solidFill>
                  <a:schemeClr val="bg1"/>
                </a:solidFill>
              </a:rPr>
              <a:t>eða</a:t>
            </a:r>
            <a:r>
              <a:rPr lang="en-US" sz="1700" dirty="0">
                <a:solidFill>
                  <a:schemeClr val="bg1"/>
                </a:solidFill>
              </a:rPr>
              <a:t> </a:t>
            </a:r>
            <a:r>
              <a:rPr lang="en-US" sz="1700" dirty="0" err="1">
                <a:solidFill>
                  <a:schemeClr val="bg1"/>
                </a:solidFill>
              </a:rPr>
              <a:t>tvær</a:t>
            </a:r>
            <a:r>
              <a:rPr lang="en-US" sz="1700" dirty="0">
                <a:solidFill>
                  <a:schemeClr val="bg1"/>
                </a:solidFill>
              </a:rPr>
              <a:t> </a:t>
            </a:r>
            <a:r>
              <a:rPr lang="en-US" sz="1700" dirty="0" err="1">
                <a:solidFill>
                  <a:schemeClr val="bg1"/>
                </a:solidFill>
              </a:rPr>
              <a:t>stjörnur</a:t>
            </a:r>
            <a:r>
              <a:rPr lang="en-US" sz="1700" dirty="0">
                <a:solidFill>
                  <a:schemeClr val="bg1"/>
                </a:solidFill>
              </a:rPr>
              <a:t> </a:t>
            </a:r>
            <a:r>
              <a:rPr lang="en-US" sz="1700" dirty="0" err="1">
                <a:solidFill>
                  <a:schemeClr val="bg1"/>
                </a:solidFill>
              </a:rPr>
              <a:t>af</a:t>
            </a:r>
            <a:r>
              <a:rPr lang="en-US" sz="1700" dirty="0">
                <a:solidFill>
                  <a:schemeClr val="bg1"/>
                </a:solidFill>
              </a:rPr>
              <a:t> </a:t>
            </a:r>
            <a:r>
              <a:rPr lang="en-US" sz="1700" dirty="0" err="1">
                <a:solidFill>
                  <a:schemeClr val="bg1"/>
                </a:solidFill>
              </a:rPr>
              <a:t>fimm</a:t>
            </a:r>
            <a:r>
              <a:rPr lang="en-US" sz="1700" dirty="0">
                <a:solidFill>
                  <a:schemeClr val="bg1"/>
                </a:solidFill>
              </a:rPr>
              <a:t> </a:t>
            </a:r>
            <a:r>
              <a:rPr lang="en-US" sz="1700" dirty="0" err="1">
                <a:solidFill>
                  <a:schemeClr val="bg1"/>
                </a:solidFill>
              </a:rPr>
              <a:t>mögulegum</a:t>
            </a:r>
            <a:r>
              <a:rPr lang="en-US" sz="1700" dirty="0">
                <a:solidFill>
                  <a:schemeClr val="bg1"/>
                </a:solidFill>
              </a:rPr>
              <a:t> í </a:t>
            </a:r>
            <a:r>
              <a:rPr lang="en-US" sz="1700" dirty="0" err="1">
                <a:solidFill>
                  <a:schemeClr val="bg1"/>
                </a:solidFill>
              </a:rPr>
              <a:t>matskerfi</a:t>
            </a:r>
            <a:r>
              <a:rPr lang="en-US" sz="1700" dirty="0">
                <a:solidFill>
                  <a:schemeClr val="bg1"/>
                </a:solidFill>
              </a:rPr>
              <a:t> </a:t>
            </a:r>
            <a:r>
              <a:rPr lang="en-US" sz="1700" dirty="0" err="1">
                <a:solidFill>
                  <a:schemeClr val="bg1"/>
                </a:solidFill>
              </a:rPr>
              <a:t>Eurorap</a:t>
            </a:r>
            <a:r>
              <a:rPr lang="en-US" sz="1700" dirty="0">
                <a:solidFill>
                  <a:schemeClr val="bg1"/>
                </a:solidFill>
              </a:rPr>
              <a:t> </a:t>
            </a:r>
            <a:r>
              <a:rPr lang="en-US" sz="1700" dirty="0" err="1">
                <a:solidFill>
                  <a:schemeClr val="bg1"/>
                </a:solidFill>
              </a:rPr>
              <a:t>matskerfinu</a:t>
            </a:r>
            <a:r>
              <a:rPr lang="en-US" sz="1700" dirty="0">
                <a:solidFill>
                  <a:schemeClr val="bg1"/>
                </a:solidFill>
              </a:rPr>
              <a:t>.</a:t>
            </a:r>
          </a:p>
          <a:p>
            <a:r>
              <a:rPr lang="en-US" sz="1700" dirty="0">
                <a:solidFill>
                  <a:schemeClr val="bg1"/>
                </a:solidFill>
              </a:rPr>
              <a:t>Ólafur </a:t>
            </a:r>
            <a:r>
              <a:rPr lang="en-US" sz="1700" dirty="0" err="1">
                <a:solidFill>
                  <a:schemeClr val="bg1"/>
                </a:solidFill>
              </a:rPr>
              <a:t>vann</a:t>
            </a:r>
            <a:r>
              <a:rPr lang="en-US" sz="1700" dirty="0">
                <a:solidFill>
                  <a:schemeClr val="bg1"/>
                </a:solidFill>
              </a:rPr>
              <a:t> </a:t>
            </a:r>
            <a:r>
              <a:rPr lang="en-US" sz="1700" dirty="0" err="1">
                <a:solidFill>
                  <a:schemeClr val="bg1"/>
                </a:solidFill>
              </a:rPr>
              <a:t>síðan</a:t>
            </a:r>
            <a:r>
              <a:rPr lang="en-US" sz="1700" dirty="0">
                <a:solidFill>
                  <a:schemeClr val="bg1"/>
                </a:solidFill>
              </a:rPr>
              <a:t> </a:t>
            </a:r>
            <a:r>
              <a:rPr lang="en-US" sz="1700" dirty="0" err="1">
                <a:solidFill>
                  <a:schemeClr val="bg1"/>
                </a:solidFill>
              </a:rPr>
              <a:t>samantekt</a:t>
            </a:r>
            <a:r>
              <a:rPr lang="en-US" sz="1700" dirty="0">
                <a:solidFill>
                  <a:schemeClr val="bg1"/>
                </a:solidFill>
              </a:rPr>
              <a:t> um </a:t>
            </a:r>
            <a:r>
              <a:rPr lang="en-US" sz="1700" dirty="0" err="1">
                <a:solidFill>
                  <a:schemeClr val="bg1"/>
                </a:solidFill>
              </a:rPr>
              <a:t>helstu</a:t>
            </a:r>
            <a:r>
              <a:rPr lang="en-US" sz="1700" dirty="0">
                <a:solidFill>
                  <a:schemeClr val="bg1"/>
                </a:solidFill>
              </a:rPr>
              <a:t> </a:t>
            </a:r>
            <a:r>
              <a:rPr lang="en-US" sz="1700" dirty="0" err="1">
                <a:solidFill>
                  <a:schemeClr val="bg1"/>
                </a:solidFill>
              </a:rPr>
              <a:t>atriði</a:t>
            </a:r>
            <a:r>
              <a:rPr lang="en-US" sz="1700" dirty="0">
                <a:solidFill>
                  <a:schemeClr val="bg1"/>
                </a:solidFill>
              </a:rPr>
              <a:t> </a:t>
            </a:r>
            <a:r>
              <a:rPr lang="en-US" sz="1700" dirty="0" err="1">
                <a:solidFill>
                  <a:schemeClr val="bg1"/>
                </a:solidFill>
              </a:rPr>
              <a:t>sem</a:t>
            </a:r>
            <a:r>
              <a:rPr lang="en-US" sz="1700" dirty="0">
                <a:solidFill>
                  <a:schemeClr val="bg1"/>
                </a:solidFill>
              </a:rPr>
              <a:t> </a:t>
            </a:r>
            <a:r>
              <a:rPr lang="en-US" sz="1700" dirty="0" err="1">
                <a:solidFill>
                  <a:schemeClr val="bg1"/>
                </a:solidFill>
              </a:rPr>
              <a:t>þörfnuðust</a:t>
            </a:r>
            <a:r>
              <a:rPr lang="en-US" sz="1700" dirty="0">
                <a:solidFill>
                  <a:schemeClr val="bg1"/>
                </a:solidFill>
              </a:rPr>
              <a:t> </a:t>
            </a:r>
            <a:r>
              <a:rPr lang="en-US" sz="1700" dirty="0" err="1">
                <a:solidFill>
                  <a:schemeClr val="bg1"/>
                </a:solidFill>
              </a:rPr>
              <a:t>úrbóta</a:t>
            </a:r>
            <a:endParaRPr lang="en-US" sz="1700" dirty="0">
              <a:solidFill>
                <a:schemeClr val="bg1"/>
              </a:solidFill>
            </a:endParaRPr>
          </a:p>
          <a:p>
            <a:r>
              <a:rPr lang="en-US" sz="1700" dirty="0">
                <a:solidFill>
                  <a:schemeClr val="bg1"/>
                </a:solidFill>
              </a:rPr>
              <a:t>BALS </a:t>
            </a:r>
            <a:r>
              <a:rPr lang="en-US" sz="1700" dirty="0" err="1">
                <a:solidFill>
                  <a:schemeClr val="bg1"/>
                </a:solidFill>
              </a:rPr>
              <a:t>stendur</a:t>
            </a:r>
            <a:r>
              <a:rPr lang="en-US" sz="1700" dirty="0">
                <a:solidFill>
                  <a:schemeClr val="bg1"/>
                </a:solidFill>
              </a:rPr>
              <a:t> </a:t>
            </a:r>
            <a:r>
              <a:rPr lang="en-US" sz="1700" dirty="0" err="1">
                <a:solidFill>
                  <a:schemeClr val="bg1"/>
                </a:solidFill>
              </a:rPr>
              <a:t>fyrir</a:t>
            </a:r>
            <a:endParaRPr lang="en-US" sz="1700" dirty="0">
              <a:solidFill>
                <a:schemeClr val="bg1"/>
              </a:solidFill>
            </a:endParaRPr>
          </a:p>
          <a:p>
            <a:pPr lvl="1"/>
            <a:r>
              <a:rPr lang="en-US" sz="1300" dirty="0">
                <a:solidFill>
                  <a:schemeClr val="bg1"/>
                </a:solidFill>
              </a:rPr>
              <a:t>B=</a:t>
            </a:r>
            <a:r>
              <a:rPr lang="en-US" sz="1300" dirty="0" err="1">
                <a:solidFill>
                  <a:schemeClr val="bg1"/>
                </a:solidFill>
              </a:rPr>
              <a:t>Banaslys</a:t>
            </a:r>
            <a:endParaRPr lang="en-US" sz="1300" dirty="0">
              <a:solidFill>
                <a:schemeClr val="bg1"/>
              </a:solidFill>
            </a:endParaRPr>
          </a:p>
          <a:p>
            <a:pPr lvl="1"/>
            <a:r>
              <a:rPr lang="en-US" sz="1300" dirty="0">
                <a:solidFill>
                  <a:schemeClr val="bg1"/>
                </a:solidFill>
              </a:rPr>
              <a:t>A=</a:t>
            </a:r>
            <a:r>
              <a:rPr lang="en-US" sz="1300" dirty="0" err="1">
                <a:solidFill>
                  <a:schemeClr val="bg1"/>
                </a:solidFill>
              </a:rPr>
              <a:t>Alvarlegt</a:t>
            </a:r>
            <a:r>
              <a:rPr lang="en-US" sz="1300" dirty="0">
                <a:solidFill>
                  <a:schemeClr val="bg1"/>
                </a:solidFill>
              </a:rPr>
              <a:t> </a:t>
            </a:r>
            <a:r>
              <a:rPr lang="en-US" sz="1300" dirty="0" err="1">
                <a:solidFill>
                  <a:schemeClr val="bg1"/>
                </a:solidFill>
              </a:rPr>
              <a:t>slys</a:t>
            </a:r>
            <a:endParaRPr lang="en-US" sz="1300" dirty="0">
              <a:solidFill>
                <a:schemeClr val="bg1"/>
              </a:solidFill>
            </a:endParaRPr>
          </a:p>
          <a:p>
            <a:pPr lvl="1"/>
            <a:r>
              <a:rPr lang="en-US" sz="1300" dirty="0">
                <a:solidFill>
                  <a:schemeClr val="bg1"/>
                </a:solidFill>
              </a:rPr>
              <a:t>L=</a:t>
            </a:r>
            <a:r>
              <a:rPr lang="en-US" sz="1300" dirty="0" err="1">
                <a:solidFill>
                  <a:schemeClr val="bg1"/>
                </a:solidFill>
              </a:rPr>
              <a:t>Lítilsháttar</a:t>
            </a:r>
            <a:r>
              <a:rPr lang="en-US" sz="1300" dirty="0">
                <a:solidFill>
                  <a:schemeClr val="bg1"/>
                </a:solidFill>
              </a:rPr>
              <a:t> </a:t>
            </a:r>
            <a:r>
              <a:rPr lang="en-US" sz="1300" dirty="0" err="1">
                <a:solidFill>
                  <a:schemeClr val="bg1"/>
                </a:solidFill>
              </a:rPr>
              <a:t>slys</a:t>
            </a:r>
            <a:endParaRPr lang="en-US" sz="1300" dirty="0">
              <a:solidFill>
                <a:schemeClr val="bg1"/>
              </a:solidFill>
            </a:endParaRPr>
          </a:p>
          <a:p>
            <a:pPr lvl="1"/>
            <a:r>
              <a:rPr lang="en-US" sz="1300" dirty="0">
                <a:solidFill>
                  <a:schemeClr val="bg1"/>
                </a:solidFill>
              </a:rPr>
              <a:t>S=</a:t>
            </a:r>
            <a:r>
              <a:rPr lang="en-US" sz="1300" dirty="0" err="1">
                <a:solidFill>
                  <a:schemeClr val="bg1"/>
                </a:solidFill>
              </a:rPr>
              <a:t>Samtals</a:t>
            </a:r>
            <a:endParaRPr lang="en-US" sz="1300" dirty="0">
              <a:solidFill>
                <a:schemeClr val="bg1"/>
              </a:solidFill>
            </a:endParaRPr>
          </a:p>
        </p:txBody>
      </p:sp>
      <p:pic>
        <p:nvPicPr>
          <p:cNvPr id="7" name="Staðgengill efnis 6">
            <a:extLst>
              <a:ext uri="{FF2B5EF4-FFF2-40B4-BE49-F238E27FC236}">
                <a16:creationId xmlns:a16="http://schemas.microsoft.com/office/drawing/2014/main" id="{A21FE23D-FA1B-4466-BBA9-25C3989A96C7}"/>
              </a:ext>
            </a:extLst>
          </p:cNvPr>
          <p:cNvPicPr>
            <a:picLocks noGrp="1" noChangeAspect="1"/>
          </p:cNvPicPr>
          <p:nvPr>
            <p:ph sz="half" idx="2"/>
          </p:nvPr>
        </p:nvPicPr>
        <p:blipFill>
          <a:blip r:embed="rId2"/>
          <a:stretch>
            <a:fillRect/>
          </a:stretch>
        </p:blipFill>
        <p:spPr>
          <a:xfrm>
            <a:off x="5514842" y="903730"/>
            <a:ext cx="5846152" cy="4472307"/>
          </a:xfrm>
          <a:prstGeom prst="rect">
            <a:avLst/>
          </a:prstGeom>
        </p:spPr>
      </p:pic>
    </p:spTree>
    <p:extLst>
      <p:ext uri="{BB962C8B-B14F-4D97-AF65-F5344CB8AC3E}">
        <p14:creationId xmlns:p14="http://schemas.microsoft.com/office/powerpoint/2010/main" val="230164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6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Mynd 2">
            <a:extLst>
              <a:ext uri="{FF2B5EF4-FFF2-40B4-BE49-F238E27FC236}">
                <a16:creationId xmlns:a16="http://schemas.microsoft.com/office/drawing/2014/main" id="{905781AF-0A2B-47C6-877E-6328EBAEC4FC}"/>
              </a:ext>
            </a:extLst>
          </p:cNvPr>
          <p:cNvPicPr>
            <a:picLocks noChangeAspect="1"/>
          </p:cNvPicPr>
          <p:nvPr/>
        </p:nvPicPr>
        <p:blipFill>
          <a:blip r:embed="rId2"/>
          <a:stretch>
            <a:fillRect/>
          </a:stretch>
        </p:blipFill>
        <p:spPr>
          <a:xfrm>
            <a:off x="2306159" y="643467"/>
            <a:ext cx="7579681" cy="5571066"/>
          </a:xfrm>
          <a:prstGeom prst="rect">
            <a:avLst/>
          </a:prstGeom>
        </p:spPr>
      </p:pic>
    </p:spTree>
    <p:extLst>
      <p:ext uri="{BB962C8B-B14F-4D97-AF65-F5344CB8AC3E}">
        <p14:creationId xmlns:p14="http://schemas.microsoft.com/office/powerpoint/2010/main" val="193029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6A5BB3DC-DAE3-433F-8F60-EF8181058298}"/>
              </a:ext>
            </a:extLst>
          </p:cNvPr>
          <p:cNvSpPr>
            <a:spLocks noGrp="1"/>
          </p:cNvSpPr>
          <p:nvPr>
            <p:ph type="title"/>
          </p:nvPr>
        </p:nvSpPr>
        <p:spPr>
          <a:xfrm>
            <a:off x="838200" y="365125"/>
            <a:ext cx="10515600" cy="1325563"/>
          </a:xfrm>
        </p:spPr>
        <p:txBody>
          <a:bodyPr>
            <a:normAutofit/>
          </a:bodyPr>
          <a:lstStyle/>
          <a:p>
            <a:r>
              <a:rPr lang="is-IS" sz="4200"/>
              <a:t>Nýframkvæmdir frá 2017 - Vesturlandsvegur</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65FA6956-5A6F-4603-A7F2-A190E4BD9FEA}"/>
              </a:ext>
            </a:extLst>
          </p:cNvPr>
          <p:cNvSpPr>
            <a:spLocks noGrp="1"/>
          </p:cNvSpPr>
          <p:nvPr>
            <p:ph idx="1"/>
          </p:nvPr>
        </p:nvSpPr>
        <p:spPr>
          <a:xfrm>
            <a:off x="838200" y="1929384"/>
            <a:ext cx="10515600" cy="4251960"/>
          </a:xfrm>
        </p:spPr>
        <p:txBody>
          <a:bodyPr>
            <a:normAutofit/>
          </a:bodyPr>
          <a:lstStyle/>
          <a:p>
            <a:r>
              <a:rPr lang="is-IS" sz="1600" dirty="0">
                <a:latin typeface="Calibri" panose="020F0502020204030204" pitchFamily="34" charset="0"/>
                <a:ea typeface="Calibri" panose="020F0502020204030204" pitchFamily="34" charset="0"/>
                <a:cs typeface="Arial" panose="020B0604020202020204" pitchFamily="34" charset="0"/>
              </a:rPr>
              <a:t>Kjalarnes; </a:t>
            </a:r>
            <a:r>
              <a:rPr lang="is-IS" sz="1600" dirty="0">
                <a:effectLst/>
                <a:latin typeface="Calibri" panose="020F0502020204030204" pitchFamily="34" charset="0"/>
                <a:ea typeface="Calibri" panose="020F0502020204030204" pitchFamily="34" charset="0"/>
                <a:cs typeface="Arial" panose="020B0604020202020204" pitchFamily="34" charset="0"/>
              </a:rPr>
              <a:t>Verkið boðið út árið 2020, framkvæmdir hafnar við 2+1 veg og áætlað að framkvæmdum ljúki árið 2023.  Um er að ræða breikkun á 9 km kafla frá Hvalfjarðarvegi að </a:t>
            </a:r>
            <a:r>
              <a:rPr lang="is-IS" sz="1600" dirty="0" err="1">
                <a:effectLst/>
                <a:latin typeface="Calibri" panose="020F0502020204030204" pitchFamily="34" charset="0"/>
                <a:ea typeface="Calibri" panose="020F0502020204030204" pitchFamily="34" charset="0"/>
                <a:cs typeface="Arial" panose="020B0604020202020204" pitchFamily="34" charset="0"/>
              </a:rPr>
              <a:t>Varmhólum</a:t>
            </a:r>
            <a:r>
              <a:rPr lang="is-IS" sz="1600" dirty="0">
                <a:effectLst/>
                <a:latin typeface="Calibri" panose="020F0502020204030204" pitchFamily="34" charset="0"/>
                <a:ea typeface="Calibri" panose="020F0502020204030204" pitchFamily="34" charset="0"/>
                <a:cs typeface="Arial" panose="020B0604020202020204" pitchFamily="34" charset="0"/>
              </a:rPr>
              <a:t>.  Áætlaður kostnaður er 6,5 milljarðar.</a:t>
            </a:r>
          </a:p>
          <a:p>
            <a:r>
              <a:rPr lang="is-IS" sz="1600" dirty="0">
                <a:effectLst/>
                <a:latin typeface="Calibri" panose="020F0502020204030204" pitchFamily="34" charset="0"/>
                <a:ea typeface="Calibri" panose="020F0502020204030204" pitchFamily="34" charset="0"/>
                <a:cs typeface="Arial" panose="020B0604020202020204" pitchFamily="34" charset="0"/>
              </a:rPr>
              <a:t>Sundabraut; Vinnuhópur á vegum samgöngu- og sveitarstjórnarráðuneytisins og Reykjavíkurborgar skiluðu tillögum í febrúar 2021 og í skýrslunni kemur fram að hagkvæmasta leiðin til að þvera Kleppsvík sé brú. Ráðherra samgöngumála og borgarstjóri undirrituðu yfirlýsingu um lagningu Sundabrautar í júlí 2021 og samkvæmt henni eiga framkvæmdir að hefjast árið 2026.  Málið virðist vera komið í mun betri farveg nú en áður hefur verið. </a:t>
            </a:r>
            <a:r>
              <a:rPr lang="is-IS" sz="1600" dirty="0">
                <a:latin typeface="Calibri" panose="020F0502020204030204" pitchFamily="34" charset="0"/>
                <a:ea typeface="Calibri" panose="020F0502020204030204" pitchFamily="34" charset="0"/>
                <a:cs typeface="Arial" panose="020B0604020202020204" pitchFamily="34" charset="0"/>
              </a:rPr>
              <a:t> F</a:t>
            </a:r>
            <a:r>
              <a:rPr lang="is-IS" sz="1600" dirty="0">
                <a:effectLst/>
                <a:latin typeface="Calibri" panose="020F0502020204030204" pitchFamily="34" charset="0"/>
                <a:ea typeface="Calibri" panose="020F0502020204030204" pitchFamily="34" charset="0"/>
                <a:cs typeface="Arial" panose="020B0604020202020204" pitchFamily="34" charset="0"/>
              </a:rPr>
              <a:t>ulltrúar SSV áttu í tvígang fundi með borgarstjóra um Sundabraut til að ýta við málinu.</a:t>
            </a:r>
          </a:p>
          <a:p>
            <a:r>
              <a:rPr lang="is-IS" sz="1600" dirty="0">
                <a:latin typeface="Calibri" panose="020F0502020204030204" pitchFamily="34" charset="0"/>
                <a:ea typeface="Calibri" panose="020F0502020204030204" pitchFamily="34" charset="0"/>
                <a:cs typeface="Arial" panose="020B0604020202020204" pitchFamily="34" charset="0"/>
              </a:rPr>
              <a:t>Hvalfjarðargögn; Göngin voru greidd upp árið 2018, innheimtu gangagjalds hætt og Spölur afhenti íslenska ríkinu göngin.  Umferðaraukning um göngin var töluverð fram til 2020, en í kjölfar </a:t>
            </a:r>
            <a:r>
              <a:rPr lang="is-IS" sz="1600" dirty="0" err="1">
                <a:latin typeface="Calibri" panose="020F0502020204030204" pitchFamily="34" charset="0"/>
                <a:ea typeface="Calibri" panose="020F0502020204030204" pitchFamily="34" charset="0"/>
                <a:cs typeface="Arial" panose="020B0604020202020204" pitchFamily="34" charset="0"/>
              </a:rPr>
              <a:t>Covid</a:t>
            </a:r>
            <a:r>
              <a:rPr lang="is-IS" sz="1600" dirty="0">
                <a:latin typeface="Calibri" panose="020F0502020204030204" pitchFamily="34" charset="0"/>
                <a:ea typeface="Calibri" panose="020F0502020204030204" pitchFamily="34" charset="0"/>
                <a:cs typeface="Arial" panose="020B0604020202020204" pitchFamily="34" charset="0"/>
              </a:rPr>
              <a:t> dróg úr aukningu umferðar.</a:t>
            </a:r>
            <a:r>
              <a:rPr lang="is-IS" sz="1600" dirty="0">
                <a:effectLst/>
                <a:latin typeface="Calibri" panose="020F0502020204030204" pitchFamily="34" charset="0"/>
                <a:ea typeface="Calibri" panose="020F0502020204030204" pitchFamily="34" charset="0"/>
                <a:cs typeface="Arial" panose="020B0604020202020204" pitchFamily="34" charset="0"/>
              </a:rPr>
              <a:t> </a:t>
            </a:r>
          </a:p>
          <a:p>
            <a:r>
              <a:rPr lang="is-IS" sz="1600" dirty="0">
                <a:latin typeface="Calibri" panose="020F0502020204030204" pitchFamily="34" charset="0"/>
                <a:ea typeface="Calibri" panose="020F0502020204030204" pitchFamily="34" charset="0"/>
                <a:cs typeface="Arial" panose="020B0604020202020204" pitchFamily="34" charset="0"/>
              </a:rPr>
              <a:t>Vesturlandsvegur frá Hvalfjarðargöngum að Borgarnesi.  Á samgönguáætlun er gert ráð fyrir að lagning 2+1 vegar á leiðinni hefjist árið 2025.  Samkvæmt upplýsingum Vegagerðarinnar er hönnun veglínu hafin og á að vera tilbúin fyrir árið 2025.</a:t>
            </a:r>
          </a:p>
          <a:p>
            <a:r>
              <a:rPr lang="is-IS" sz="1600" dirty="0">
                <a:effectLst/>
                <a:latin typeface="Calibri" panose="020F0502020204030204" pitchFamily="34" charset="0"/>
                <a:ea typeface="Calibri" panose="020F0502020204030204" pitchFamily="34" charset="0"/>
                <a:cs typeface="Arial" panose="020B0604020202020204" pitchFamily="34" charset="0"/>
              </a:rPr>
              <a:t>Holtavörðuheiði;</a:t>
            </a:r>
            <a:r>
              <a:rPr lang="is-IS" sz="1600" dirty="0">
                <a:latin typeface="Calibri" panose="020F0502020204030204" pitchFamily="34" charset="0"/>
                <a:ea typeface="Calibri" panose="020F0502020204030204" pitchFamily="34" charset="0"/>
                <a:cs typeface="Arial" panose="020B0604020202020204" pitchFamily="34" charset="0"/>
              </a:rPr>
              <a:t> framkvæmd við Heiðarsporð hófst árið 2020 og er áætlað að þeim ljúki árið 2021.  Framkvæmdin nær yfir 2,1 km og áætlaður kostnaður er 410 m.kr.</a:t>
            </a:r>
          </a:p>
          <a:p>
            <a:r>
              <a:rPr lang="is-IS" sz="1600" dirty="0">
                <a:effectLst/>
                <a:latin typeface="Calibri" panose="020F0502020204030204" pitchFamily="34" charset="0"/>
                <a:ea typeface="Calibri" panose="020F0502020204030204" pitchFamily="34" charset="0"/>
                <a:cs typeface="Arial" panose="020B0604020202020204" pitchFamily="34" charset="0"/>
              </a:rPr>
              <a:t>Vesturlandsvegur um </a:t>
            </a:r>
            <a:r>
              <a:rPr lang="is-IS" sz="1600" dirty="0">
                <a:latin typeface="Calibri" panose="020F0502020204030204" pitchFamily="34" charset="0"/>
                <a:ea typeface="Calibri" panose="020F0502020204030204" pitchFamily="34" charset="0"/>
                <a:cs typeface="Arial" panose="020B0604020202020204" pitchFamily="34" charset="0"/>
              </a:rPr>
              <a:t>B</a:t>
            </a:r>
            <a:r>
              <a:rPr lang="is-IS" sz="1600" dirty="0">
                <a:effectLst/>
                <a:latin typeface="Calibri" panose="020F0502020204030204" pitchFamily="34" charset="0"/>
                <a:ea typeface="Calibri" panose="020F0502020204030204" pitchFamily="34" charset="0"/>
                <a:cs typeface="Arial" panose="020B0604020202020204" pitchFamily="34" charset="0"/>
              </a:rPr>
              <a:t>orgarnes; Búið að samþykkja að taka veglínuna varðandi færslu vegar út úr aðalskipulagi Borgarbyggðar.  Fyrirhugað að fara í aðgerðir til að auka umferðaröryggi á þjóðvegi í gegnum Borgarnes árið 2021.  Kostnaður er áætlaður 150 m.kr. </a:t>
            </a:r>
          </a:p>
          <a:p>
            <a:endParaRPr lang="is-IS" sz="1500" dirty="0">
              <a:effectLst/>
              <a:latin typeface="Calibri" panose="020F0502020204030204" pitchFamily="34" charset="0"/>
              <a:ea typeface="Calibri" panose="020F0502020204030204" pitchFamily="34" charset="0"/>
              <a:cs typeface="Arial" panose="020B0604020202020204" pitchFamily="34" charset="0"/>
            </a:endParaRPr>
          </a:p>
          <a:p>
            <a:endParaRPr lang="is-IS" sz="1500" dirty="0"/>
          </a:p>
        </p:txBody>
      </p:sp>
    </p:spTree>
    <p:extLst>
      <p:ext uri="{BB962C8B-B14F-4D97-AF65-F5344CB8AC3E}">
        <p14:creationId xmlns:p14="http://schemas.microsoft.com/office/powerpoint/2010/main" val="314765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EA84545D-5FDB-4E5C-BFBB-036B9A30DED0}"/>
              </a:ext>
            </a:extLst>
          </p:cNvPr>
          <p:cNvSpPr>
            <a:spLocks noGrp="1"/>
          </p:cNvSpPr>
          <p:nvPr>
            <p:ph type="title"/>
          </p:nvPr>
        </p:nvSpPr>
        <p:spPr>
          <a:xfrm>
            <a:off x="838200" y="365125"/>
            <a:ext cx="10515600" cy="1325563"/>
          </a:xfrm>
        </p:spPr>
        <p:txBody>
          <a:bodyPr>
            <a:normAutofit/>
          </a:bodyPr>
          <a:lstStyle/>
          <a:p>
            <a:r>
              <a:rPr lang="is-IS" sz="4600"/>
              <a:t>Nýframkvæmdir frá 2017 – aðrir stofnvegir</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79ACF5E4-BF69-4713-AD06-6FFA980034C1}"/>
              </a:ext>
            </a:extLst>
          </p:cNvPr>
          <p:cNvSpPr>
            <a:spLocks noGrp="1"/>
          </p:cNvSpPr>
          <p:nvPr>
            <p:ph idx="1"/>
          </p:nvPr>
        </p:nvSpPr>
        <p:spPr>
          <a:xfrm>
            <a:off x="838200" y="1929384"/>
            <a:ext cx="10515600" cy="4251960"/>
          </a:xfrm>
        </p:spPr>
        <p:txBody>
          <a:bodyPr>
            <a:normAutofit/>
          </a:bodyPr>
          <a:lstStyle/>
          <a:p>
            <a:r>
              <a:rPr lang="is-IS" sz="2200" dirty="0">
                <a:effectLst/>
                <a:latin typeface="Calibri" panose="020F0502020204030204" pitchFamily="34" charset="0"/>
                <a:ea typeface="Calibri" panose="020F0502020204030204" pitchFamily="34" charset="0"/>
                <a:cs typeface="Arial" panose="020B0604020202020204" pitchFamily="34" charset="0"/>
              </a:rPr>
              <a:t>Fróðárheiði</a:t>
            </a:r>
            <a:r>
              <a:rPr lang="is-IS" sz="2200" dirty="0">
                <a:latin typeface="Calibri" panose="020F0502020204030204" pitchFamily="34" charset="0"/>
                <a:ea typeface="Calibri" panose="020F0502020204030204" pitchFamily="34" charset="0"/>
                <a:cs typeface="Arial" panose="020B0604020202020204" pitchFamily="34" charset="0"/>
              </a:rPr>
              <a:t>; </a:t>
            </a:r>
            <a:r>
              <a:rPr lang="is-IS" sz="2200" dirty="0">
                <a:effectLst/>
                <a:latin typeface="Calibri" panose="020F0502020204030204" pitchFamily="34" charset="0"/>
                <a:ea typeface="Calibri" panose="020F0502020204030204" pitchFamily="34" charset="0"/>
                <a:cs typeface="Arial" panose="020B0604020202020204" pitchFamily="34" charset="0"/>
              </a:rPr>
              <a:t>Framkvæmdum lýkur árið 2021 og bundið slitlag er komið á alla heiðina.  Samtals kostnaður 665.000.000</a:t>
            </a:r>
          </a:p>
          <a:p>
            <a:r>
              <a:rPr lang="is-IS" sz="2200" dirty="0">
                <a:effectLst/>
                <a:latin typeface="Calibri" panose="020F0502020204030204" pitchFamily="34" charset="0"/>
                <a:ea typeface="Calibri" panose="020F0502020204030204" pitchFamily="34" charset="0"/>
                <a:cs typeface="Arial" panose="020B0604020202020204" pitchFamily="34" charset="0"/>
              </a:rPr>
              <a:t>Skógarstrandarvegur; Bundið slitlag hefur verið lagt á 2,7 km og vegur byggður upp.  Áætlað er að framkvæma fyrir 1100 m.kr. á árunum 2021 og 2022.  Þar gert ráð fyrir nýjum brúm á </a:t>
            </a:r>
            <a:r>
              <a:rPr lang="is-IS" sz="2200" dirty="0" err="1">
                <a:effectLst/>
                <a:latin typeface="Calibri" panose="020F0502020204030204" pitchFamily="34" charset="0"/>
                <a:ea typeface="Calibri" panose="020F0502020204030204" pitchFamily="34" charset="0"/>
                <a:cs typeface="Arial" panose="020B0604020202020204" pitchFamily="34" charset="0"/>
              </a:rPr>
              <a:t>Skraumu</a:t>
            </a:r>
            <a:r>
              <a:rPr lang="is-IS" sz="2200" dirty="0">
                <a:effectLst/>
                <a:latin typeface="Calibri" panose="020F0502020204030204" pitchFamily="34" charset="0"/>
                <a:ea typeface="Calibri" panose="020F0502020204030204" pitchFamily="34" charset="0"/>
                <a:cs typeface="Arial" panose="020B0604020202020204" pitchFamily="34" charset="0"/>
              </a:rPr>
              <a:t> og </a:t>
            </a:r>
            <a:r>
              <a:rPr lang="is-IS" sz="2200" dirty="0" err="1">
                <a:effectLst/>
                <a:latin typeface="Calibri" panose="020F0502020204030204" pitchFamily="34" charset="0"/>
                <a:ea typeface="Calibri" panose="020F0502020204030204" pitchFamily="34" charset="0"/>
                <a:cs typeface="Arial" panose="020B0604020202020204" pitchFamily="34" charset="0"/>
              </a:rPr>
              <a:t>Dunká</a:t>
            </a:r>
            <a:r>
              <a:rPr lang="is-IS" sz="2200" dirty="0">
                <a:effectLst/>
                <a:latin typeface="Calibri" panose="020F0502020204030204" pitchFamily="34" charset="0"/>
                <a:ea typeface="Calibri" panose="020F0502020204030204" pitchFamily="34" charset="0"/>
                <a:cs typeface="Arial" panose="020B0604020202020204" pitchFamily="34" charset="0"/>
              </a:rPr>
              <a:t> og lagningu slitlags og uppbyggingu vegar á milli </a:t>
            </a:r>
            <a:r>
              <a:rPr lang="is-IS" sz="2200" dirty="0" err="1">
                <a:effectLst/>
                <a:latin typeface="Calibri" panose="020F0502020204030204" pitchFamily="34" charset="0"/>
                <a:ea typeface="Calibri" panose="020F0502020204030204" pitchFamily="34" charset="0"/>
                <a:cs typeface="Arial" panose="020B0604020202020204" pitchFamily="34" charset="0"/>
              </a:rPr>
              <a:t>Dunkárbakka</a:t>
            </a:r>
            <a:r>
              <a:rPr lang="is-IS" sz="2200" dirty="0">
                <a:effectLst/>
                <a:latin typeface="Calibri" panose="020F0502020204030204" pitchFamily="34" charset="0"/>
                <a:ea typeface="Calibri" panose="020F0502020204030204" pitchFamily="34" charset="0"/>
                <a:cs typeface="Arial" panose="020B0604020202020204" pitchFamily="34" charset="0"/>
              </a:rPr>
              <a:t> og </a:t>
            </a:r>
            <a:r>
              <a:rPr lang="is-IS" sz="2200" dirty="0" err="1">
                <a:effectLst/>
                <a:latin typeface="Calibri" panose="020F0502020204030204" pitchFamily="34" charset="0"/>
                <a:ea typeface="Calibri" panose="020F0502020204030204" pitchFamily="34" charset="0"/>
                <a:cs typeface="Arial" panose="020B0604020202020204" pitchFamily="34" charset="0"/>
              </a:rPr>
              <a:t>Skraumu</a:t>
            </a:r>
            <a:r>
              <a:rPr lang="is-IS" sz="2200" dirty="0">
                <a:effectLst/>
                <a:latin typeface="Calibri" panose="020F0502020204030204" pitchFamily="34" charset="0"/>
                <a:ea typeface="Calibri" panose="020F0502020204030204" pitchFamily="34" charset="0"/>
                <a:cs typeface="Arial" panose="020B0604020202020204" pitchFamily="34" charset="0"/>
              </a:rPr>
              <a:t>. </a:t>
            </a:r>
          </a:p>
          <a:p>
            <a:r>
              <a:rPr lang="is-IS" sz="2200" dirty="0">
                <a:latin typeface="Calibri" panose="020F0502020204030204" pitchFamily="34" charset="0"/>
                <a:ea typeface="Calibri" panose="020F0502020204030204" pitchFamily="34" charset="0"/>
                <a:cs typeface="Arial" panose="020B0604020202020204" pitchFamily="34" charset="0"/>
              </a:rPr>
              <a:t>Faxabraut á Akranesi, sjóvörn og hækkun vegar 800 m.  Kostnaður 500 m.kr. Lýkur árið 2021</a:t>
            </a:r>
          </a:p>
          <a:p>
            <a:r>
              <a:rPr lang="is-IS" sz="2200" dirty="0">
                <a:effectLst/>
                <a:latin typeface="Calibri" panose="020F0502020204030204" pitchFamily="34" charset="0"/>
                <a:ea typeface="Calibri" panose="020F0502020204030204" pitchFamily="34" charset="0"/>
                <a:cs typeface="Arial" panose="020B0604020202020204" pitchFamily="34" charset="0"/>
              </a:rPr>
              <a:t>Uxahryggir eru í raun tengivegur sem hefur hins vegar verið á samgönguáætlun sem sérstök framkvæmd; Árið 2017 var malbikaður 3,5 km kafli og var kostnaður 237 m.kr.  Eftir er að leggja bundið slitlag á um </a:t>
            </a:r>
            <a:r>
              <a:rPr lang="is-IS" sz="2200" dirty="0">
                <a:latin typeface="Calibri" panose="020F0502020204030204" pitchFamily="34" charset="0"/>
                <a:ea typeface="Calibri" panose="020F0502020204030204" pitchFamily="34" charset="0"/>
                <a:cs typeface="Arial" panose="020B0604020202020204" pitchFamily="34" charset="0"/>
              </a:rPr>
              <a:t>22</a:t>
            </a:r>
            <a:r>
              <a:rPr lang="is-IS" sz="2200" dirty="0">
                <a:effectLst/>
                <a:latin typeface="Calibri" panose="020F0502020204030204" pitchFamily="34" charset="0"/>
                <a:ea typeface="Calibri" panose="020F0502020204030204" pitchFamily="34" charset="0"/>
                <a:cs typeface="Arial" panose="020B0604020202020204" pitchFamily="34" charset="0"/>
              </a:rPr>
              <a:t> km. frá Brautartungu </a:t>
            </a:r>
            <a:r>
              <a:rPr lang="is-IS" sz="2200" dirty="0">
                <a:latin typeface="Calibri" panose="020F0502020204030204" pitchFamily="34" charset="0"/>
                <a:ea typeface="Calibri" panose="020F0502020204030204" pitchFamily="34" charset="0"/>
                <a:cs typeface="Arial" panose="020B0604020202020204" pitchFamily="34" charset="0"/>
              </a:rPr>
              <a:t>að</a:t>
            </a:r>
            <a:r>
              <a:rPr lang="is-IS" sz="2200" dirty="0">
                <a:effectLst/>
                <a:latin typeface="Calibri" panose="020F0502020204030204" pitchFamily="34" charset="0"/>
                <a:ea typeface="Calibri" panose="020F0502020204030204" pitchFamily="34" charset="0"/>
                <a:cs typeface="Arial" panose="020B0604020202020204" pitchFamily="34" charset="0"/>
              </a:rPr>
              <a:t> gatnamótum á </a:t>
            </a:r>
            <a:r>
              <a:rPr lang="is-IS" sz="2200" dirty="0">
                <a:latin typeface="Calibri" panose="020F0502020204030204" pitchFamily="34" charset="0"/>
                <a:ea typeface="Calibri" panose="020F0502020204030204" pitchFamily="34" charset="0"/>
                <a:cs typeface="Arial" panose="020B0604020202020204" pitchFamily="34" charset="0"/>
              </a:rPr>
              <a:t>K</a:t>
            </a:r>
            <a:r>
              <a:rPr lang="is-IS" sz="2200" dirty="0">
                <a:effectLst/>
                <a:latin typeface="Calibri" panose="020F0502020204030204" pitchFamily="34" charset="0"/>
                <a:ea typeface="Calibri" panose="020F0502020204030204" pitchFamily="34" charset="0"/>
                <a:cs typeface="Arial" panose="020B0604020202020204" pitchFamily="34" charset="0"/>
              </a:rPr>
              <a:t>aldadal.</a:t>
            </a:r>
            <a:r>
              <a:rPr lang="is-IS" sz="2200" dirty="0">
                <a:latin typeface="Calibri" panose="020F0502020204030204" pitchFamily="34" charset="0"/>
                <a:ea typeface="Calibri" panose="020F0502020204030204" pitchFamily="34" charset="0"/>
                <a:cs typeface="Arial" panose="020B0604020202020204" pitchFamily="34" charset="0"/>
              </a:rPr>
              <a:t>  Á</a:t>
            </a:r>
            <a:r>
              <a:rPr lang="is-IS" sz="2200" dirty="0">
                <a:effectLst/>
                <a:latin typeface="Calibri" panose="020F0502020204030204" pitchFamily="34" charset="0"/>
                <a:ea typeface="Calibri" panose="020F0502020204030204" pitchFamily="34" charset="0"/>
                <a:cs typeface="Arial" panose="020B0604020202020204" pitchFamily="34" charset="0"/>
              </a:rPr>
              <a:t>ætlaður kostnaður er </a:t>
            </a:r>
            <a:r>
              <a:rPr lang="is-IS" sz="2200" dirty="0">
                <a:latin typeface="Calibri" panose="020F0502020204030204" pitchFamily="34" charset="0"/>
                <a:ea typeface="Calibri" panose="020F0502020204030204" pitchFamily="34" charset="0"/>
                <a:cs typeface="Arial" panose="020B0604020202020204" pitchFamily="34" charset="0"/>
              </a:rPr>
              <a:t>um</a:t>
            </a:r>
            <a:r>
              <a:rPr lang="is-IS" sz="2200" dirty="0">
                <a:effectLst/>
                <a:latin typeface="Calibri" panose="020F0502020204030204" pitchFamily="34" charset="0"/>
                <a:ea typeface="Calibri" panose="020F0502020204030204" pitchFamily="34" charset="0"/>
                <a:cs typeface="Arial" panose="020B0604020202020204" pitchFamily="34" charset="0"/>
              </a:rPr>
              <a:t> 2 milljarðar.  </a:t>
            </a:r>
          </a:p>
          <a:p>
            <a:pPr marL="0" indent="0">
              <a:buNone/>
            </a:pPr>
            <a:endParaRPr lang="is-IS" sz="2200" dirty="0">
              <a:effectLst/>
              <a:latin typeface="Calibri" panose="020F0502020204030204" pitchFamily="34" charset="0"/>
              <a:ea typeface="Calibri" panose="020F0502020204030204" pitchFamily="34" charset="0"/>
              <a:cs typeface="Arial" panose="020B0604020202020204" pitchFamily="34" charset="0"/>
            </a:endParaRPr>
          </a:p>
          <a:p>
            <a:endParaRPr lang="is-IS" sz="2200" dirty="0">
              <a:effectLst/>
              <a:latin typeface="Calibri" panose="020F0502020204030204" pitchFamily="34" charset="0"/>
              <a:ea typeface="Calibri" panose="020F0502020204030204" pitchFamily="34" charset="0"/>
              <a:cs typeface="Arial" panose="020B0604020202020204" pitchFamily="34" charset="0"/>
            </a:endParaRPr>
          </a:p>
          <a:p>
            <a:endParaRPr lang="is-IS" sz="2200" dirty="0"/>
          </a:p>
        </p:txBody>
      </p:sp>
    </p:spTree>
    <p:extLst>
      <p:ext uri="{BB962C8B-B14F-4D97-AF65-F5344CB8AC3E}">
        <p14:creationId xmlns:p14="http://schemas.microsoft.com/office/powerpoint/2010/main" val="3611820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A4906C35-2809-4FA2-B980-25FD1659C7F6}"/>
              </a:ext>
            </a:extLst>
          </p:cNvPr>
          <p:cNvSpPr>
            <a:spLocks noGrp="1"/>
          </p:cNvSpPr>
          <p:nvPr>
            <p:ph type="title"/>
          </p:nvPr>
        </p:nvSpPr>
        <p:spPr>
          <a:xfrm>
            <a:off x="838200" y="365125"/>
            <a:ext cx="10515600" cy="1325563"/>
          </a:xfrm>
        </p:spPr>
        <p:txBody>
          <a:bodyPr>
            <a:normAutofit/>
          </a:bodyPr>
          <a:lstStyle/>
          <a:p>
            <a:r>
              <a:rPr lang="is-IS" sz="5400" dirty="0"/>
              <a:t>Nýframkvæmdir frá 2017 - Tengivegir</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6327D355-F344-4D80-B4E1-6DB679DDD731}"/>
              </a:ext>
            </a:extLst>
          </p:cNvPr>
          <p:cNvSpPr>
            <a:spLocks noGrp="1"/>
          </p:cNvSpPr>
          <p:nvPr>
            <p:ph idx="1"/>
          </p:nvPr>
        </p:nvSpPr>
        <p:spPr>
          <a:xfrm>
            <a:off x="838200" y="1929384"/>
            <a:ext cx="10515600" cy="4251960"/>
          </a:xfrm>
        </p:spPr>
        <p:txBody>
          <a:bodyPr>
            <a:normAutofit/>
          </a:bodyPr>
          <a:lstStyle/>
          <a:p>
            <a:r>
              <a:rPr lang="is-IS" sz="1700" dirty="0"/>
              <a:t>Framkvæmdir 2017-2021</a:t>
            </a:r>
          </a:p>
          <a:p>
            <a:pPr>
              <a:spcAft>
                <a:spcPts val="800"/>
              </a:spcAft>
            </a:pPr>
            <a:r>
              <a:rPr lang="is-IS" sz="1700" i="1" dirty="0">
                <a:effectLst/>
                <a:latin typeface="Calibri" panose="020F0502020204030204" pitchFamily="34" charset="0"/>
                <a:ea typeface="Calibri" panose="020F0502020204030204" pitchFamily="34" charset="0"/>
                <a:cs typeface="Arial" panose="020B0604020202020204" pitchFamily="34" charset="0"/>
              </a:rPr>
              <a:t>Allt fram til 2019 var Vestursvæðið (Vesturland og Vestfirðir) að fá um 270 m.kr. í tengivegi, en sú upphæð hækkað í 676 m.kr. árið 2020 og verður 697 m.kr. 2021.  Árið 2019 kom sérstök fjárveiting í Laxárdalsveg um 200 m.kr.</a:t>
            </a:r>
            <a:endParaRPr lang="is-IS" sz="1700" dirty="0">
              <a:effectLst/>
              <a:latin typeface="Calibri" panose="020F0502020204030204" pitchFamily="34" charset="0"/>
              <a:ea typeface="Calibri" panose="020F0502020204030204" pitchFamily="34" charset="0"/>
              <a:cs typeface="Arial" panose="020B0604020202020204" pitchFamily="34" charset="0"/>
            </a:endParaRPr>
          </a:p>
          <a:p>
            <a:pPr lvl="1">
              <a:spcAft>
                <a:spcPts val="800"/>
              </a:spcAft>
            </a:pPr>
            <a:r>
              <a:rPr lang="is-IS" sz="1700" i="1" dirty="0">
                <a:effectLst/>
                <a:latin typeface="Calibri" panose="020F0502020204030204" pitchFamily="34" charset="0"/>
                <a:ea typeface="Calibri" panose="020F0502020204030204" pitchFamily="34" charset="0"/>
                <a:cs typeface="Arial" panose="020B0604020202020204" pitchFamily="34" charset="0"/>
              </a:rPr>
              <a:t>Borgarbyggð, Álftaneshreppsvegur		6 km	300.000.000		2020-21</a:t>
            </a:r>
            <a:endParaRPr lang="is-IS" sz="1700" dirty="0">
              <a:effectLst/>
              <a:latin typeface="Calibri" panose="020F0502020204030204" pitchFamily="34" charset="0"/>
              <a:ea typeface="Calibri" panose="020F0502020204030204" pitchFamily="34" charset="0"/>
              <a:cs typeface="Arial" panose="020B0604020202020204" pitchFamily="34" charset="0"/>
            </a:endParaRPr>
          </a:p>
          <a:p>
            <a:pPr lvl="1">
              <a:spcAft>
                <a:spcPts val="800"/>
              </a:spcAft>
            </a:pPr>
            <a:r>
              <a:rPr lang="is-IS" sz="1700" i="1" dirty="0">
                <a:effectLst/>
                <a:latin typeface="Calibri" panose="020F0502020204030204" pitchFamily="34" charset="0"/>
                <a:ea typeface="Calibri" panose="020F0502020204030204" pitchFamily="34" charset="0"/>
                <a:cs typeface="Arial" panose="020B0604020202020204" pitchFamily="34" charset="0"/>
              </a:rPr>
              <a:t>Borgarbyggð, Hvítársíðuvegur			3 km	100.000.000		2020-21</a:t>
            </a:r>
            <a:endParaRPr lang="is-IS" sz="1700" dirty="0">
              <a:effectLst/>
              <a:latin typeface="Calibri" panose="020F0502020204030204" pitchFamily="34" charset="0"/>
              <a:ea typeface="Calibri" panose="020F0502020204030204" pitchFamily="34" charset="0"/>
              <a:cs typeface="Arial" panose="020B0604020202020204" pitchFamily="34" charset="0"/>
            </a:endParaRPr>
          </a:p>
          <a:p>
            <a:pPr lvl="1">
              <a:spcAft>
                <a:spcPts val="800"/>
              </a:spcAft>
            </a:pPr>
            <a:r>
              <a:rPr lang="is-IS" sz="1700" i="1" dirty="0">
                <a:effectLst/>
                <a:latin typeface="Calibri" panose="020F0502020204030204" pitchFamily="34" charset="0"/>
                <a:ea typeface="Calibri" panose="020F0502020204030204" pitchFamily="34" charset="0"/>
                <a:cs typeface="Arial" panose="020B0604020202020204" pitchFamily="34" charset="0"/>
              </a:rPr>
              <a:t>Borgarbyggð, </a:t>
            </a:r>
            <a:r>
              <a:rPr lang="is-IS" sz="1700" i="1" dirty="0" err="1">
                <a:effectLst/>
                <a:latin typeface="Calibri" panose="020F0502020204030204" pitchFamily="34" charset="0"/>
                <a:ea typeface="Calibri" panose="020F0502020204030204" pitchFamily="34" charset="0"/>
                <a:cs typeface="Arial" panose="020B0604020202020204" pitchFamily="34" charset="0"/>
              </a:rPr>
              <a:t>Grímastaðavegur</a:t>
            </a:r>
            <a:r>
              <a:rPr lang="is-IS" sz="1700" i="1" dirty="0">
                <a:effectLst/>
                <a:latin typeface="Calibri" panose="020F0502020204030204" pitchFamily="34" charset="0"/>
                <a:ea typeface="Calibri" panose="020F0502020204030204" pitchFamily="34" charset="0"/>
                <a:cs typeface="Arial" panose="020B0604020202020204" pitchFamily="34" charset="0"/>
              </a:rPr>
              <a:t>			5,8km	 265.000.000		2019-20</a:t>
            </a:r>
            <a:endParaRPr lang="is-IS" sz="1700" dirty="0">
              <a:effectLst/>
              <a:latin typeface="Calibri" panose="020F0502020204030204" pitchFamily="34" charset="0"/>
              <a:ea typeface="Calibri" panose="020F0502020204030204" pitchFamily="34" charset="0"/>
              <a:cs typeface="Arial" panose="020B0604020202020204" pitchFamily="34" charset="0"/>
            </a:endParaRPr>
          </a:p>
          <a:p>
            <a:pPr lvl="1">
              <a:spcAft>
                <a:spcPts val="800"/>
              </a:spcAft>
            </a:pPr>
            <a:r>
              <a:rPr lang="is-IS" sz="1700" i="1" dirty="0">
                <a:effectLst/>
                <a:latin typeface="Calibri" panose="020F0502020204030204" pitchFamily="34" charset="0"/>
                <a:ea typeface="Calibri" panose="020F0502020204030204" pitchFamily="34" charset="0"/>
                <a:cs typeface="Arial" panose="020B0604020202020204" pitchFamily="34" charset="0"/>
              </a:rPr>
              <a:t>Borgarbyggð, Langadalsvegur			1,3km	  89.000.000		2018</a:t>
            </a:r>
            <a:endParaRPr lang="is-IS" sz="1700" dirty="0">
              <a:effectLst/>
              <a:latin typeface="Calibri" panose="020F0502020204030204" pitchFamily="34" charset="0"/>
              <a:ea typeface="Calibri" panose="020F0502020204030204" pitchFamily="34" charset="0"/>
              <a:cs typeface="Arial" panose="020B0604020202020204" pitchFamily="34" charset="0"/>
            </a:endParaRPr>
          </a:p>
          <a:p>
            <a:pPr lvl="1">
              <a:spcAft>
                <a:spcPts val="800"/>
              </a:spcAft>
            </a:pPr>
            <a:r>
              <a:rPr lang="is-IS" sz="1700" i="1" dirty="0">
                <a:effectLst/>
                <a:latin typeface="Calibri" panose="020F0502020204030204" pitchFamily="34" charset="0"/>
                <a:ea typeface="Calibri" panose="020F0502020204030204" pitchFamily="34" charset="0"/>
                <a:cs typeface="Arial" panose="020B0604020202020204" pitchFamily="34" charset="0"/>
              </a:rPr>
              <a:t>Skorradalur, </a:t>
            </a:r>
            <a:r>
              <a:rPr lang="is-IS" sz="1700" i="1" dirty="0" err="1">
                <a:effectLst/>
                <a:latin typeface="Calibri" panose="020F0502020204030204" pitchFamily="34" charset="0"/>
                <a:ea typeface="Calibri" panose="020F0502020204030204" pitchFamily="34" charset="0"/>
                <a:cs typeface="Arial" panose="020B0604020202020204" pitchFamily="34" charset="0"/>
              </a:rPr>
              <a:t>Mófellsstaðavegur</a:t>
            </a:r>
            <a:r>
              <a:rPr lang="is-IS" sz="1700" i="1" dirty="0">
                <a:effectLst/>
                <a:latin typeface="Calibri" panose="020F0502020204030204" pitchFamily="34" charset="0"/>
                <a:ea typeface="Calibri" panose="020F0502020204030204" pitchFamily="34" charset="0"/>
                <a:cs typeface="Arial" panose="020B0604020202020204" pitchFamily="34" charset="0"/>
              </a:rPr>
              <a:t>			2,1km	   85.000.000		2020-21</a:t>
            </a:r>
            <a:endParaRPr lang="is-IS" sz="1700" dirty="0">
              <a:effectLst/>
              <a:latin typeface="Calibri" panose="020F0502020204030204" pitchFamily="34" charset="0"/>
              <a:ea typeface="Calibri" panose="020F0502020204030204" pitchFamily="34" charset="0"/>
              <a:cs typeface="Arial" panose="020B0604020202020204" pitchFamily="34" charset="0"/>
            </a:endParaRPr>
          </a:p>
          <a:p>
            <a:pPr lvl="1">
              <a:spcAft>
                <a:spcPts val="800"/>
              </a:spcAft>
            </a:pPr>
            <a:r>
              <a:rPr lang="is-IS" sz="1700" i="1" dirty="0">
                <a:effectLst/>
                <a:latin typeface="Calibri" panose="020F0502020204030204" pitchFamily="34" charset="0"/>
                <a:ea typeface="Calibri" panose="020F0502020204030204" pitchFamily="34" charset="0"/>
                <a:cs typeface="Arial" panose="020B0604020202020204" pitchFamily="34" charset="0"/>
              </a:rPr>
              <a:t>Skorradalur, Skorradalsvegur			4 km	300.000.000		2019-20</a:t>
            </a:r>
            <a:endParaRPr lang="is-IS" sz="1700" dirty="0">
              <a:effectLst/>
              <a:latin typeface="Calibri" panose="020F0502020204030204" pitchFamily="34" charset="0"/>
              <a:ea typeface="Calibri" panose="020F0502020204030204" pitchFamily="34" charset="0"/>
              <a:cs typeface="Arial" panose="020B0604020202020204" pitchFamily="34" charset="0"/>
            </a:endParaRPr>
          </a:p>
          <a:p>
            <a:pPr lvl="1">
              <a:spcAft>
                <a:spcPts val="800"/>
              </a:spcAft>
            </a:pPr>
            <a:r>
              <a:rPr lang="is-IS" sz="1700" i="1" dirty="0">
                <a:effectLst/>
                <a:latin typeface="Calibri" panose="020F0502020204030204" pitchFamily="34" charset="0"/>
                <a:ea typeface="Calibri" panose="020F0502020204030204" pitchFamily="34" charset="0"/>
                <a:cs typeface="Arial" panose="020B0604020202020204" pitchFamily="34" charset="0"/>
              </a:rPr>
              <a:t>Dalabyggð, Laxársdalsvegur 			9.9km	507.000.000	       	2017 -19</a:t>
            </a:r>
            <a:endParaRPr lang="is-IS" sz="1700" dirty="0">
              <a:effectLst/>
              <a:latin typeface="Calibri" panose="020F0502020204030204" pitchFamily="34" charset="0"/>
              <a:ea typeface="Calibri" panose="020F0502020204030204" pitchFamily="34" charset="0"/>
              <a:cs typeface="Arial" panose="020B0604020202020204" pitchFamily="34" charset="0"/>
            </a:endParaRPr>
          </a:p>
          <a:p>
            <a:endParaRPr lang="is-IS" sz="1700" dirty="0"/>
          </a:p>
        </p:txBody>
      </p:sp>
    </p:spTree>
    <p:extLst>
      <p:ext uri="{BB962C8B-B14F-4D97-AF65-F5344CB8AC3E}">
        <p14:creationId xmlns:p14="http://schemas.microsoft.com/office/powerpoint/2010/main" val="2543259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BA5D418C-F626-430D-8594-AE98177235D8}"/>
              </a:ext>
            </a:extLst>
          </p:cNvPr>
          <p:cNvSpPr>
            <a:spLocks noGrp="1"/>
          </p:cNvSpPr>
          <p:nvPr>
            <p:ph type="title"/>
          </p:nvPr>
        </p:nvSpPr>
        <p:spPr>
          <a:xfrm>
            <a:off x="838200" y="365125"/>
            <a:ext cx="10515600" cy="1325563"/>
          </a:xfrm>
        </p:spPr>
        <p:txBody>
          <a:bodyPr>
            <a:normAutofit/>
          </a:bodyPr>
          <a:lstStyle/>
          <a:p>
            <a:r>
              <a:rPr lang="is-IS" sz="5400"/>
              <a:t>Aðrir vegir</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F99E0B90-1DEA-4EE2-9825-6D4B5010133C}"/>
              </a:ext>
            </a:extLst>
          </p:cNvPr>
          <p:cNvSpPr>
            <a:spLocks noGrp="1"/>
          </p:cNvSpPr>
          <p:nvPr>
            <p:ph idx="1"/>
          </p:nvPr>
        </p:nvSpPr>
        <p:spPr>
          <a:xfrm>
            <a:off x="838200" y="1929384"/>
            <a:ext cx="10515600" cy="4251960"/>
          </a:xfrm>
        </p:spPr>
        <p:txBody>
          <a:bodyPr>
            <a:normAutofit/>
          </a:bodyPr>
          <a:lstStyle/>
          <a:p>
            <a:r>
              <a:rPr lang="is-IS" sz="1700" b="0" i="1" dirty="0">
                <a:effectLst/>
                <a:latin typeface="FK Grotesk"/>
              </a:rPr>
              <a:t>Héraðsvegir</a:t>
            </a:r>
            <a:r>
              <a:rPr lang="is-IS" sz="1700" b="0" i="0" dirty="0">
                <a:effectLst/>
                <a:latin typeface="FK Grotesk"/>
              </a:rPr>
              <a:t> eru vegir sem liggja að býlum, starfsstöðvum atvinnufyrirtækja, kirkjustöðum, opinberum skólum og öðrum opinberum stofnunum utan þéttbýlis, eru ákveðnir í staðfestu skipulagi og taldir upp í vegaskrá. Jafnframt er heimilt að taka í tölu héraðsvega vegi að sumarbústaðahverfum sem tengja að minnsta kosti 30 bústaði við þjóðveg.</a:t>
            </a:r>
          </a:p>
          <a:p>
            <a:pPr lvl="1"/>
            <a:r>
              <a:rPr lang="is-IS" sz="1700" b="0" i="0" dirty="0">
                <a:effectLst/>
                <a:latin typeface="FK Grotesk"/>
              </a:rPr>
              <a:t>Árlegt framlag til </a:t>
            </a:r>
            <a:r>
              <a:rPr lang="is-IS" sz="1700" b="0" i="0" dirty="0" err="1">
                <a:effectLst/>
                <a:latin typeface="FK Grotesk"/>
              </a:rPr>
              <a:t>hérðasvega</a:t>
            </a:r>
            <a:r>
              <a:rPr lang="is-IS" sz="1700" b="0" i="0" dirty="0">
                <a:effectLst/>
                <a:latin typeface="FK Grotesk"/>
              </a:rPr>
              <a:t> á Vesturlandi er um 30 m.kr.</a:t>
            </a:r>
          </a:p>
          <a:p>
            <a:r>
              <a:rPr lang="is-IS" sz="1700" b="0" i="1" dirty="0">
                <a:effectLst/>
                <a:latin typeface="FK Grotesk"/>
              </a:rPr>
              <a:t>Landsvegir</a:t>
            </a:r>
            <a:r>
              <a:rPr lang="is-IS" sz="1700" b="0" i="0" dirty="0">
                <a:effectLst/>
                <a:latin typeface="FK Grotesk"/>
              </a:rPr>
              <a:t> eru vegir yfir fjöll og heiðar sem ekki tilheyra neinum af framangreindum vegaflokkum og aflagðir byggðavegir á eyðilendum. Á vegum þessum skal yfirleitt einungis gera ráð fyrir árstíðabundinni umferð og minna eftirliti og minni þjónustu en á öðrum þjóðvegum.</a:t>
            </a:r>
          </a:p>
          <a:p>
            <a:pPr lvl="1"/>
            <a:r>
              <a:rPr lang="is-IS" sz="1700" dirty="0">
                <a:latin typeface="FK Grotesk"/>
              </a:rPr>
              <a:t>Á Vesturlandi eru tveir landsvegir þar sem er töluverð umferð ferðamanna yfir sumartímann.</a:t>
            </a:r>
          </a:p>
          <a:p>
            <a:pPr lvl="2"/>
            <a:r>
              <a:rPr lang="is-IS" sz="1700" dirty="0"/>
              <a:t>Jökulháls á Snæfellsnesi</a:t>
            </a:r>
          </a:p>
          <a:p>
            <a:pPr lvl="2"/>
            <a:r>
              <a:rPr lang="is-IS" sz="1700" dirty="0"/>
              <a:t>Arnarvatnsheiði</a:t>
            </a:r>
          </a:p>
          <a:p>
            <a:r>
              <a:rPr lang="is-IS" sz="1700" dirty="0"/>
              <a:t>Stofnvegir um hálendi; vegurinn um Kaldadal er eini hálendisvegur á Vesturlandi sem flokkast sem stofnvegur.  Aðrir slíkir vegir eru Kjalvegur, Sprengisandur og Fjallabaksleið </a:t>
            </a:r>
            <a:r>
              <a:rPr lang="is-IS" sz="1700" dirty="0" err="1"/>
              <a:t>nyrðri</a:t>
            </a:r>
            <a:r>
              <a:rPr lang="is-IS" sz="1700" dirty="0"/>
              <a:t>.    Þetta eru mjög vinsælar leiðir ferðamanna yfir sumartímann.</a:t>
            </a:r>
          </a:p>
          <a:p>
            <a:r>
              <a:rPr lang="is-IS" sz="1700" dirty="0"/>
              <a:t>Styrkvegir eru aflagðir vegir þar sem sveitarfélög geta sótt um fjárveitingar í </a:t>
            </a:r>
            <a:r>
              <a:rPr lang="is-IS" sz="1700" dirty="0" err="1"/>
              <a:t>s.k</a:t>
            </a:r>
            <a:r>
              <a:rPr lang="is-IS" sz="1700" dirty="0"/>
              <a:t>. Styrkvegasjóð til þess að halda þessum vegum við.  Oft er þetta vegir að eyðibýlum eða </a:t>
            </a:r>
            <a:r>
              <a:rPr lang="is-IS" sz="1700" dirty="0" err="1"/>
              <a:t>afrétt</a:t>
            </a:r>
            <a:r>
              <a:rPr lang="is-IS" sz="1700" dirty="0"/>
              <a:t>.</a:t>
            </a:r>
          </a:p>
        </p:txBody>
      </p:sp>
    </p:spTree>
    <p:extLst>
      <p:ext uri="{BB962C8B-B14F-4D97-AF65-F5344CB8AC3E}">
        <p14:creationId xmlns:p14="http://schemas.microsoft.com/office/powerpoint/2010/main" val="257603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104F952F-FE53-4E7B-84BF-3AA7507100FC}"/>
              </a:ext>
            </a:extLst>
          </p:cNvPr>
          <p:cNvSpPr>
            <a:spLocks noGrp="1"/>
          </p:cNvSpPr>
          <p:nvPr>
            <p:ph type="title"/>
          </p:nvPr>
        </p:nvSpPr>
        <p:spPr>
          <a:xfrm>
            <a:off x="838200" y="365125"/>
            <a:ext cx="10515600" cy="1325563"/>
          </a:xfrm>
        </p:spPr>
        <p:txBody>
          <a:bodyPr>
            <a:normAutofit/>
          </a:bodyPr>
          <a:lstStyle/>
          <a:p>
            <a:r>
              <a:rPr lang="is-IS" sz="5400"/>
              <a:t>Inngangur </a:t>
            </a:r>
          </a:p>
        </p:txBody>
      </p:sp>
      <p:sp>
        <p:nvSpPr>
          <p:cNvPr id="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E2CC1E3C-78DD-4E60-AA1E-F8A89EC30702}"/>
              </a:ext>
            </a:extLst>
          </p:cNvPr>
          <p:cNvSpPr>
            <a:spLocks noGrp="1"/>
          </p:cNvSpPr>
          <p:nvPr>
            <p:ph idx="1"/>
          </p:nvPr>
        </p:nvSpPr>
        <p:spPr>
          <a:xfrm>
            <a:off x="838200" y="1929384"/>
            <a:ext cx="10515600" cy="4251960"/>
          </a:xfrm>
        </p:spPr>
        <p:txBody>
          <a:bodyPr>
            <a:normAutofit/>
          </a:bodyPr>
          <a:lstStyle/>
          <a:p>
            <a:r>
              <a:rPr lang="is-IS" sz="1200" dirty="0"/>
              <a:t>Starfshópur á vegum Samtaka sveitarfélaga á Vesturlandi vann samgönguáætlun fyrir Vesturland árið 2016, sem samþykkt var af öllum sveitarfélögunum 10 í byrjun árs 2017.  Í henni kom fram sameiginleg framtíðarsýn um uppbyggingu og forgangsröðun verkefna í samgöngu- og fjarskiptamálum á Vesturlandi. </a:t>
            </a:r>
          </a:p>
          <a:p>
            <a:r>
              <a:rPr lang="is-IS" sz="1200" dirty="0"/>
              <a:t>Áætlunin hefur orðið til þess að sveitarfélögin hafa haft skýra sýn og verið samstíga í málflutningi sínum um bættar samgöngur í landshlutanum.</a:t>
            </a:r>
          </a:p>
          <a:p>
            <a:r>
              <a:rPr lang="is-IS" sz="1200" dirty="0"/>
              <a:t>Reynslan hefur því verið góð af því að vinna með sameiginlega áætlun og því var ákveðið að endurskoða og uppfæra áætlunina.  Stjórn SSV skipaði sjö manna starfshóp til að halda utan um verkefnið að fengnum tilnefningum frá sveitarfélögunum.  Í hópnum eru; Lilja B. Ágústsdóttir formaður, Gísli Gíslason, Guðjón Jónasson, Sigurður Guðmundsson, Sigríður Huld Skúladóttir, Jakob B. Jakobsson og Kristinn Jónasson.  Með hópnum störfuðu starfsmenn SSV.</a:t>
            </a:r>
          </a:p>
          <a:p>
            <a:r>
              <a:rPr lang="is-IS" sz="1200" dirty="0"/>
              <a:t>Stjórnvöld vinna samgönguáætlun, annars vegar framkvæmdaáætlun til 4 ára og hins vegar stefnumótandi áætlun til 15 ára.  Sú áætlun er leiðarljós fyrir þessa vinnu sveitarfélaga á Vesturlandi.  Þrátt fyrir það er brýnt að landshlutinn vinni sérstaka áætlun sem inniheldur áherslur og forgangsröðun sveitarfélaganna.  Í samgönguáætlun ríkisins </a:t>
            </a:r>
            <a:r>
              <a:rPr lang="is-IS" sz="1200" dirty="0">
                <a:latin typeface="Droid Serif"/>
              </a:rPr>
              <a:t>kemur fram að samgöngu- og sveitarstjórnarráðuneytið hafi tvö meginmarkmið.  Annað þeirra er</a:t>
            </a:r>
            <a:r>
              <a:rPr lang="is-IS" sz="1200" b="0" i="0" dirty="0">
                <a:effectLst/>
                <a:latin typeface="Droid Serif"/>
              </a:rPr>
              <a:t> „ </a:t>
            </a:r>
            <a:r>
              <a:rPr lang="is-IS" sz="1200" b="1" i="0" dirty="0">
                <a:effectLst/>
                <a:latin typeface="Droid Serif"/>
              </a:rPr>
              <a:t>Sjálfbærar byggðir og sveitarfélög um land allt</a:t>
            </a:r>
            <a:r>
              <a:rPr lang="is-IS" sz="1200" b="0" i="0" dirty="0">
                <a:effectLst/>
                <a:latin typeface="Droid Serif"/>
              </a:rPr>
              <a:t>“, í því felast meðal annars eftirfarandi leiðarljós:</a:t>
            </a:r>
            <a:br>
              <a:rPr lang="is-IS" sz="1200" dirty="0"/>
            </a:br>
            <a:r>
              <a:rPr lang="is-IS" sz="1200" b="0" i="0" dirty="0">
                <a:effectLst/>
                <a:latin typeface="Droid Serif"/>
              </a:rPr>
              <a:t>     a.      Við forgangsröðun aðgerða verði tekið tillit til óska sveitarstjórna og sóknaráætlana landshluta.</a:t>
            </a:r>
            <a:br>
              <a:rPr lang="is-IS" sz="1200" dirty="0"/>
            </a:br>
            <a:r>
              <a:rPr lang="is-IS" sz="1200" b="0" i="0" dirty="0">
                <a:effectLst/>
                <a:latin typeface="Droid Serif"/>
              </a:rPr>
              <a:t>     b.      Skipulag og forgangsröðun samgangna og fjarskipta um land allt taki tillit til umhverfisgæða og lýðheilsu.</a:t>
            </a:r>
            <a:br>
              <a:rPr lang="is-IS" sz="1200" dirty="0"/>
            </a:br>
            <a:r>
              <a:rPr lang="is-IS" sz="1200" b="0" i="0" dirty="0">
                <a:effectLst/>
                <a:latin typeface="Droid Serif"/>
              </a:rPr>
              <a:t>     c.      Uppbygging heildstæðs almenningssamgöngukerfis verði um allt land.</a:t>
            </a:r>
            <a:br>
              <a:rPr lang="is-IS" sz="1200" dirty="0"/>
            </a:br>
            <a:r>
              <a:rPr lang="is-IS" sz="1200" b="0" i="0" dirty="0">
                <a:effectLst/>
                <a:latin typeface="Droid Serif"/>
              </a:rPr>
              <a:t>     d.      Sjálfstjórn og ábyrgð sveitarfélaga virt og tryggð verði sem jöfnust réttindi og aðgengi íbúa að þjónustu.</a:t>
            </a:r>
            <a:r>
              <a:rPr lang="is-IS" sz="1200" dirty="0"/>
              <a:t> </a:t>
            </a:r>
          </a:p>
          <a:p>
            <a:r>
              <a:rPr lang="is-IS" sz="1200" dirty="0"/>
              <a:t>Þau verkefni sem tilgreind eru í tillögu hópsins er ekki tæmandi talning þeirra verkefna sem þarf að sinna.  Forgangsröðun og verktími eru verkefni sveitarfélaga, Alþingis og viðkomandi stofnana að glíma við.  Góð yfirsýn yfir verkefni og samstaða um áherslur í heimabyggð létta okkur róðurinn og auka líkurnar á því að uppbygging á Vesturlandi gerist hraðar og verði í takt við áherslur heimamanna.</a:t>
            </a:r>
          </a:p>
          <a:p>
            <a:endParaRPr lang="is-IS" sz="1200" dirty="0"/>
          </a:p>
        </p:txBody>
      </p:sp>
    </p:spTree>
    <p:extLst>
      <p:ext uri="{BB962C8B-B14F-4D97-AF65-F5344CB8AC3E}">
        <p14:creationId xmlns:p14="http://schemas.microsoft.com/office/powerpoint/2010/main" val="2104989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0FF85CDB-D2F0-4034-B66B-DAA606E433C5}"/>
              </a:ext>
            </a:extLst>
          </p:cNvPr>
          <p:cNvSpPr>
            <a:spLocks noGrp="1"/>
          </p:cNvSpPr>
          <p:nvPr>
            <p:ph type="title"/>
          </p:nvPr>
        </p:nvSpPr>
        <p:spPr>
          <a:xfrm>
            <a:off x="838200" y="365125"/>
            <a:ext cx="10515600" cy="1325563"/>
          </a:xfrm>
        </p:spPr>
        <p:txBody>
          <a:bodyPr>
            <a:normAutofit/>
          </a:bodyPr>
          <a:lstStyle/>
          <a:p>
            <a:r>
              <a:rPr lang="is-IS" sz="5400"/>
              <a:t>Viðhald vega</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DBD0159A-64C8-4A53-BCF9-07B88E82E9B3}"/>
              </a:ext>
            </a:extLst>
          </p:cNvPr>
          <p:cNvSpPr>
            <a:spLocks noGrp="1"/>
          </p:cNvSpPr>
          <p:nvPr>
            <p:ph idx="1"/>
          </p:nvPr>
        </p:nvSpPr>
        <p:spPr>
          <a:xfrm>
            <a:off x="838200" y="1929384"/>
            <a:ext cx="10515600" cy="4251960"/>
          </a:xfrm>
        </p:spPr>
        <p:txBody>
          <a:bodyPr>
            <a:normAutofit/>
          </a:bodyPr>
          <a:lstStyle/>
          <a:p>
            <a:pPr>
              <a:spcAft>
                <a:spcPts val="600"/>
              </a:spcAft>
              <a:tabLst>
                <a:tab pos="288290" algn="l"/>
                <a:tab pos="683895" algn="l"/>
                <a:tab pos="1368425" algn="l"/>
              </a:tabLst>
            </a:pPr>
            <a:r>
              <a:rPr lang="is-IS" sz="1900" dirty="0">
                <a:latin typeface="Vegagerdin FK Grotesk"/>
                <a:ea typeface="Arial" panose="020B0604020202020204" pitchFamily="34" charset="0"/>
                <a:cs typeface="Times New Roman" panose="02020603050405020304" pitchFamily="18" charset="0"/>
              </a:rPr>
              <a:t>Afar brýnt er að </a:t>
            </a:r>
            <a:r>
              <a:rPr lang="is-IS" sz="1900" dirty="0">
                <a:effectLst/>
                <a:latin typeface="Vegagerdin FK Grotesk"/>
                <a:ea typeface="Arial" panose="020B0604020202020204" pitchFamily="34" charset="0"/>
                <a:cs typeface="Times New Roman" panose="02020603050405020304" pitchFamily="18" charset="0"/>
              </a:rPr>
              <a:t>viðhaldi þjóðvegakerfisins sé sinnt vel og þannig takist að varðveita þau verðmæti sem liggja bundin í vegakerfinu ásamt því að uppfylla gildandi reglur um burðarþol og vegbreiddir. </a:t>
            </a:r>
          </a:p>
          <a:p>
            <a:pPr>
              <a:spcAft>
                <a:spcPts val="600"/>
              </a:spcAft>
              <a:tabLst>
                <a:tab pos="288290" algn="l"/>
                <a:tab pos="683895" algn="l"/>
                <a:tab pos="1368425" algn="l"/>
              </a:tabLst>
            </a:pPr>
            <a:r>
              <a:rPr lang="is-IS" sz="1900" dirty="0">
                <a:effectLst/>
                <a:latin typeface="Vegagerdin FK Grotesk"/>
                <a:ea typeface="Arial" panose="020B0604020202020204" pitchFamily="34" charset="0"/>
                <a:cs typeface="Times New Roman" panose="02020603050405020304" pitchFamily="18" charset="0"/>
              </a:rPr>
              <a:t>Stærstu liðirnir í viðhaldi vega eru vegna endurnýjunar bundinna slitlaga, viðhalds malarvega (</a:t>
            </a:r>
            <a:r>
              <a:rPr lang="is-IS" sz="1900">
                <a:effectLst/>
                <a:latin typeface="Vegagerdin FK Grotesk"/>
                <a:ea typeface="Arial" panose="020B0604020202020204" pitchFamily="34" charset="0"/>
                <a:cs typeface="Times New Roman" panose="02020603050405020304" pitchFamily="18" charset="0"/>
              </a:rPr>
              <a:t>vegheflun</a:t>
            </a:r>
            <a:r>
              <a:rPr lang="is-IS" sz="1900" dirty="0">
                <a:effectLst/>
                <a:latin typeface="Vegagerdin FK Grotesk"/>
                <a:ea typeface="Arial" panose="020B0604020202020204" pitchFamily="34" charset="0"/>
                <a:cs typeface="Times New Roman" panose="02020603050405020304" pitchFamily="18" charset="0"/>
              </a:rPr>
              <a:t>, rykbinding og </a:t>
            </a:r>
            <a:r>
              <a:rPr lang="is-IS" sz="1900">
                <a:effectLst/>
                <a:latin typeface="Vegagerdin FK Grotesk"/>
                <a:ea typeface="Arial" panose="020B0604020202020204" pitchFamily="34" charset="0"/>
                <a:cs typeface="Times New Roman" panose="02020603050405020304" pitchFamily="18" charset="0"/>
              </a:rPr>
              <a:t>mölburður</a:t>
            </a:r>
            <a:r>
              <a:rPr lang="is-IS" sz="1900" dirty="0">
                <a:effectLst/>
                <a:latin typeface="Vegagerdin FK Grotesk"/>
                <a:ea typeface="Arial" panose="020B0604020202020204" pitchFamily="34" charset="0"/>
                <a:cs typeface="Times New Roman" panose="02020603050405020304" pitchFamily="18" charset="0"/>
              </a:rPr>
              <a:t>), </a:t>
            </a:r>
            <a:r>
              <a:rPr lang="is-IS" sz="1900">
                <a:effectLst/>
                <a:latin typeface="Vegagerdin FK Grotesk"/>
                <a:ea typeface="Arial" panose="020B0604020202020204" pitchFamily="34" charset="0"/>
                <a:cs typeface="Times New Roman" panose="02020603050405020304" pitchFamily="18" charset="0"/>
              </a:rPr>
              <a:t>styrkinga</a:t>
            </a:r>
            <a:r>
              <a:rPr lang="is-IS" sz="1900" dirty="0">
                <a:effectLst/>
                <a:latin typeface="Vegagerdin FK Grotesk"/>
                <a:ea typeface="Arial" panose="020B0604020202020204" pitchFamily="34" charset="0"/>
                <a:cs typeface="Times New Roman" panose="02020603050405020304" pitchFamily="18" charset="0"/>
              </a:rPr>
              <a:t> og endurbóta og viðhalds brúa og varnargarða. Aðrir liðir sem falla undir viðhaldsliðinn eins og hann er skilgreindur í samgönguáætlun eru m.a. sérstakar úrbætur fyrir umferðaröryggi, viðhald og rekstur jarðganga, vatnaskemmdir og viðhald girðinga.</a:t>
            </a:r>
            <a:endParaRPr lang="is-IS" sz="1900" dirty="0">
              <a:effectLst/>
              <a:latin typeface="Vegagerdin FK Grotesk"/>
              <a:ea typeface="SimSun" panose="02010600030101010101" pitchFamily="2" charset="-122"/>
              <a:cs typeface="Times New Roman" panose="02020603050405020304" pitchFamily="18" charset="0"/>
            </a:endParaRPr>
          </a:p>
          <a:p>
            <a:pPr>
              <a:spcAft>
                <a:spcPts val="600"/>
              </a:spcAft>
              <a:tabLst>
                <a:tab pos="288290" algn="l"/>
                <a:tab pos="683895" algn="l"/>
                <a:tab pos="1368425" algn="l"/>
              </a:tabLst>
            </a:pPr>
            <a:r>
              <a:rPr lang="is-IS" sz="1900" dirty="0">
                <a:effectLst/>
                <a:latin typeface="Vegagerdin FK Grotesk"/>
                <a:ea typeface="Arial" panose="020B0604020202020204" pitchFamily="34" charset="0"/>
                <a:cs typeface="Times New Roman" panose="02020603050405020304" pitchFamily="18" charset="0"/>
              </a:rPr>
              <a:t>Til mjög langs tíma hefur fjárveiting til viðhalds vega verið töluvert lægri en viðhaldsþörfin hefur gefið til kynna og þess vegna hefur safnast upp enn meiri þörf fyrir viðhald. </a:t>
            </a:r>
          </a:p>
          <a:p>
            <a:pPr>
              <a:spcAft>
                <a:spcPts val="600"/>
              </a:spcAft>
              <a:tabLst>
                <a:tab pos="288290" algn="l"/>
                <a:tab pos="683895" algn="l"/>
                <a:tab pos="1368425" algn="l"/>
              </a:tabLst>
            </a:pPr>
            <a:r>
              <a:rPr lang="is-IS" sz="1900" dirty="0">
                <a:latin typeface="Vegagerdin FK Grotesk"/>
                <a:cs typeface="Times New Roman" panose="02020603050405020304" pitchFamily="18" charset="0"/>
              </a:rPr>
              <a:t>Á árunum 2017-2021 var ráðist í nokkur stór viðhaldsverkefni á Vesturlandi.  Stærsta viðhaldsverkefnið var við </a:t>
            </a:r>
            <a:r>
              <a:rPr lang="is-IS" sz="1900">
                <a:effectLst/>
                <a:latin typeface="Calibri" panose="020F0502020204030204" pitchFamily="34" charset="0"/>
                <a:ea typeface="Calibri" panose="020F0502020204030204" pitchFamily="34" charset="0"/>
                <a:cs typeface="Arial" panose="020B0604020202020204" pitchFamily="34" charset="0"/>
              </a:rPr>
              <a:t>Vestfjarðarveg </a:t>
            </a:r>
            <a:r>
              <a:rPr lang="is-IS" sz="1900">
                <a:latin typeface="Calibri" panose="020F0502020204030204" pitchFamily="34" charset="0"/>
                <a:ea typeface="Calibri" panose="020F0502020204030204" pitchFamily="34" charset="0"/>
                <a:cs typeface="Arial" panose="020B0604020202020204" pitchFamily="34" charset="0"/>
              </a:rPr>
              <a:t>í </a:t>
            </a:r>
            <a:r>
              <a:rPr lang="is-IS" sz="1900">
                <a:effectLst/>
                <a:latin typeface="Calibri" panose="020F0502020204030204" pitchFamily="34" charset="0"/>
                <a:ea typeface="Calibri" panose="020F0502020204030204" pitchFamily="34" charset="0"/>
                <a:cs typeface="Arial" panose="020B0604020202020204" pitchFamily="34" charset="0"/>
              </a:rPr>
              <a:t>Hvolsdal í Dalabyggð þar var farið í miklar endurbætur, vegurinn styrktur og breikkaður.  Alls voru þetta 5,8 km og kostaði framkvæmdin kr.</a:t>
            </a:r>
            <a:r>
              <a:rPr lang="is-IS" sz="1900">
                <a:latin typeface="Calibri" panose="020F0502020204030204" pitchFamily="34" charset="0"/>
                <a:ea typeface="Calibri" panose="020F0502020204030204" pitchFamily="34" charset="0"/>
                <a:cs typeface="Arial" panose="020B0604020202020204" pitchFamily="34" charset="0"/>
              </a:rPr>
              <a:t> </a:t>
            </a:r>
            <a:r>
              <a:rPr lang="is-IS" sz="1900">
                <a:effectLst/>
                <a:latin typeface="Calibri" panose="020F0502020204030204" pitchFamily="34" charset="0"/>
                <a:ea typeface="Calibri" panose="020F0502020204030204" pitchFamily="34" charset="0"/>
                <a:cs typeface="Arial" panose="020B0604020202020204" pitchFamily="34" charset="0"/>
              </a:rPr>
              <a:t>487.000.000.  </a:t>
            </a:r>
          </a:p>
          <a:p>
            <a:pPr>
              <a:spcAft>
                <a:spcPts val="600"/>
              </a:spcAft>
              <a:tabLst>
                <a:tab pos="288290" algn="l"/>
                <a:tab pos="683895" algn="l"/>
                <a:tab pos="1368425" algn="l"/>
              </a:tabLst>
            </a:pPr>
            <a:r>
              <a:rPr lang="is-IS" sz="1900">
                <a:latin typeface="Calibri" panose="020F0502020204030204" pitchFamily="34" charset="0"/>
                <a:ea typeface="Calibri" panose="020F0502020204030204" pitchFamily="34" charset="0"/>
                <a:cs typeface="Arial" panose="020B0604020202020204" pitchFamily="34" charset="0"/>
              </a:rPr>
              <a:t>Þá var hefðbundu viðhaldi sinnt á flestum vegum á Vesturlandi</a:t>
            </a:r>
            <a:endParaRPr lang="is-IS" sz="1900">
              <a:effectLst/>
              <a:latin typeface="Calibri" panose="020F0502020204030204" pitchFamily="34" charset="0"/>
              <a:ea typeface="Calibri" panose="020F0502020204030204" pitchFamily="34" charset="0"/>
              <a:cs typeface="Arial" panose="020B0604020202020204" pitchFamily="34" charset="0"/>
            </a:endParaRPr>
          </a:p>
          <a:p>
            <a:pPr>
              <a:spcAft>
                <a:spcPts val="600"/>
              </a:spcAft>
              <a:tabLst>
                <a:tab pos="288290" algn="l"/>
                <a:tab pos="683895" algn="l"/>
                <a:tab pos="1368425" algn="l"/>
              </a:tabLst>
            </a:pPr>
            <a:endParaRPr lang="is-IS" sz="1900" dirty="0">
              <a:latin typeface="Vegagerdin FK Grotesk"/>
              <a:cs typeface="Times New Roman" panose="02020603050405020304" pitchFamily="18" charset="0"/>
            </a:endParaRPr>
          </a:p>
          <a:p>
            <a:pPr>
              <a:spcAft>
                <a:spcPts val="600"/>
              </a:spcAft>
              <a:tabLst>
                <a:tab pos="288290" algn="l"/>
                <a:tab pos="683895" algn="l"/>
                <a:tab pos="1368425" algn="l"/>
              </a:tabLst>
            </a:pPr>
            <a:endParaRPr lang="is-IS" sz="1900" dirty="0"/>
          </a:p>
        </p:txBody>
      </p:sp>
    </p:spTree>
    <p:extLst>
      <p:ext uri="{BB962C8B-B14F-4D97-AF65-F5344CB8AC3E}">
        <p14:creationId xmlns:p14="http://schemas.microsoft.com/office/powerpoint/2010/main" val="875840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3AE6248C-F90A-4A18-9426-B35D89989591}"/>
              </a:ext>
            </a:extLst>
          </p:cNvPr>
          <p:cNvSpPr>
            <a:spLocks noGrp="1"/>
          </p:cNvSpPr>
          <p:nvPr>
            <p:ph type="title"/>
          </p:nvPr>
        </p:nvSpPr>
        <p:spPr>
          <a:xfrm>
            <a:off x="838200" y="365125"/>
            <a:ext cx="10515600" cy="1325563"/>
          </a:xfrm>
        </p:spPr>
        <p:txBody>
          <a:bodyPr>
            <a:normAutofit/>
          </a:bodyPr>
          <a:lstStyle/>
          <a:p>
            <a:r>
              <a:rPr lang="is-IS" sz="5400"/>
              <a:t>Reiðstígar, áningastaðir og girðingar.</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534B11A2-3621-4FDA-BCE7-97829DFF9E75}"/>
              </a:ext>
            </a:extLst>
          </p:cNvPr>
          <p:cNvSpPr>
            <a:spLocks noGrp="1"/>
          </p:cNvSpPr>
          <p:nvPr>
            <p:ph idx="1"/>
          </p:nvPr>
        </p:nvSpPr>
        <p:spPr>
          <a:xfrm>
            <a:off x="838200" y="1929384"/>
            <a:ext cx="10515600" cy="4251960"/>
          </a:xfrm>
        </p:spPr>
        <p:txBody>
          <a:bodyPr>
            <a:normAutofit/>
          </a:bodyPr>
          <a:lstStyle/>
          <a:p>
            <a:r>
              <a:rPr lang="is-IS" sz="2200" dirty="0"/>
              <a:t>Reiðvegasjóður hefur árlega styrkt reiðavegagerð víða á Vesturlandi. Frá 2017 til og með 2020 eru þetta um 30 m.kr.</a:t>
            </a:r>
          </a:p>
          <a:p>
            <a:r>
              <a:rPr lang="is-IS" sz="2200" dirty="0"/>
              <a:t>Vegagerðin hefur sett upp áningarstaði við vegi á Vesturlandi</a:t>
            </a:r>
          </a:p>
          <a:p>
            <a:r>
              <a:rPr lang="is-IS" sz="2200" dirty="0"/>
              <a:t>Girðingar við vegi hafa iðulega komið til umræðu varðandi umferðaröryggi en árlega verða slys vegna þess að búfénaður sleppur úr girðingum á vegi.  Á árinu 2020 var skipuð nefnd á landsvísu sem er að vinna tillögur að því hvernig megi tryggja að </a:t>
            </a:r>
            <a:r>
              <a:rPr lang="is-IS" sz="2200" dirty="0" err="1"/>
              <a:t>lausaganga</a:t>
            </a:r>
            <a:r>
              <a:rPr lang="is-IS" sz="2200" dirty="0"/>
              <a:t> búfjár valdi ekki umferðarslysum.  Fyrirhugað er að nefndin leggi fram tillögur sínar árið 2021. </a:t>
            </a:r>
          </a:p>
        </p:txBody>
      </p:sp>
    </p:spTree>
    <p:extLst>
      <p:ext uri="{BB962C8B-B14F-4D97-AF65-F5344CB8AC3E}">
        <p14:creationId xmlns:p14="http://schemas.microsoft.com/office/powerpoint/2010/main" val="128954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CEF06D62-E8E0-4C49-AA1E-C457962618AC}"/>
              </a:ext>
            </a:extLst>
          </p:cNvPr>
          <p:cNvSpPr>
            <a:spLocks noGrp="1"/>
          </p:cNvSpPr>
          <p:nvPr>
            <p:ph type="title"/>
          </p:nvPr>
        </p:nvSpPr>
        <p:spPr>
          <a:xfrm>
            <a:off x="838200" y="365125"/>
            <a:ext cx="10515600" cy="1325563"/>
          </a:xfrm>
        </p:spPr>
        <p:txBody>
          <a:bodyPr>
            <a:normAutofit/>
          </a:bodyPr>
          <a:lstStyle/>
          <a:p>
            <a:r>
              <a:rPr lang="is-IS" sz="5400"/>
              <a:t>Fjármögnun vegaframkvæmda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5C6AB879-1808-4D3B-BA8B-00B45012A646}"/>
              </a:ext>
            </a:extLst>
          </p:cNvPr>
          <p:cNvSpPr>
            <a:spLocks noGrp="1"/>
          </p:cNvSpPr>
          <p:nvPr>
            <p:ph idx="1"/>
          </p:nvPr>
        </p:nvSpPr>
        <p:spPr>
          <a:xfrm>
            <a:off x="838200" y="1929384"/>
            <a:ext cx="10515600" cy="4251960"/>
          </a:xfrm>
        </p:spPr>
        <p:txBody>
          <a:bodyPr>
            <a:normAutofit/>
          </a:bodyPr>
          <a:lstStyle/>
          <a:p>
            <a:r>
              <a:rPr lang="is-IS" sz="1500" dirty="0">
                <a:effectLst/>
                <a:ea typeface="Calibri" panose="020F0502020204030204" pitchFamily="34" charset="0"/>
                <a:cs typeface="Times New Roman" panose="02020603050405020304" pitchFamily="18" charset="0"/>
              </a:rPr>
              <a:t>Nýverið voru samþykkt lög um samvinnuverkefni um vegaframkvæmdir.  Þar eru skilgreind sex verkefni sem heimild er að fjármagna með veggjöldum. Af þessum sex verkefnum er tvö sem tengjast Vesturlandi; Sundabraut og tvöföldun Hvalfjarðarganga.  </a:t>
            </a:r>
          </a:p>
          <a:p>
            <a:r>
              <a:rPr lang="is-IS" sz="1500" dirty="0"/>
              <a:t>Samkvæmt lögunum er h</a:t>
            </a:r>
            <a:r>
              <a:rPr lang="is-IS" sz="1500" b="0" i="0" dirty="0">
                <a:effectLst/>
              </a:rPr>
              <a:t>eimilt er að fjármagna samvinnuverkefni að hluta eða öllu leyti með gjaldtöku af umferð um mannvirki sem samvinnuverkefnið nær til. Veggjöld geta í heild eða að hluta staðið straum af byggingarkostnaði, viðhaldi, rekstri, þróun og eðlilegum afrakstri af fjárfestingu mannvirkis. Gjaldtaka vegna notkunar tiltekins mannvirkis skal ekki hefjast fyrr en framkvæmd lýkur og opnað er fyrir almenna umferð. Gjaldtaka fyrir hvert mannvirki skal ekki standa lengur en í 30 ár.</a:t>
            </a:r>
            <a:endParaRPr lang="is-IS" sz="1500" dirty="0">
              <a:effectLst/>
              <a:ea typeface="Calibri" panose="020F0502020204030204" pitchFamily="34" charset="0"/>
              <a:cs typeface="Times New Roman" panose="02020603050405020304" pitchFamily="18" charset="0"/>
            </a:endParaRPr>
          </a:p>
          <a:p>
            <a:r>
              <a:rPr lang="is-IS" sz="1500" dirty="0">
                <a:effectLst/>
                <a:ea typeface="Calibri" panose="020F0502020204030204" pitchFamily="34" charset="0"/>
                <a:cs typeface="Times New Roman" panose="02020603050405020304" pitchFamily="18" charset="0"/>
              </a:rPr>
              <a:t>Þegar forsenda  vegaframkvæmdar með veggjaldi er skoðuð þá má segja að tímasparnaður, lægri aksturskostnaður og öryggi vegfarenda séu megin röksemdin fyrir álagningu veggjalds.  Afleidd áhrif eru hins vegar aukin umferð, stækkun atvinnusvæðis, aukin tækifæri í ferðaþjónustu og hækkun fasteignaverðs. Álagning veggjalds er hins vegar ekki óumdeild ekki síst þegar aðrar mikilvægar framkvæmdir í öðrum landshlutum eru án veggjalds.</a:t>
            </a:r>
          </a:p>
          <a:p>
            <a:r>
              <a:rPr lang="is-IS" sz="1500" dirty="0">
                <a:effectLst/>
                <a:ea typeface="Calibri" panose="020F0502020204030204" pitchFamily="34" charset="0"/>
                <a:cs typeface="Times New Roman" panose="02020603050405020304" pitchFamily="18" charset="0"/>
              </a:rPr>
              <a:t>Það er skoðun starfshópsins um stefnumótun í samgöngumálum á Vesturlandi að álagning veggjalds komi aðeins til greina í verkefnum sem eru ekki á langtímaáætlun ríkissjóðs, enda sé það verulegur hagur íbúanna að framkvæmdum verði flýtt.  Forsenda þeirrar aðferðarfræði er hins vegar að gjaldtöku sé stillt í hóf gagnvart þeim sem eru reglulega í förum þar sem veggjald er lagt á og komið til móts við þá sem sækja atvinnu eða nám og þurfa að nýta viðkomandi mannvirki.  Þá er mikilvægt að fyrir liggi almenn stefnumótun ríkisins um í hvaða tilvikum beita skuli vegagjöldum til þess að flýta framkvæmdum eða koma nauðsynlegum öryggisúrbótum í verk.</a:t>
            </a:r>
          </a:p>
          <a:p>
            <a:endParaRPr lang="is-IS" sz="1500" dirty="0"/>
          </a:p>
        </p:txBody>
      </p:sp>
    </p:spTree>
    <p:extLst>
      <p:ext uri="{BB962C8B-B14F-4D97-AF65-F5344CB8AC3E}">
        <p14:creationId xmlns:p14="http://schemas.microsoft.com/office/powerpoint/2010/main" val="986309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8118-5FC1-4791-B07C-5AB6E7D23C0F}"/>
              </a:ext>
            </a:extLst>
          </p:cNvPr>
          <p:cNvSpPr>
            <a:spLocks noGrp="1"/>
          </p:cNvSpPr>
          <p:nvPr>
            <p:ph type="title"/>
          </p:nvPr>
        </p:nvSpPr>
        <p:spPr>
          <a:xfrm>
            <a:off x="1343472" y="836712"/>
            <a:ext cx="9793088" cy="720079"/>
          </a:xfrm>
        </p:spPr>
        <p:txBody>
          <a:bodyPr>
            <a:normAutofit/>
          </a:bodyPr>
          <a:lstStyle/>
          <a:p>
            <a:r>
              <a:rPr lang="is-IS" dirty="0"/>
              <a:t>Almenningssamgöngur</a:t>
            </a:r>
          </a:p>
        </p:txBody>
      </p:sp>
      <p:sp>
        <p:nvSpPr>
          <p:cNvPr id="3" name="Content Placeholder 2">
            <a:extLst>
              <a:ext uri="{FF2B5EF4-FFF2-40B4-BE49-F238E27FC236}">
                <a16:creationId xmlns:a16="http://schemas.microsoft.com/office/drawing/2014/main" id="{9557E92F-5530-4EA3-A5A2-C9CF59660207}"/>
              </a:ext>
            </a:extLst>
          </p:cNvPr>
          <p:cNvSpPr>
            <a:spLocks noGrp="1"/>
          </p:cNvSpPr>
          <p:nvPr>
            <p:ph idx="1"/>
          </p:nvPr>
        </p:nvSpPr>
        <p:spPr>
          <a:xfrm>
            <a:off x="8340074" y="1700808"/>
            <a:ext cx="3132352" cy="4720059"/>
          </a:xfrm>
        </p:spPr>
        <p:txBody>
          <a:bodyPr>
            <a:normAutofit lnSpcReduction="10000"/>
          </a:bodyPr>
          <a:lstStyle/>
          <a:p>
            <a:r>
              <a:rPr lang="en-US" sz="1800" dirty="0" err="1"/>
              <a:t>Mikil</a:t>
            </a:r>
            <a:r>
              <a:rPr lang="en-US" sz="1800" dirty="0"/>
              <a:t> </a:t>
            </a:r>
            <a:r>
              <a:rPr lang="en-US" sz="1800" dirty="0" err="1"/>
              <a:t>landfræðileg</a:t>
            </a:r>
            <a:r>
              <a:rPr lang="en-US" sz="1800" dirty="0"/>
              <a:t> </a:t>
            </a:r>
            <a:r>
              <a:rPr lang="en-US" sz="1800" dirty="0" err="1"/>
              <a:t>misskipting</a:t>
            </a:r>
            <a:r>
              <a:rPr lang="en-US" sz="1800" dirty="0"/>
              <a:t>, </a:t>
            </a:r>
            <a:r>
              <a:rPr lang="en-US" sz="1800" dirty="0" err="1"/>
              <a:t>þ.e</a:t>
            </a:r>
            <a:r>
              <a:rPr lang="en-US" sz="1800" dirty="0"/>
              <a:t>. </a:t>
            </a:r>
            <a:r>
              <a:rPr lang="en-US" sz="1800" dirty="0" err="1"/>
              <a:t>töluverður</a:t>
            </a:r>
            <a:r>
              <a:rPr lang="en-US" sz="1800" dirty="0"/>
              <a:t> </a:t>
            </a:r>
            <a:r>
              <a:rPr lang="en-US" sz="1800" dirty="0" err="1"/>
              <a:t>munur</a:t>
            </a:r>
            <a:r>
              <a:rPr lang="en-US" sz="1800" dirty="0"/>
              <a:t> á </a:t>
            </a:r>
            <a:r>
              <a:rPr lang="en-US" sz="1800" dirty="0" err="1"/>
              <a:t>afstöðu</a:t>
            </a:r>
            <a:r>
              <a:rPr lang="en-US" sz="1800" dirty="0"/>
              <a:t> á milli </a:t>
            </a:r>
            <a:r>
              <a:rPr lang="en-US" sz="1800" dirty="0" err="1"/>
              <a:t>landshluta</a:t>
            </a:r>
            <a:r>
              <a:rPr lang="en-US" sz="1800" dirty="0"/>
              <a:t> (31/40).</a:t>
            </a:r>
          </a:p>
          <a:p>
            <a:r>
              <a:rPr lang="en-US" sz="1800" dirty="0" err="1"/>
              <a:t>Mikill</a:t>
            </a:r>
            <a:r>
              <a:rPr lang="en-US" sz="1800" dirty="0"/>
              <a:t> </a:t>
            </a:r>
            <a:r>
              <a:rPr lang="en-US" sz="1800" dirty="0" err="1"/>
              <a:t>munur</a:t>
            </a:r>
            <a:r>
              <a:rPr lang="en-US" sz="1800" dirty="0"/>
              <a:t> </a:t>
            </a:r>
            <a:r>
              <a:rPr lang="en-US" sz="1800" dirty="0" err="1"/>
              <a:t>innan</a:t>
            </a:r>
            <a:r>
              <a:rPr lang="en-US" sz="1800" dirty="0"/>
              <a:t> </a:t>
            </a:r>
            <a:r>
              <a:rPr lang="en-US" sz="1800" dirty="0" err="1"/>
              <a:t>Vesturlands</a:t>
            </a:r>
            <a:r>
              <a:rPr lang="en-US" sz="1800" dirty="0"/>
              <a:t>. </a:t>
            </a:r>
            <a:r>
              <a:rPr lang="en-US" sz="1800" dirty="0" err="1"/>
              <a:t>Staðan</a:t>
            </a:r>
            <a:r>
              <a:rPr lang="en-US" sz="1800" dirty="0"/>
              <a:t> </a:t>
            </a:r>
            <a:r>
              <a:rPr lang="en-US" sz="1800" dirty="0" err="1"/>
              <a:t>marktækt</a:t>
            </a:r>
            <a:r>
              <a:rPr lang="en-US" sz="1800" dirty="0"/>
              <a:t> </a:t>
            </a:r>
            <a:r>
              <a:rPr lang="en-US" sz="1800" dirty="0" err="1"/>
              <a:t>verri</a:t>
            </a:r>
            <a:r>
              <a:rPr lang="en-US" sz="1800" dirty="0"/>
              <a:t> í </a:t>
            </a:r>
            <a:r>
              <a:rPr lang="en-US" sz="1800" dirty="0" err="1"/>
              <a:t>Dölunum</a:t>
            </a:r>
            <a:r>
              <a:rPr lang="en-US" sz="1800" dirty="0"/>
              <a:t> </a:t>
            </a:r>
            <a:r>
              <a:rPr lang="en-US" sz="1800" dirty="0" err="1"/>
              <a:t>en</a:t>
            </a:r>
            <a:r>
              <a:rPr lang="en-US" sz="1800" dirty="0"/>
              <a:t> </a:t>
            </a:r>
            <a:r>
              <a:rPr lang="en-US" sz="1800" dirty="0" err="1"/>
              <a:t>annars</a:t>
            </a:r>
            <a:r>
              <a:rPr lang="en-US" sz="1800" dirty="0"/>
              <a:t> </a:t>
            </a:r>
            <a:r>
              <a:rPr lang="en-US" sz="1800" dirty="0" err="1"/>
              <a:t>staðar</a:t>
            </a:r>
            <a:r>
              <a:rPr lang="en-US" sz="1800" dirty="0"/>
              <a:t> á </a:t>
            </a:r>
            <a:r>
              <a:rPr lang="en-US" sz="1800" dirty="0" err="1"/>
              <a:t>landinu</a:t>
            </a:r>
            <a:r>
              <a:rPr lang="en-US" sz="1800" dirty="0"/>
              <a:t>.</a:t>
            </a:r>
          </a:p>
          <a:p>
            <a:r>
              <a:rPr lang="en-US" sz="1800" dirty="0" err="1"/>
              <a:t>Akureyri</a:t>
            </a:r>
            <a:r>
              <a:rPr lang="en-US" sz="1800" dirty="0"/>
              <a:t>, </a:t>
            </a:r>
            <a:r>
              <a:rPr lang="en-US" sz="1800" dirty="0" err="1"/>
              <a:t>Akranes</a:t>
            </a:r>
            <a:r>
              <a:rPr lang="en-US" sz="1800" dirty="0"/>
              <a:t> og </a:t>
            </a:r>
            <a:r>
              <a:rPr lang="en-US" sz="1800" dirty="0" err="1"/>
              <a:t>Hvalfjörður</a:t>
            </a:r>
            <a:r>
              <a:rPr lang="en-US" sz="1800" dirty="0"/>
              <a:t> og </a:t>
            </a:r>
            <a:r>
              <a:rPr lang="en-US" sz="1800" dirty="0" err="1"/>
              <a:t>höfuðborgarsvæðið</a:t>
            </a:r>
            <a:r>
              <a:rPr lang="en-US" sz="1800" dirty="0"/>
              <a:t> </a:t>
            </a:r>
            <a:r>
              <a:rPr lang="en-US" sz="1800" dirty="0" err="1"/>
              <a:t>komu</a:t>
            </a:r>
            <a:r>
              <a:rPr lang="en-US" sz="1800" dirty="0"/>
              <a:t> best </a:t>
            </a:r>
            <a:r>
              <a:rPr lang="en-US" sz="1800" dirty="0" err="1"/>
              <a:t>út</a:t>
            </a:r>
            <a:r>
              <a:rPr lang="en-US" sz="1800" dirty="0"/>
              <a:t>.</a:t>
            </a:r>
          </a:p>
          <a:p>
            <a:r>
              <a:rPr lang="en-US" sz="1800" dirty="0" err="1"/>
              <a:t>Dalir</a:t>
            </a:r>
            <a:r>
              <a:rPr lang="en-US" sz="1800" dirty="0"/>
              <a:t>, </a:t>
            </a:r>
            <a:r>
              <a:rPr lang="en-US" sz="1800" dirty="0" err="1"/>
              <a:t>Strandir</a:t>
            </a:r>
            <a:r>
              <a:rPr lang="en-US" sz="1800" dirty="0"/>
              <a:t> og </a:t>
            </a:r>
            <a:r>
              <a:rPr lang="en-US" sz="1800" dirty="0" err="1"/>
              <a:t>Reykhólar</a:t>
            </a:r>
            <a:r>
              <a:rPr lang="en-US" sz="1800" dirty="0"/>
              <a:t> og S-</a:t>
            </a:r>
            <a:r>
              <a:rPr lang="en-US" sz="1800" dirty="0" err="1"/>
              <a:t>Vestfirðir</a:t>
            </a:r>
            <a:r>
              <a:rPr lang="en-US" sz="1800" dirty="0"/>
              <a:t> </a:t>
            </a:r>
            <a:r>
              <a:rPr lang="en-US" sz="1800" dirty="0" err="1"/>
              <a:t>komu</a:t>
            </a:r>
            <a:r>
              <a:rPr lang="en-US" sz="1800" dirty="0"/>
              <a:t> verst </a:t>
            </a:r>
            <a:r>
              <a:rPr lang="en-US" sz="1800" dirty="0" err="1"/>
              <a:t>út</a:t>
            </a:r>
            <a:r>
              <a:rPr lang="en-US" sz="1800" dirty="0"/>
              <a:t>.</a:t>
            </a:r>
          </a:p>
          <a:p>
            <a:r>
              <a:rPr lang="en-US" sz="1800" dirty="0" err="1"/>
              <a:t>Afstaða</a:t>
            </a:r>
            <a:r>
              <a:rPr lang="en-US" sz="1800" dirty="0"/>
              <a:t> </a:t>
            </a:r>
            <a:r>
              <a:rPr lang="en-US" sz="1800" dirty="0" err="1"/>
              <a:t>ungs</a:t>
            </a:r>
            <a:r>
              <a:rPr lang="en-US" sz="1800" dirty="0"/>
              <a:t> </a:t>
            </a:r>
            <a:r>
              <a:rPr lang="en-US" sz="1800" dirty="0" err="1"/>
              <a:t>fólks</a:t>
            </a:r>
            <a:r>
              <a:rPr lang="en-US" sz="1800" dirty="0"/>
              <a:t> og </a:t>
            </a:r>
            <a:r>
              <a:rPr lang="en-US" sz="1800" dirty="0" err="1"/>
              <a:t>fólks</a:t>
            </a:r>
            <a:r>
              <a:rPr lang="en-US" sz="1800" dirty="0"/>
              <a:t> í </a:t>
            </a:r>
            <a:r>
              <a:rPr lang="en-US" sz="1800" dirty="0" err="1"/>
              <a:t>sveitum</a:t>
            </a:r>
            <a:r>
              <a:rPr lang="en-US" sz="1800" dirty="0"/>
              <a:t> var </a:t>
            </a:r>
            <a:r>
              <a:rPr lang="en-US" sz="1800" dirty="0" err="1"/>
              <a:t>að</a:t>
            </a:r>
            <a:r>
              <a:rPr lang="en-US" sz="1800" dirty="0"/>
              <a:t> </a:t>
            </a:r>
            <a:r>
              <a:rPr lang="en-US" sz="1800" dirty="0" err="1"/>
              <a:t>jafnaði</a:t>
            </a:r>
            <a:r>
              <a:rPr lang="en-US" sz="1800" dirty="0"/>
              <a:t> </a:t>
            </a:r>
            <a:r>
              <a:rPr lang="en-US" sz="1800" dirty="0" err="1"/>
              <a:t>neikvæðari</a:t>
            </a:r>
            <a:r>
              <a:rPr lang="en-US" sz="1800" dirty="0"/>
              <a:t> </a:t>
            </a:r>
            <a:r>
              <a:rPr lang="en-US" sz="1800" dirty="0" err="1"/>
              <a:t>en</a:t>
            </a:r>
            <a:r>
              <a:rPr lang="en-US" sz="1800" dirty="0"/>
              <a:t> </a:t>
            </a:r>
            <a:r>
              <a:rPr lang="en-US" sz="1800" dirty="0" err="1"/>
              <a:t>annarra</a:t>
            </a:r>
            <a:r>
              <a:rPr lang="en-US" sz="1800" dirty="0"/>
              <a:t>.</a:t>
            </a:r>
            <a:endParaRPr lang="is-IS" sz="1800" dirty="0"/>
          </a:p>
        </p:txBody>
      </p:sp>
      <p:graphicFrame>
        <p:nvGraphicFramePr>
          <p:cNvPr id="4" name="Chart 3">
            <a:extLst>
              <a:ext uri="{FF2B5EF4-FFF2-40B4-BE49-F238E27FC236}">
                <a16:creationId xmlns:a16="http://schemas.microsoft.com/office/drawing/2014/main" id="{505283EF-7D97-41B4-8C2B-586197CF3D28}"/>
              </a:ext>
            </a:extLst>
          </p:cNvPr>
          <p:cNvGraphicFramePr/>
          <p:nvPr/>
        </p:nvGraphicFramePr>
        <p:xfrm>
          <a:off x="731400" y="1628800"/>
          <a:ext cx="7608674" cy="4792067"/>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3FCE9509-2532-4168-A704-1B7C504254D2}"/>
              </a:ext>
            </a:extLst>
          </p:cNvPr>
          <p:cNvGrpSpPr/>
          <p:nvPr/>
        </p:nvGrpSpPr>
        <p:grpSpPr>
          <a:xfrm>
            <a:off x="2386940" y="2500411"/>
            <a:ext cx="2208811" cy="708563"/>
            <a:chOff x="2077610" y="1516142"/>
            <a:chExt cx="5590018" cy="708563"/>
          </a:xfrm>
        </p:grpSpPr>
        <p:sp>
          <p:nvSpPr>
            <p:cNvPr id="6" name="Right Brace 5">
              <a:extLst>
                <a:ext uri="{FF2B5EF4-FFF2-40B4-BE49-F238E27FC236}">
                  <a16:creationId xmlns:a16="http://schemas.microsoft.com/office/drawing/2014/main" id="{2A764028-D0FC-44AF-8D37-02052EDC6D00}"/>
                </a:ext>
              </a:extLst>
            </p:cNvPr>
            <p:cNvSpPr/>
            <p:nvPr/>
          </p:nvSpPr>
          <p:spPr>
            <a:xfrm rot="16200000">
              <a:off x="4696406" y="-746516"/>
              <a:ext cx="352425" cy="5590018"/>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7" name="TextBox 6">
              <a:extLst>
                <a:ext uri="{FF2B5EF4-FFF2-40B4-BE49-F238E27FC236}">
                  <a16:creationId xmlns:a16="http://schemas.microsoft.com/office/drawing/2014/main" id="{498726A6-C64E-4636-819D-0D7E92B23792}"/>
                </a:ext>
              </a:extLst>
            </p:cNvPr>
            <p:cNvSpPr txBox="1"/>
            <p:nvPr/>
          </p:nvSpPr>
          <p:spPr>
            <a:xfrm>
              <a:off x="2286001" y="1516142"/>
              <a:ext cx="5238749" cy="369332"/>
            </a:xfrm>
            <a:prstGeom prst="rect">
              <a:avLst/>
            </a:prstGeom>
            <a:noFill/>
          </p:spPr>
          <p:txBody>
            <a:bodyPr wrap="square" rtlCol="0">
              <a:spAutoFit/>
            </a:bodyPr>
            <a:lstStyle/>
            <a:p>
              <a:pPr algn="ctr"/>
              <a:r>
                <a:rPr lang="is-IS" dirty="0"/>
                <a:t>Ómarktækt</a:t>
              </a:r>
            </a:p>
          </p:txBody>
        </p:sp>
      </p:grpSp>
      <p:sp>
        <p:nvSpPr>
          <p:cNvPr id="8" name="Rectangle 7">
            <a:extLst>
              <a:ext uri="{FF2B5EF4-FFF2-40B4-BE49-F238E27FC236}">
                <a16:creationId xmlns:a16="http://schemas.microsoft.com/office/drawing/2014/main" id="{B8177F8C-D281-408F-A1A3-0BA57CB34324}"/>
              </a:ext>
            </a:extLst>
          </p:cNvPr>
          <p:cNvSpPr/>
          <p:nvPr/>
        </p:nvSpPr>
        <p:spPr>
          <a:xfrm>
            <a:off x="1569635" y="2817536"/>
            <a:ext cx="228600" cy="205215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9" name="Rectangle 8">
            <a:extLst>
              <a:ext uri="{FF2B5EF4-FFF2-40B4-BE49-F238E27FC236}">
                <a16:creationId xmlns:a16="http://schemas.microsoft.com/office/drawing/2014/main" id="{6D685998-1B67-4A50-891D-2685C024ABB1}"/>
              </a:ext>
            </a:extLst>
          </p:cNvPr>
          <p:cNvSpPr/>
          <p:nvPr/>
        </p:nvSpPr>
        <p:spPr>
          <a:xfrm>
            <a:off x="3792951" y="3121591"/>
            <a:ext cx="228600" cy="175630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ectangle 9">
            <a:extLst>
              <a:ext uri="{FF2B5EF4-FFF2-40B4-BE49-F238E27FC236}">
                <a16:creationId xmlns:a16="http://schemas.microsoft.com/office/drawing/2014/main" id="{EA60D6CE-5E8B-4BB5-91F7-80FE0A420BD9}"/>
              </a:ext>
            </a:extLst>
          </p:cNvPr>
          <p:cNvSpPr/>
          <p:nvPr/>
        </p:nvSpPr>
        <p:spPr>
          <a:xfrm>
            <a:off x="4080051" y="3110106"/>
            <a:ext cx="228600" cy="1756304"/>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Rectangle 10">
            <a:extLst>
              <a:ext uri="{FF2B5EF4-FFF2-40B4-BE49-F238E27FC236}">
                <a16:creationId xmlns:a16="http://schemas.microsoft.com/office/drawing/2014/main" id="{66EE7BA5-18D1-49B9-B503-BA10E7B448B5}"/>
              </a:ext>
            </a:extLst>
          </p:cNvPr>
          <p:cNvSpPr/>
          <p:nvPr/>
        </p:nvSpPr>
        <p:spPr>
          <a:xfrm>
            <a:off x="7938674" y="2959407"/>
            <a:ext cx="228600" cy="1907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421503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2F9298B-BC72-4E35-A8F0-056A6E282C39}"/>
              </a:ext>
            </a:extLst>
          </p:cNvPr>
          <p:cNvSpPr>
            <a:spLocks noGrp="1"/>
          </p:cNvSpPr>
          <p:nvPr>
            <p:ph type="title"/>
          </p:nvPr>
        </p:nvSpPr>
        <p:spPr/>
        <p:txBody>
          <a:bodyPr/>
          <a:lstStyle/>
          <a:p>
            <a:r>
              <a:rPr lang="is-IS" dirty="0"/>
              <a:t>Almenningssamgöngur á milli sveitarfélaga</a:t>
            </a:r>
          </a:p>
        </p:txBody>
      </p:sp>
      <p:sp>
        <p:nvSpPr>
          <p:cNvPr id="3" name="Staðgengill efnis 2">
            <a:extLst>
              <a:ext uri="{FF2B5EF4-FFF2-40B4-BE49-F238E27FC236}">
                <a16:creationId xmlns:a16="http://schemas.microsoft.com/office/drawing/2014/main" id="{04C23EEB-B82D-4223-B549-B3611DCE438D}"/>
              </a:ext>
            </a:extLst>
          </p:cNvPr>
          <p:cNvSpPr>
            <a:spLocks noGrp="1"/>
          </p:cNvSpPr>
          <p:nvPr>
            <p:ph sz="half" idx="1"/>
          </p:nvPr>
        </p:nvSpPr>
        <p:spPr/>
        <p:txBody>
          <a:bodyPr>
            <a:normAutofit fontScale="40000" lnSpcReduction="20000"/>
          </a:bodyPr>
          <a:lstStyle/>
          <a:p>
            <a:r>
              <a:rPr lang="is-IS" sz="2900" dirty="0"/>
              <a:t>Vegagerðin tók yfir rekstur almenningssamgangna í ársbyrjun 2020 eftir að SSV hafði haft umsjón með verkefninu frá 2012.</a:t>
            </a:r>
          </a:p>
          <a:p>
            <a:r>
              <a:rPr lang="is-IS" sz="2900" dirty="0"/>
              <a:t>Verkefnið var boðið út að nýju árið 2020 og fengu Hópbílar verkefnið.  Þeir sjá sjálfir um akstur á leið 57 en réðu undirverktaka á Vesturlandi til þess að aka aðrar leiðir, þ.e. leiðir 58 og 82 og leiðir 59 og 81.</a:t>
            </a:r>
          </a:p>
          <a:p>
            <a:r>
              <a:rPr lang="is-IS" sz="2900" dirty="0"/>
              <a:t>Fjöldi farþega á leiðum á Vesturlandi voru flestir árið 2015 eða um 170.000. Farþegum hefur fækkað nokkuð eftir það, eða um ríflega fjórðung fram til ársins 2020.</a:t>
            </a:r>
          </a:p>
          <a:p>
            <a:r>
              <a:rPr lang="is-IS" sz="2900" dirty="0"/>
              <a:t>Leiðir á Vesturlandi er fimm;</a:t>
            </a:r>
          </a:p>
          <a:p>
            <a:pPr lvl="1"/>
            <a:r>
              <a:rPr lang="is-IS" sz="2900" dirty="0"/>
              <a:t>Leið 57, Reykjavík-Akranes-Borgarnes-Akureyri.  Tvær ferðir flesta daga vikunnar </a:t>
            </a:r>
          </a:p>
          <a:p>
            <a:pPr lvl="1"/>
            <a:r>
              <a:rPr lang="is-IS" sz="2900" dirty="0"/>
              <a:t>Leið 58, Borgarnes-Stykkishólmur.  Átta ferðir á viku yfir vetur, 14 ferðir á sumrin.</a:t>
            </a:r>
          </a:p>
          <a:p>
            <a:pPr lvl="1"/>
            <a:r>
              <a:rPr lang="is-IS" sz="2900" dirty="0"/>
              <a:t>Leið 59, Borgarnes-Búðardalur-Hólmavík. Þrjár ferðir á viku yfir vetur, fjórar ferðir á sumrin  </a:t>
            </a:r>
          </a:p>
          <a:p>
            <a:pPr lvl="1"/>
            <a:r>
              <a:rPr lang="is-IS" sz="2900" dirty="0"/>
              <a:t>Leið 81, Borgarnes-</a:t>
            </a:r>
            <a:r>
              <a:rPr lang="is-IS" sz="2900" dirty="0" err="1"/>
              <a:t>Hvanneyri</a:t>
            </a:r>
            <a:r>
              <a:rPr lang="is-IS" sz="2900" dirty="0"/>
              <a:t>-Reykholt-Baulan.  Þrjár ferðir á viku að vetri</a:t>
            </a:r>
          </a:p>
          <a:p>
            <a:pPr lvl="1"/>
            <a:r>
              <a:rPr lang="is-IS" sz="2900" dirty="0"/>
              <a:t>Leið 82, Hellissandur-Stykkishólmur. Átta ferðir á viku yfir vetur, 14 ferðir á sumrin.</a:t>
            </a:r>
          </a:p>
          <a:p>
            <a:r>
              <a:rPr lang="is-IS" sz="2900" dirty="0"/>
              <a:t>SSV fékk stuðning úr byggðaáætlun til þess að skoða hvort hægt sé að sameina skólaakstur í grunn- og framhaldsskóla og almenningssamgöngur.  VSÓ vinnur að verkefninu með SSV.</a:t>
            </a:r>
          </a:p>
          <a:p>
            <a:endParaRPr lang="is-IS" dirty="0"/>
          </a:p>
        </p:txBody>
      </p:sp>
      <p:pic>
        <p:nvPicPr>
          <p:cNvPr id="6" name="Staðgengill efnis 5">
            <a:extLst>
              <a:ext uri="{FF2B5EF4-FFF2-40B4-BE49-F238E27FC236}">
                <a16:creationId xmlns:a16="http://schemas.microsoft.com/office/drawing/2014/main" id="{2E0F7882-DDAF-4597-A10D-47FF054C33CA}"/>
              </a:ext>
            </a:extLst>
          </p:cNvPr>
          <p:cNvPicPr>
            <a:picLocks noGrp="1" noChangeAspect="1"/>
          </p:cNvPicPr>
          <p:nvPr>
            <p:ph sz="half" idx="2"/>
          </p:nvPr>
        </p:nvPicPr>
        <p:blipFill>
          <a:blip r:embed="rId2"/>
          <a:stretch>
            <a:fillRect/>
          </a:stretch>
        </p:blipFill>
        <p:spPr>
          <a:xfrm>
            <a:off x="6172199" y="1963025"/>
            <a:ext cx="5657065" cy="3625804"/>
          </a:xfrm>
        </p:spPr>
      </p:pic>
    </p:spTree>
    <p:extLst>
      <p:ext uri="{BB962C8B-B14F-4D97-AF65-F5344CB8AC3E}">
        <p14:creationId xmlns:p14="http://schemas.microsoft.com/office/powerpoint/2010/main" val="135442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8A34D3CE-2CF3-46A2-B76D-D6928DCDFA9E}"/>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000" dirty="0" err="1"/>
              <a:t>Almenningssamgöngur</a:t>
            </a:r>
            <a:r>
              <a:rPr lang="en-US" sz="5000" dirty="0"/>
              <a:t> </a:t>
            </a:r>
            <a:r>
              <a:rPr lang="en-US" sz="5000" dirty="0" err="1"/>
              <a:t>innan</a:t>
            </a:r>
            <a:r>
              <a:rPr lang="en-US" sz="5000" dirty="0"/>
              <a:t> sveitarfélaga og </a:t>
            </a:r>
            <a:r>
              <a:rPr lang="en-US" sz="5000" dirty="0" err="1"/>
              <a:t>skólaakstur</a:t>
            </a:r>
            <a:r>
              <a:rPr lang="en-US" sz="5000" dirty="0"/>
              <a:t>.</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AEBDB5E6-0B85-4E5E-83D6-2DC2447E614D}"/>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is-IS" sz="1200" dirty="0">
                <a:effectLst/>
              </a:rPr>
              <a:t>Það er afar mismundandi hvernig sveitarfélögin á Vesturlandi sinna almenningssamgöngum innan sinna sveitarfélaga.  Sveitarfélögin Snæfellsbær og Akranes reka almenningssamgöngur.  Í Snæfellsbæ eru fastar ferðir á milli Hellisands og Ólafsvíkur virka daga.  Fjöldi ferða á dag er mismunandi eða frá 12 og upp í 20 ferðir.  Á Akranesi er einnig ekið alla virka daga og eru </a:t>
            </a:r>
            <a:r>
              <a:rPr lang="is-IS" sz="1200" dirty="0" err="1">
                <a:effectLst/>
              </a:rPr>
              <a:t>eknar</a:t>
            </a:r>
            <a:r>
              <a:rPr lang="is-IS" sz="1200" dirty="0">
                <a:effectLst/>
              </a:rPr>
              <a:t> 20 ferðir á dag, en  stöðvar eru alls 33.  Gjaldfrjálst er í ferðir bæði á Akranesi og í Snæfellsbæ</a:t>
            </a:r>
          </a:p>
          <a:p>
            <a:r>
              <a:rPr lang="is-IS" sz="1200" dirty="0">
                <a:effectLst/>
              </a:rPr>
              <a:t>Í tengslum við Fjölbrautaskóla Snæfellinga í Grundarfirði eru fastar ferðir tvisvar á dag á virkum dögum á milli Hellisands/Ólafsvíkur og Grundarfjarðar annars vegar og Stykkishólms og Grundarfjarðar hins vegar fyrir nemendur skólans.   </a:t>
            </a:r>
          </a:p>
          <a:p>
            <a:r>
              <a:rPr lang="is-IS" sz="1200" dirty="0">
                <a:effectLst/>
              </a:rPr>
              <a:t>Skólaakstur fyrir grunnskólanemendur í dreifbýli er í öllum dreifbýlum sveitarfélögum á Vesturlandi.  Flestar akstursleiðir skólabíla eru í Borgarbyggð eða 17 talsins, þar af er ein innanbæjar í Borgarnesi.  Þá er ein akstursleiðin sameiginleg með Skorradalshreppi.  Í Dalabyggð eru 7 leiðir, í Hvalfjarðarsveit eru 5 leiðir, í Snæfellsbæ eru 3 leiðir, í Helgafellssveit og í Grundarfirði eru þær 1 og í Eyja- og Miklaholtshreppi er </a:t>
            </a:r>
            <a:r>
              <a:rPr lang="is-IS" sz="1200" dirty="0"/>
              <a:t>1</a:t>
            </a:r>
            <a:r>
              <a:rPr lang="is-IS" sz="1200" dirty="0">
                <a:effectLst/>
              </a:rPr>
              <a:t> leið.  Í einhverjum tilfellum taka skólabílar börn í leikskólum og jafnvel starfsmenn skóla með.  Borgarbyggð er einnig með svokallaðan tómstundaakstur, en eftir að skóladegi lýkur ekur einn bíll með nemendur frá </a:t>
            </a:r>
            <a:r>
              <a:rPr lang="is-IS" sz="1200" dirty="0" err="1">
                <a:effectLst/>
              </a:rPr>
              <a:t>Kleppjárnsreykjum</a:t>
            </a:r>
            <a:r>
              <a:rPr lang="is-IS" sz="1200" dirty="0">
                <a:effectLst/>
              </a:rPr>
              <a:t> í Borgarnes og annar frá Varmalandi í Borgarnes.  Sveitarfélögin fá framlag frá Jöfnunarsjóði til að standa straum af stórum hluta kostnaðar við skólaaksturinn.</a:t>
            </a:r>
          </a:p>
          <a:p>
            <a:r>
              <a:rPr lang="is-IS" sz="1200" dirty="0">
                <a:effectLst/>
              </a:rPr>
              <a:t>Fyrirtækin Norðurál og </a:t>
            </a:r>
            <a:r>
              <a:rPr lang="is-IS" sz="1200" dirty="0" err="1">
                <a:effectLst/>
              </a:rPr>
              <a:t>Elkem</a:t>
            </a:r>
            <a:r>
              <a:rPr lang="is-IS" sz="1200" dirty="0">
                <a:effectLst/>
              </a:rPr>
              <a:t> eru með skipulagðan akstur fyrir starfsmenn sína frá Akranesi, Borgarnesi og Reykjavík til Grundartanga.  Ætla má að um 1100 manns starfi á Grundartanga í dag og u.þ.b. 75% þeirra búa á Vesturlandi.</a:t>
            </a:r>
          </a:p>
          <a:p>
            <a:endParaRPr lang="en-US" sz="1200" dirty="0"/>
          </a:p>
        </p:txBody>
      </p:sp>
      <p:pic>
        <p:nvPicPr>
          <p:cNvPr id="6" name="Staðgengill efnis 5" descr="Mynd sem inniheldur kort&#10;&#10;Lýsing sjálfkrafa búin til">
            <a:extLst>
              <a:ext uri="{FF2B5EF4-FFF2-40B4-BE49-F238E27FC236}">
                <a16:creationId xmlns:a16="http://schemas.microsoft.com/office/drawing/2014/main" id="{A604E2D0-03E9-473B-A1FD-590F5CC0A053}"/>
              </a:ext>
            </a:extLst>
          </p:cNvPr>
          <p:cNvPicPr>
            <a:picLocks noGrp="1" noChangeAspect="1"/>
          </p:cNvPicPr>
          <p:nvPr>
            <p:ph sz="half" idx="2"/>
          </p:nvPr>
        </p:nvPicPr>
        <p:blipFill rotWithShape="1">
          <a:blip r:embed="rId2"/>
          <a:srcRect l="13677" r="17055"/>
          <a:stretch/>
        </p:blipFill>
        <p:spPr>
          <a:xfrm>
            <a:off x="7675658" y="2093976"/>
            <a:ext cx="3941064" cy="4096512"/>
          </a:xfrm>
          <a:prstGeom prst="rect">
            <a:avLst/>
          </a:prstGeom>
        </p:spPr>
      </p:pic>
    </p:spTree>
    <p:extLst>
      <p:ext uri="{BB962C8B-B14F-4D97-AF65-F5344CB8AC3E}">
        <p14:creationId xmlns:p14="http://schemas.microsoft.com/office/powerpoint/2010/main" val="3893133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87C3E43F-90A5-42EF-9ECA-03B8296ACA8C}"/>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Breiðafjarðaferjan Baldur</a:t>
            </a:r>
          </a:p>
        </p:txBody>
      </p:sp>
      <p:pic>
        <p:nvPicPr>
          <p:cNvPr id="6" name="Staðgengill efnis 5">
            <a:extLst>
              <a:ext uri="{FF2B5EF4-FFF2-40B4-BE49-F238E27FC236}">
                <a16:creationId xmlns:a16="http://schemas.microsoft.com/office/drawing/2014/main" id="{A7298498-95BB-4B6C-A68D-8C30D339AA30}"/>
              </a:ext>
            </a:extLst>
          </p:cNvPr>
          <p:cNvPicPr>
            <a:picLocks noGrp="1" noChangeAspect="1"/>
          </p:cNvPicPr>
          <p:nvPr>
            <p:ph sz="half" idx="2"/>
          </p:nvPr>
        </p:nvPicPr>
        <p:blipFill rotWithShape="1">
          <a:blip r:embed="rId2"/>
          <a:srcRect l="25591" r="3773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61D3E563-5FE7-4409-928A-646911917D0B}"/>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is-IS" sz="1200" dirty="0"/>
              <a:t>Baldur siglir á milli Stykkishólms og Brjánslækjar á Barðaströnd og tengir saman byggðirnar sitt hvoru megin við Breiðafjörðinn.</a:t>
            </a:r>
          </a:p>
          <a:p>
            <a:r>
              <a:rPr lang="is-IS" sz="1200" dirty="0"/>
              <a:t>Baldur er líka tenging þeirra sem búa í Flatey við land.</a:t>
            </a:r>
          </a:p>
          <a:p>
            <a:r>
              <a:rPr lang="is-IS" sz="1200" b="0" i="0" dirty="0">
                <a:effectLst/>
              </a:rPr>
              <a:t>Ferjan siglir yfir fjörðinn allt árið um kring. Á sumrin siglir Baldur daglega ein ferð yfir Breiðafjörðinn frá Stykkishólmi til Brjánslækjar með viðkomu í Flatey. Það er því hægt að fara í dagsferð frá Stykkishólmi í eyju í 2,5 tíma.</a:t>
            </a:r>
          </a:p>
          <a:p>
            <a:r>
              <a:rPr lang="is-IS" sz="1200" dirty="0"/>
              <a:t>Baldur</a:t>
            </a:r>
            <a:r>
              <a:rPr lang="is-IS" sz="1200" b="0" i="0" dirty="0">
                <a:effectLst/>
              </a:rPr>
              <a:t> er 1677 </a:t>
            </a:r>
            <a:r>
              <a:rPr lang="is-IS" sz="1200" b="0" i="0" dirty="0" err="1">
                <a:effectLst/>
              </a:rPr>
              <a:t>brúttótonn</a:t>
            </a:r>
            <a:r>
              <a:rPr lang="is-IS" sz="1200" b="0" i="0" dirty="0">
                <a:effectLst/>
              </a:rPr>
              <a:t> að stærð. Lengd þess er 68,3 metrar og breidd þess 11.6 metrar. Ganghraði skipsins er mestur 14 sjómílur, sem þýðir að það tekur um 2kl og 30 mínútur að sigla á milli Stykkishólms og Brjánslækjar Í skipið komast 280 farþegar í hverja ferð auk 49 bíla. </a:t>
            </a:r>
          </a:p>
          <a:p>
            <a:r>
              <a:rPr lang="is-IS" sz="1200" dirty="0"/>
              <a:t>Miklar umræður hafa orðið að undanförnu um öryggismál þar eða aðeins ein aðalvél er í Baldri.  Mikilvægt er að ferjur eins og Baldur, sem sigla á veðrasömum svæðum og erfiðum siglingaleiðum þurfi að uppfylla strangar öryggisreglur og útbúnaður þeirra sé með þeim hætti.</a:t>
            </a:r>
          </a:p>
          <a:p>
            <a:r>
              <a:rPr lang="is-IS" sz="1200" dirty="0"/>
              <a:t>Vegagerðin bauð á sínum tíma út rekstur Breiðafjarðarferju og fékk Sæferðir, dótturfélag Eimskips, verkefnið. </a:t>
            </a:r>
          </a:p>
          <a:p>
            <a:endParaRPr lang="en-US" sz="1200" dirty="0"/>
          </a:p>
        </p:txBody>
      </p:sp>
    </p:spTree>
    <p:extLst>
      <p:ext uri="{BB962C8B-B14F-4D97-AF65-F5344CB8AC3E}">
        <p14:creationId xmlns:p14="http://schemas.microsoft.com/office/powerpoint/2010/main" val="2516556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373D7AA1-E5F8-41D0-B948-0EF7D2659F08}"/>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err="1">
                <a:solidFill>
                  <a:schemeClr val="tx1"/>
                </a:solidFill>
                <a:latin typeface="+mj-lt"/>
                <a:ea typeface="+mj-ea"/>
                <a:cs typeface="+mj-cs"/>
              </a:rPr>
              <a:t>Flugvellir</a:t>
            </a:r>
            <a:r>
              <a:rPr lang="en-US" sz="5000" kern="1200" dirty="0">
                <a:solidFill>
                  <a:schemeClr val="tx1"/>
                </a:solidFill>
                <a:latin typeface="+mj-lt"/>
                <a:ea typeface="+mj-ea"/>
                <a:cs typeface="+mj-cs"/>
              </a:rPr>
              <a:t> og </a:t>
            </a:r>
            <a:r>
              <a:rPr lang="en-US" sz="5000" kern="1200" dirty="0" err="1">
                <a:solidFill>
                  <a:schemeClr val="tx1"/>
                </a:solidFill>
                <a:latin typeface="+mj-lt"/>
                <a:ea typeface="+mj-ea"/>
                <a:cs typeface="+mj-cs"/>
              </a:rPr>
              <a:t>lendingastaðir</a:t>
            </a:r>
            <a:endParaRPr lang="en-US" sz="50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D502DFC0-773A-4E49-B30E-A6612D330B9A}"/>
              </a:ext>
            </a:extLst>
          </p:cNvPr>
          <p:cNvSpPr>
            <a:spLocks noGrp="1"/>
          </p:cNvSpPr>
          <p:nvPr>
            <p:ph sz="half" idx="1"/>
          </p:nvPr>
        </p:nvSpPr>
        <p:spPr>
          <a:xfrm>
            <a:off x="630936" y="2660904"/>
            <a:ext cx="4818888" cy="3547872"/>
          </a:xfrm>
        </p:spPr>
        <p:txBody>
          <a:bodyPr vert="horz" lIns="91440" tIns="45720" rIns="91440" bIns="45720" rtlCol="0" anchor="t">
            <a:noAutofit/>
          </a:bodyPr>
          <a:lstStyle/>
          <a:p>
            <a:r>
              <a:rPr lang="is-IS" sz="1200" dirty="0">
                <a:effectLst/>
              </a:rPr>
              <a:t>Hjá Isavia  eru skráðir 7 lendingastaðir á Vesturlandi. Eingöngu flugvellir með áætlunarflug eru skráðir sem flugvellir, en á Vesturland er ekkert áætlunarflug. </a:t>
            </a:r>
            <a:r>
              <a:rPr lang="is-IS" sz="1200" dirty="0"/>
              <a:t>L</a:t>
            </a:r>
            <a:r>
              <a:rPr lang="is-IS" sz="1200" dirty="0">
                <a:effectLst/>
              </a:rPr>
              <a:t>endingastaðir á Vesturlandi eru;  Búðardalur Stykkishólmur, Rif, </a:t>
            </a:r>
            <a:r>
              <a:rPr lang="is-IS" sz="1200" dirty="0" err="1">
                <a:effectLst/>
              </a:rPr>
              <a:t>Kaldármelar</a:t>
            </a:r>
            <a:r>
              <a:rPr lang="is-IS" sz="1200" dirty="0">
                <a:effectLst/>
              </a:rPr>
              <a:t>, Húsafell, Stóri Kroppur og Kárastaðaflugvöllur.</a:t>
            </a:r>
          </a:p>
          <a:p>
            <a:r>
              <a:rPr lang="is-IS" sz="1200" dirty="0">
                <a:effectLst/>
              </a:rPr>
              <a:t>Hlutverk þessara lendingastaða er mismikið og mismikilvægt. Rif hefur þýðingu, sem neyðarbraut í almannavarnatilfellum sem lendingastaður fyrir þyrlur svo og fyrir ferjuflug yfir hafið. </a:t>
            </a:r>
          </a:p>
          <a:p>
            <a:r>
              <a:rPr lang="is-IS" sz="1200" dirty="0">
                <a:effectLst/>
              </a:rPr>
              <a:t>Aðrir lendingastaðir hafa fyrst og fremst þýðingu fyrir einkaflug og æfingaflug. Fram kemur á meðfylgjandi mynd sem gerð er af Isavia að Búðardalur er lítið notaður og í Húsafelli er braut frekar léleg. Kárastaðaflugvöllur er óskráður einkaflugvöllur flugklúbbs í Borgarnesi, </a:t>
            </a:r>
            <a:r>
              <a:rPr lang="is-IS" sz="1200" dirty="0"/>
              <a:t>en nýverið var lagt </a:t>
            </a:r>
            <a:r>
              <a:rPr lang="is-IS" sz="1200" dirty="0">
                <a:effectLst/>
              </a:rPr>
              <a:t>bundið slitlag á brautina. Á lendingastaðnum á Stóra Kroppi hefur verið töluverð uppbygging á síðustu árum, bæði á vegum einkaaðila sem byggt hafa þar flugskýli og ríkið setti bundið slitlag á brautina fyrir nokkrum árum.</a:t>
            </a:r>
          </a:p>
          <a:p>
            <a:r>
              <a:rPr lang="is-IS" sz="1200" dirty="0">
                <a:effectLst/>
              </a:rPr>
              <a:t>Hlutverk þessara lendingastaða vex með aukinni kröfu um að kennslu- og æfingaflug víki úr Reykjavík og jafnframt getur stóraukinn fjöldi ferðamanna leitt til aukins einkaflugs um lendingastaði. </a:t>
            </a:r>
            <a:endParaRPr lang="is-IS" sz="1200" dirty="0"/>
          </a:p>
        </p:txBody>
      </p:sp>
      <p:pic>
        <p:nvPicPr>
          <p:cNvPr id="5" name="Picture 1">
            <a:extLst>
              <a:ext uri="{FF2B5EF4-FFF2-40B4-BE49-F238E27FC236}">
                <a16:creationId xmlns:a16="http://schemas.microsoft.com/office/drawing/2014/main" id="{1A1610AF-8C01-403C-8D7C-C749EF3AAE26}"/>
              </a:ext>
            </a:extLst>
          </p:cNvPr>
          <p:cNvPicPr>
            <a:picLocks noGrp="1"/>
          </p:cNvPicPr>
          <p:nvPr>
            <p:ph sz="half" idx="2"/>
          </p:nvPr>
        </p:nvPicPr>
        <p:blipFill>
          <a:blip r:embed="rId2" cstate="print"/>
          <a:stretch>
            <a:fillRect/>
          </a:stretch>
        </p:blipFill>
        <p:spPr bwMode="auto">
          <a:xfrm>
            <a:off x="6583451" y="640080"/>
            <a:ext cx="4490161" cy="5577840"/>
          </a:xfrm>
          <a:prstGeom prst="rect">
            <a:avLst/>
          </a:prstGeom>
          <a:noFill/>
        </p:spPr>
      </p:pic>
    </p:spTree>
    <p:extLst>
      <p:ext uri="{BB962C8B-B14F-4D97-AF65-F5344CB8AC3E}">
        <p14:creationId xmlns:p14="http://schemas.microsoft.com/office/powerpoint/2010/main" val="3680381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47EBAF97-E89A-455D-AD14-7071D81ECAD4}"/>
              </a:ext>
            </a:extLst>
          </p:cNvPr>
          <p:cNvSpPr>
            <a:spLocks noGrp="1"/>
          </p:cNvSpPr>
          <p:nvPr>
            <p:ph type="title"/>
          </p:nvPr>
        </p:nvSpPr>
        <p:spPr>
          <a:xfrm>
            <a:off x="1171074" y="1396686"/>
            <a:ext cx="3240506" cy="4064628"/>
          </a:xfrm>
        </p:spPr>
        <p:txBody>
          <a:bodyPr>
            <a:normAutofit/>
          </a:bodyPr>
          <a:lstStyle/>
          <a:p>
            <a:r>
              <a:rPr lang="is-IS" sz="4100">
                <a:solidFill>
                  <a:srgbClr val="FFFFFF"/>
                </a:solidFill>
              </a:rPr>
              <a:t>Framkvæmdir við flugvelli og lendingarstaði 2017-2021</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taðgengill efnis 2">
            <a:extLst>
              <a:ext uri="{FF2B5EF4-FFF2-40B4-BE49-F238E27FC236}">
                <a16:creationId xmlns:a16="http://schemas.microsoft.com/office/drawing/2014/main" id="{9F4499E1-0420-4D28-876D-9C18E718BAC3}"/>
              </a:ext>
            </a:extLst>
          </p:cNvPr>
          <p:cNvSpPr>
            <a:spLocks noGrp="1"/>
          </p:cNvSpPr>
          <p:nvPr>
            <p:ph idx="1"/>
          </p:nvPr>
        </p:nvSpPr>
        <p:spPr>
          <a:xfrm>
            <a:off x="5370153" y="1526033"/>
            <a:ext cx="5536397" cy="3935281"/>
          </a:xfrm>
        </p:spPr>
        <p:txBody>
          <a:bodyPr>
            <a:normAutofit/>
          </a:bodyPr>
          <a:lstStyle/>
          <a:p>
            <a:r>
              <a:rPr lang="is-IS" dirty="0"/>
              <a:t>Framkvæmdir við lendingarstaði á Vesturlandi voru mjög litlar á þessum árum samkvæmt upplýsingum frá Isavia.</a:t>
            </a:r>
          </a:p>
          <a:p>
            <a:r>
              <a:rPr lang="is-IS" dirty="0"/>
              <a:t>Helsta framkvæmdin var lagning bundins slitlags á Kárastaðaflugvöll í Borgarnesi, en slitlag var lagt á völlinn árið 2021.</a:t>
            </a:r>
          </a:p>
        </p:txBody>
      </p:sp>
    </p:spTree>
    <p:extLst>
      <p:ext uri="{BB962C8B-B14F-4D97-AF65-F5344CB8AC3E}">
        <p14:creationId xmlns:p14="http://schemas.microsoft.com/office/powerpoint/2010/main" val="3847422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595B6315-887E-4F9F-B327-0CDFFD73A45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Hafnir á Vesturlandi</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E466E8D3-12A3-4327-B976-1070C6858F1C}"/>
              </a:ext>
            </a:extLst>
          </p:cNvPr>
          <p:cNvSpPr>
            <a:spLocks noGrp="1"/>
          </p:cNvSpPr>
          <p:nvPr>
            <p:ph sz="half" idx="1"/>
          </p:nvPr>
        </p:nvSpPr>
        <p:spPr>
          <a:xfrm>
            <a:off x="630936" y="2660904"/>
            <a:ext cx="4818888" cy="3547872"/>
          </a:xfrm>
        </p:spPr>
        <p:txBody>
          <a:bodyPr vert="horz" lIns="91440" tIns="45720" rIns="91440" bIns="45720" rtlCol="0" anchor="t">
            <a:normAutofit fontScale="92500" lnSpcReduction="10000"/>
          </a:bodyPr>
          <a:lstStyle/>
          <a:p>
            <a:r>
              <a:rPr lang="is-IS" sz="1200" dirty="0">
                <a:effectLst/>
              </a:rPr>
              <a:t>Á Vesturlandi eru 4 hafnarsjóðir:  Faxaflóahafnir </a:t>
            </a:r>
            <a:r>
              <a:rPr lang="is-IS" sz="1200" dirty="0" err="1">
                <a:effectLst/>
              </a:rPr>
              <a:t>sf</a:t>
            </a:r>
            <a:r>
              <a:rPr lang="is-IS" sz="1200" dirty="0">
                <a:effectLst/>
              </a:rPr>
              <a:t>. (Akranes, Grundartangi og Borgarnes), Stykkishólmshöfn, Hafnir Snæfellsbæjar (Ólafsvík, Rifshöfn og Arnarstapi) og Grundarfjörður.  Við Skarðsstöð á Skarðsströnd er smábátahöfn í eigu Dalabyggðar og í Búðardal  er viðleguaðstaða fyrir smábáta.</a:t>
            </a:r>
          </a:p>
          <a:p>
            <a:r>
              <a:rPr lang="is-IS" sz="1200" dirty="0">
                <a:effectLst/>
              </a:rPr>
              <a:t>Grunnstarfsemi hafnanna á Akranesi og á Snæfellsnesi lítur að löndun á fiski og sjávarfangi.  </a:t>
            </a:r>
          </a:p>
          <a:p>
            <a:r>
              <a:rPr lang="is-IS" sz="1200" dirty="0"/>
              <a:t>Móttaka farþegaskipta hefur vaxið hratt á Snæfellsnesi.  </a:t>
            </a:r>
            <a:r>
              <a:rPr lang="is-IS" sz="1200" dirty="0">
                <a:effectLst/>
              </a:rPr>
              <a:t>Í Stykkishólmi er ferjan Baldur og farþegaþjónusta, en auk þess komu um 30 farþegaskip í höfnina árið 2019. </a:t>
            </a:r>
            <a:r>
              <a:rPr lang="is-IS" sz="1200" dirty="0"/>
              <a:t> Í</a:t>
            </a:r>
            <a:r>
              <a:rPr lang="is-IS" sz="1200" dirty="0">
                <a:effectLst/>
              </a:rPr>
              <a:t> Grundarfirði er tekið á móti farþegaskipum, en 53</a:t>
            </a:r>
            <a:r>
              <a:rPr lang="is-IS" sz="1200" dirty="0"/>
              <a:t> skip komu þangað árið 2019</a:t>
            </a:r>
            <a:r>
              <a:rPr lang="is-IS" sz="1200" dirty="0">
                <a:effectLst/>
              </a:rPr>
              <a:t>.  Þá hefur mikilvægi hafnanna varðandi ferðaþjónustu á Snæfellsnesi vaxið mjög, má þar nefna hvalskoðun og siglingar um Breiðafjörð.</a:t>
            </a:r>
          </a:p>
          <a:p>
            <a:r>
              <a:rPr lang="is-IS" sz="1200" dirty="0">
                <a:effectLst/>
              </a:rPr>
              <a:t>Grundartangahöfn er iðnaðarhöfn, með dýpi og viðlegu fyrir stærstu skip, en þangað koma árlega </a:t>
            </a:r>
            <a:r>
              <a:rPr lang="is-IS" sz="1200" dirty="0"/>
              <a:t>tæplega 400</a:t>
            </a:r>
            <a:r>
              <a:rPr lang="is-IS" sz="1200" dirty="0">
                <a:effectLst/>
              </a:rPr>
              <a:t> flutningaskip. </a:t>
            </a:r>
          </a:p>
          <a:p>
            <a:r>
              <a:rPr lang="is-IS" sz="1200" dirty="0">
                <a:effectLst/>
              </a:rPr>
              <a:t>Óverulegir vöruflutningar eru um hafnirnar á Vesturlandi utan Grundartanga, þar sem </a:t>
            </a:r>
            <a:r>
              <a:rPr lang="is-IS" sz="1200" dirty="0"/>
              <a:t>tæpar 2</a:t>
            </a:r>
            <a:r>
              <a:rPr lang="is-IS" sz="1200" dirty="0">
                <a:effectLst/>
              </a:rPr>
              <a:t> milljón tonna eru fluttar inn og út um höfnina.  Þar er um að ræða hráefni til iðjuveranna á Grundartanga og útflutningur á áli og kísiljárni.  Nokkur innflutningur er um Akraneshöfn aðallega </a:t>
            </a:r>
            <a:r>
              <a:rPr lang="is-IS" sz="1200" dirty="0" err="1">
                <a:effectLst/>
              </a:rPr>
              <a:t>sement</a:t>
            </a:r>
            <a:r>
              <a:rPr lang="is-IS" sz="1200" dirty="0">
                <a:effectLst/>
              </a:rPr>
              <a:t> og áburður, en mjöl og lýsi vegna vinnslu uppsjávarfisks er flutt út um höfnina.</a:t>
            </a:r>
          </a:p>
          <a:p>
            <a:endParaRPr lang="en-US" sz="1000" dirty="0"/>
          </a:p>
        </p:txBody>
      </p:sp>
      <p:pic>
        <p:nvPicPr>
          <p:cNvPr id="6" name="Staðgengill efnis 5">
            <a:extLst>
              <a:ext uri="{FF2B5EF4-FFF2-40B4-BE49-F238E27FC236}">
                <a16:creationId xmlns:a16="http://schemas.microsoft.com/office/drawing/2014/main" id="{B710DB0A-A10F-46CF-A1A1-1EB5A4960B35}"/>
              </a:ext>
            </a:extLst>
          </p:cNvPr>
          <p:cNvPicPr>
            <a:picLocks noGrp="1" noChangeAspect="1"/>
          </p:cNvPicPr>
          <p:nvPr>
            <p:ph sz="half" idx="2"/>
          </p:nvPr>
        </p:nvPicPr>
        <p:blipFill>
          <a:blip r:embed="rId2"/>
          <a:stretch>
            <a:fillRect/>
          </a:stretch>
        </p:blipFill>
        <p:spPr>
          <a:xfrm>
            <a:off x="6099048" y="1368240"/>
            <a:ext cx="5458968" cy="4121520"/>
          </a:xfrm>
          <a:prstGeom prst="rect">
            <a:avLst/>
          </a:prstGeom>
        </p:spPr>
      </p:pic>
    </p:spTree>
    <p:extLst>
      <p:ext uri="{BB962C8B-B14F-4D97-AF65-F5344CB8AC3E}">
        <p14:creationId xmlns:p14="http://schemas.microsoft.com/office/powerpoint/2010/main" val="399639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BEA90775-1E09-451A-90B0-8C79545EEA42}"/>
              </a:ext>
            </a:extLst>
          </p:cNvPr>
          <p:cNvSpPr>
            <a:spLocks noGrp="1"/>
          </p:cNvSpPr>
          <p:nvPr>
            <p:ph type="title"/>
          </p:nvPr>
        </p:nvSpPr>
        <p:spPr>
          <a:xfrm>
            <a:off x="838200" y="365125"/>
            <a:ext cx="10515600" cy="1325563"/>
          </a:xfrm>
        </p:spPr>
        <p:txBody>
          <a:bodyPr>
            <a:normAutofit/>
          </a:bodyPr>
          <a:lstStyle/>
          <a:p>
            <a:r>
              <a:rPr lang="is-IS" sz="5400"/>
              <a:t>Efnisyfirlit</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79FDF62F-C2ED-463D-AFC5-767744945853}"/>
              </a:ext>
            </a:extLst>
          </p:cNvPr>
          <p:cNvSpPr>
            <a:spLocks noGrp="1"/>
          </p:cNvSpPr>
          <p:nvPr>
            <p:ph idx="1"/>
          </p:nvPr>
        </p:nvSpPr>
        <p:spPr>
          <a:xfrm>
            <a:off x="838200" y="1929384"/>
            <a:ext cx="10515600" cy="4251960"/>
          </a:xfrm>
        </p:spPr>
        <p:txBody>
          <a:bodyPr>
            <a:normAutofit/>
          </a:bodyPr>
          <a:lstStyle/>
          <a:p>
            <a:r>
              <a:rPr lang="is-IS" sz="1200" dirty="0"/>
              <a:t>Í samgöngu- og innviðaáætlun Vesturlands er fjallað um þrjá málaflokka; samgöngur, fjarskipti og raforku.</a:t>
            </a:r>
          </a:p>
          <a:p>
            <a:r>
              <a:rPr lang="is-IS" sz="1200" dirty="0"/>
              <a:t>Áætluninni er skipt í þrjá meginkafla; Stöðumat,  Samgöngu- og fjarskiptaáætlun stjórnvalda 2020-2034 og áherslur sveitarfélaga á Vesturlandi.</a:t>
            </a:r>
          </a:p>
          <a:p>
            <a:r>
              <a:rPr lang="is-IS" sz="1200" dirty="0"/>
              <a:t>Stöðumat</a:t>
            </a:r>
          </a:p>
          <a:p>
            <a:pPr lvl="1"/>
            <a:r>
              <a:rPr lang="is-IS" sz="1200" dirty="0"/>
              <a:t>Viðhorf íbúa, stuðst er við íbúakönnun frá árinu 2020.</a:t>
            </a:r>
          </a:p>
          <a:p>
            <a:pPr lvl="1"/>
            <a:r>
              <a:rPr lang="is-IS" sz="1200" dirty="0"/>
              <a:t>Helstu staðreyndir varðandi málaflokkinn</a:t>
            </a:r>
          </a:p>
          <a:p>
            <a:pPr lvl="1"/>
            <a:r>
              <a:rPr lang="is-IS" sz="1200" dirty="0"/>
              <a:t>Framkvæmdir á árunum 2017-2021, á gildistíma eldri samgönguáætlunar Vesturlands</a:t>
            </a:r>
          </a:p>
          <a:p>
            <a:r>
              <a:rPr lang="is-IS" sz="1200" dirty="0"/>
              <a:t>Samgöngu- og fjarskiptaáætlun stjórnvalda 2020-2034</a:t>
            </a:r>
          </a:p>
          <a:p>
            <a:pPr lvl="1"/>
            <a:r>
              <a:rPr lang="is-IS" sz="1200" dirty="0"/>
              <a:t>Hlutverk samgönguáætlunar</a:t>
            </a:r>
          </a:p>
          <a:p>
            <a:pPr lvl="1"/>
            <a:r>
              <a:rPr lang="is-IS" sz="1200" dirty="0"/>
              <a:t>Framkvæmdaáætlun til næstu fimm ára</a:t>
            </a:r>
          </a:p>
          <a:p>
            <a:pPr lvl="1"/>
            <a:r>
              <a:rPr lang="is-IS" sz="1200" dirty="0"/>
              <a:t>Langtímaáætlun 2025-2034</a:t>
            </a:r>
          </a:p>
          <a:p>
            <a:r>
              <a:rPr lang="is-IS" sz="1200" dirty="0"/>
              <a:t>Áherslur sveitarfélaga á Vesturlandi</a:t>
            </a:r>
          </a:p>
          <a:p>
            <a:pPr lvl="1"/>
            <a:r>
              <a:rPr lang="is-IS" sz="1200" dirty="0"/>
              <a:t>Vegir og almenningssamgöngur</a:t>
            </a:r>
          </a:p>
          <a:p>
            <a:pPr lvl="1"/>
            <a:r>
              <a:rPr lang="is-IS" sz="1200" dirty="0"/>
              <a:t>Hafnir og flugvellir</a:t>
            </a:r>
          </a:p>
          <a:p>
            <a:pPr lvl="1"/>
            <a:r>
              <a:rPr lang="is-IS" sz="1200" dirty="0"/>
              <a:t>Fjarskipti</a:t>
            </a:r>
          </a:p>
          <a:p>
            <a:pPr lvl="1"/>
            <a:r>
              <a:rPr lang="is-IS" sz="1200" dirty="0"/>
              <a:t>Raforka</a:t>
            </a:r>
          </a:p>
          <a:p>
            <a:pPr lvl="1"/>
            <a:endParaRPr lang="is-IS" sz="1200" dirty="0"/>
          </a:p>
          <a:p>
            <a:pPr lvl="1"/>
            <a:endParaRPr lang="is-IS" sz="1200" dirty="0"/>
          </a:p>
        </p:txBody>
      </p:sp>
    </p:spTree>
    <p:extLst>
      <p:ext uri="{BB962C8B-B14F-4D97-AF65-F5344CB8AC3E}">
        <p14:creationId xmlns:p14="http://schemas.microsoft.com/office/powerpoint/2010/main" val="3815217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70C9D6E5-38A1-4B02-B72B-9851ADEEA5AA}"/>
              </a:ext>
            </a:extLst>
          </p:cNvPr>
          <p:cNvSpPr>
            <a:spLocks noGrp="1"/>
          </p:cNvSpPr>
          <p:nvPr>
            <p:ph type="title"/>
          </p:nvPr>
        </p:nvSpPr>
        <p:spPr>
          <a:xfrm>
            <a:off x="838200" y="365125"/>
            <a:ext cx="10515600" cy="1325563"/>
          </a:xfrm>
        </p:spPr>
        <p:txBody>
          <a:bodyPr>
            <a:normAutofit/>
          </a:bodyPr>
          <a:lstStyle/>
          <a:p>
            <a:r>
              <a:rPr lang="is-IS" sz="5400"/>
              <a:t>Framkvæmdir við hafnir og sjóvarnir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C3B78970-430B-4F13-9AE2-97224CBEA19F}"/>
              </a:ext>
            </a:extLst>
          </p:cNvPr>
          <p:cNvSpPr>
            <a:spLocks noGrp="1"/>
          </p:cNvSpPr>
          <p:nvPr>
            <p:ph idx="1"/>
          </p:nvPr>
        </p:nvSpPr>
        <p:spPr>
          <a:xfrm>
            <a:off x="838200" y="1929384"/>
            <a:ext cx="10515600" cy="4251960"/>
          </a:xfrm>
        </p:spPr>
        <p:txBody>
          <a:bodyPr>
            <a:normAutofit fontScale="92500" lnSpcReduction="20000"/>
          </a:bodyPr>
          <a:lstStyle/>
          <a:p>
            <a:r>
              <a:rPr lang="is-IS" sz="1900" dirty="0"/>
              <a:t>Á árunum 2017 til 2019 var ekki mikið um framkvæmdir við hafnir og sjóvarnir á Vesturlandi.  Helstu framkvæmdir voru;</a:t>
            </a:r>
          </a:p>
          <a:p>
            <a:pPr lvl="1"/>
            <a:r>
              <a:rPr lang="is-IS" sz="1900" dirty="0"/>
              <a:t>Grundarfjörður; lenging Norðurgarðs um 130 m og brimvörn lokið 2021</a:t>
            </a:r>
          </a:p>
          <a:p>
            <a:pPr lvl="1"/>
            <a:r>
              <a:rPr lang="is-IS" sz="1900" dirty="0"/>
              <a:t>Snæfellsbær; lenging Norðurgarðs í Ólafsvík um 80 m og dýpkun innsiglingar.</a:t>
            </a:r>
          </a:p>
          <a:p>
            <a:pPr lvl="1"/>
            <a:r>
              <a:rPr lang="is-IS" sz="1900" dirty="0"/>
              <a:t>Snæfellsbær; endurbygging Norðurkants í Rifi </a:t>
            </a:r>
          </a:p>
          <a:p>
            <a:r>
              <a:rPr lang="is-IS" sz="1900" dirty="0"/>
              <a:t>Verulega aukning framkvæmda varð hins vegar frá 2020.</a:t>
            </a:r>
          </a:p>
          <a:p>
            <a:pPr lvl="1"/>
            <a:r>
              <a:rPr lang="is-IS" sz="1900" dirty="0"/>
              <a:t>Stykkishólmur; Smábátaaðstaða, flotbryggja 20 m.  Hófst 2021</a:t>
            </a:r>
          </a:p>
          <a:p>
            <a:pPr lvl="1"/>
            <a:r>
              <a:rPr lang="is-IS" sz="1900" dirty="0"/>
              <a:t>Snæfellsbær; Norðurtangi endurbyggt stálþil 130 m, þekja </a:t>
            </a:r>
            <a:r>
              <a:rPr lang="is-IS" sz="1900"/>
              <a:t>og lagnir </a:t>
            </a:r>
            <a:endParaRPr lang="is-IS" sz="1900" dirty="0"/>
          </a:p>
          <a:p>
            <a:pPr lvl="1"/>
            <a:r>
              <a:rPr lang="is-IS" sz="1900" dirty="0"/>
              <a:t>Snæfellsbær; Dýpkun innsiglingar og innan hafnar í Ólafsvík</a:t>
            </a:r>
          </a:p>
          <a:p>
            <a:pPr lvl="1"/>
            <a:r>
              <a:rPr lang="is-IS" sz="1900" dirty="0"/>
              <a:t>Snæfellsbær; Dýpkun innsiglingar og innan hafnar í Rifshöfn</a:t>
            </a:r>
          </a:p>
          <a:p>
            <a:pPr lvl="1"/>
            <a:r>
              <a:rPr lang="is-IS" sz="1900" dirty="0"/>
              <a:t>Snæfellsbær; Dýpkun innsiglingar á Arnarstapa</a:t>
            </a:r>
          </a:p>
          <a:p>
            <a:r>
              <a:rPr lang="is-IS" sz="1900" dirty="0"/>
              <a:t>Sjóvarnir</a:t>
            </a:r>
          </a:p>
          <a:p>
            <a:pPr lvl="1"/>
            <a:r>
              <a:rPr lang="is-IS" sz="1900" dirty="0"/>
              <a:t>Akranes; </a:t>
            </a:r>
            <a:r>
              <a:rPr lang="is-IS" sz="1900" dirty="0" err="1"/>
              <a:t>Breiðin</a:t>
            </a:r>
            <a:r>
              <a:rPr lang="is-IS" sz="1900" dirty="0"/>
              <a:t> 2018, hækkun og styrking sjóvarna.  Lenging sjóvarna við Leyni og Höfðavík.</a:t>
            </a:r>
          </a:p>
          <a:p>
            <a:pPr lvl="1"/>
            <a:r>
              <a:rPr lang="is-IS" sz="1900" dirty="0"/>
              <a:t>Snæfellsbær; Hellnar, Hellissandur, Ennisbraut í Ólafsvík og Staðarsveit 2018.  Við Gufuskála og Ólafsbraut í Ólafsvík 2021.</a:t>
            </a:r>
          </a:p>
          <a:p>
            <a:pPr lvl="1"/>
            <a:endParaRPr lang="is-IS" sz="1900" dirty="0"/>
          </a:p>
          <a:p>
            <a:pPr marL="457200" lvl="1" indent="0">
              <a:buNone/>
            </a:pPr>
            <a:endParaRPr lang="is-IS" sz="1900" dirty="0"/>
          </a:p>
        </p:txBody>
      </p:sp>
    </p:spTree>
    <p:extLst>
      <p:ext uri="{BB962C8B-B14F-4D97-AF65-F5344CB8AC3E}">
        <p14:creationId xmlns:p14="http://schemas.microsoft.com/office/powerpoint/2010/main" val="1507429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F8C66B9F-2C6B-44B7-AC76-D7A5F06172D9}"/>
              </a:ext>
            </a:extLst>
          </p:cNvPr>
          <p:cNvSpPr>
            <a:spLocks noGrp="1"/>
          </p:cNvSpPr>
          <p:nvPr>
            <p:ph type="title"/>
          </p:nvPr>
        </p:nvSpPr>
        <p:spPr>
          <a:xfrm>
            <a:off x="841248" y="548640"/>
            <a:ext cx="3600860" cy="5431536"/>
          </a:xfrm>
        </p:spPr>
        <p:txBody>
          <a:bodyPr>
            <a:normAutofit/>
          </a:bodyPr>
          <a:lstStyle/>
          <a:p>
            <a:r>
              <a:rPr lang="is-IS" sz="4600" dirty="0"/>
              <a:t>Framkvæmdir á vegum Faxaflóahafna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A43CA14E-E1A6-468D-9EF2-8A4E0FBBA0C6}"/>
              </a:ext>
            </a:extLst>
          </p:cNvPr>
          <p:cNvSpPr>
            <a:spLocks noGrp="1"/>
          </p:cNvSpPr>
          <p:nvPr>
            <p:ph idx="1"/>
          </p:nvPr>
        </p:nvSpPr>
        <p:spPr>
          <a:xfrm>
            <a:off x="5126418" y="552091"/>
            <a:ext cx="6224335" cy="5431536"/>
          </a:xfrm>
        </p:spPr>
        <p:txBody>
          <a:bodyPr anchor="ctr">
            <a:normAutofit/>
          </a:bodyPr>
          <a:lstStyle/>
          <a:p>
            <a:r>
              <a:rPr lang="is-IS" dirty="0"/>
              <a:t>Á árunum 2017 til og með 2020 réðust Faxaflóahafnir í töluverðar nýframkvæmdir á Grundartanga og á Akranesi.</a:t>
            </a:r>
            <a:endParaRPr lang="en-US" dirty="0"/>
          </a:p>
          <a:p>
            <a:r>
              <a:rPr lang="is-IS" dirty="0"/>
              <a:t>Grundartangi; Alls var 827,4 m.kr. varið til framkvæmda við hafnarvirki, lóðir, götur og sérverkefni.</a:t>
            </a:r>
            <a:endParaRPr lang="en-US" dirty="0"/>
          </a:p>
          <a:p>
            <a:r>
              <a:rPr lang="is-IS" dirty="0"/>
              <a:t>Akranes; Alls var 42,8 m.kr. varið til framkvæmda og undirbúnings við endurnýjun Stálþils og lengingu viðlegu.</a:t>
            </a:r>
          </a:p>
          <a:p>
            <a:pPr marL="0" indent="0">
              <a:buNone/>
            </a:pPr>
            <a:endParaRPr lang="en-US" sz="2200" dirty="0"/>
          </a:p>
          <a:p>
            <a:endParaRPr lang="is-IS" sz="2200" dirty="0"/>
          </a:p>
        </p:txBody>
      </p:sp>
    </p:spTree>
    <p:extLst>
      <p:ext uri="{BB962C8B-B14F-4D97-AF65-F5344CB8AC3E}">
        <p14:creationId xmlns:p14="http://schemas.microsoft.com/office/powerpoint/2010/main" val="3904746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054FBC43-44A5-4A5E-9F91-013E619AD70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err="1">
                <a:solidFill>
                  <a:schemeClr val="tx1"/>
                </a:solidFill>
                <a:latin typeface="+mj-lt"/>
                <a:ea typeface="+mj-ea"/>
                <a:cs typeface="+mj-cs"/>
              </a:rPr>
              <a:t>Stöðumat</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fjarskipti</a:t>
            </a:r>
            <a:r>
              <a:rPr lang="en-US" sz="6600" kern="1200" dirty="0">
                <a:solidFill>
                  <a:schemeClr val="tx1"/>
                </a:solidFill>
                <a:latin typeface="+mj-lt"/>
                <a:ea typeface="+mj-ea"/>
                <a:cs typeface="+mj-cs"/>
              </a:rPr>
              <a:t> og </a:t>
            </a:r>
            <a:r>
              <a:rPr lang="en-US" sz="6600" kern="1200" dirty="0" err="1">
                <a:solidFill>
                  <a:schemeClr val="tx1"/>
                </a:solidFill>
                <a:latin typeface="+mj-lt"/>
                <a:ea typeface="+mj-ea"/>
                <a:cs typeface="+mj-cs"/>
              </a:rPr>
              <a:t>rafmagn</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Kafli</a:t>
            </a:r>
            <a:r>
              <a:rPr lang="en-US" sz="6600" kern="1200" dirty="0">
                <a:solidFill>
                  <a:schemeClr val="tx1"/>
                </a:solidFill>
                <a:latin typeface="+mj-lt"/>
                <a:ea typeface="+mj-ea"/>
                <a:cs typeface="+mj-cs"/>
              </a:rPr>
              <a:t> 1.2.</a:t>
            </a:r>
          </a:p>
        </p:txBody>
      </p:sp>
      <p:sp>
        <p:nvSpPr>
          <p:cNvPr id="3" name="Textastaðgengill 2">
            <a:extLst>
              <a:ext uri="{FF2B5EF4-FFF2-40B4-BE49-F238E27FC236}">
                <a16:creationId xmlns:a16="http://schemas.microsoft.com/office/drawing/2014/main" id="{240ABB1F-FBEE-4FB5-A742-465CEEB5919B}"/>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sz="1700" kern="1200">
                <a:solidFill>
                  <a:schemeClr val="tx1"/>
                </a:solidFill>
                <a:latin typeface="+mn-lt"/>
                <a:ea typeface="+mn-ea"/>
                <a:cs typeface="+mn-cs"/>
              </a:rPr>
              <a:t>Ljósleiðari</a:t>
            </a:r>
          </a:p>
          <a:p>
            <a:r>
              <a:rPr lang="en-US" sz="1700" kern="1200">
                <a:solidFill>
                  <a:schemeClr val="tx1"/>
                </a:solidFill>
                <a:latin typeface="+mn-lt"/>
                <a:ea typeface="+mn-ea"/>
                <a:cs typeface="+mn-cs"/>
              </a:rPr>
              <a:t>Farsími</a:t>
            </a:r>
          </a:p>
          <a:p>
            <a:r>
              <a:rPr lang="en-US" sz="1700" kern="1200">
                <a:solidFill>
                  <a:schemeClr val="tx1"/>
                </a:solidFill>
                <a:latin typeface="+mn-lt"/>
                <a:ea typeface="+mn-ea"/>
                <a:cs typeface="+mn-cs"/>
              </a:rPr>
              <a:t>Rafmagn</a:t>
            </a:r>
          </a:p>
          <a:p>
            <a:endParaRPr lang="en-US" sz="1700" kern="1200">
              <a:solidFill>
                <a:schemeClr val="tx1"/>
              </a:solidFill>
              <a:latin typeface="+mn-lt"/>
              <a:ea typeface="+mn-ea"/>
              <a:cs typeface="+mn-cs"/>
            </a:endParaRPr>
          </a:p>
        </p:txBody>
      </p:sp>
      <p:sp>
        <p:nvSpPr>
          <p:cNvPr id="1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859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E03022E8-90F4-4D3D-9DE6-7D4FB1E2E67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Viðhorf íbúa til ljósleiðara</a:t>
            </a:r>
          </a:p>
        </p:txBody>
      </p:sp>
      <p:sp>
        <p:nvSpPr>
          <p:cNvPr id="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BA593A7F-7F1D-49C3-A79B-BCA1070970F0}"/>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is-IS" sz="1200" dirty="0"/>
              <a:t>Íbúakönnun fyrir Vesturland sem framkvæmd var árið 2020 sýnir að íbúar á Vesturlandi er misjafnlega ánægðir með nettengingar:</a:t>
            </a:r>
          </a:p>
          <a:p>
            <a:pPr lvl="1"/>
            <a:r>
              <a:rPr lang="is-IS" sz="1200" dirty="0"/>
              <a:t>Akranes og Hvalfjörður þar er ánægja með því mesta á landi</a:t>
            </a:r>
          </a:p>
          <a:p>
            <a:pPr lvl="1"/>
            <a:r>
              <a:rPr lang="is-IS" sz="1200" dirty="0"/>
              <a:t>Borgfirðingar og Dalamenn eru í meðallagi sáttir, en þar er ljósleiðaravæðingu í dreifbýli að ljúka.  Eftir er að leggja ljósleiðara í Búðardal.</a:t>
            </a:r>
          </a:p>
          <a:p>
            <a:pPr lvl="1"/>
            <a:r>
              <a:rPr lang="is-IS" sz="1200" dirty="0"/>
              <a:t>Snæfellingar eru meðal þeirra óánægðustu á landinu, en þar á eftir að leggja ljósleiðara að mestu í þéttbýlisstöðunum.</a:t>
            </a:r>
          </a:p>
          <a:p>
            <a:r>
              <a:rPr lang="is-IS" sz="1200" dirty="0"/>
              <a:t>Ef þessi könnun er borin saman við eldri könnun frá 2016 kemur í ljós að;</a:t>
            </a:r>
          </a:p>
          <a:p>
            <a:pPr lvl="1"/>
            <a:r>
              <a:rPr lang="is-IS" sz="1200" dirty="0"/>
              <a:t>Dalamenn eru mun sáttari með stöðuna sem og Borgfirðingar.</a:t>
            </a:r>
          </a:p>
          <a:p>
            <a:pPr lvl="1"/>
            <a:r>
              <a:rPr lang="is-IS" sz="1200" dirty="0"/>
              <a:t>Skagamenn og </a:t>
            </a:r>
            <a:r>
              <a:rPr lang="is-IS" sz="1200" dirty="0" err="1"/>
              <a:t>Hvalfirðingar</a:t>
            </a:r>
            <a:r>
              <a:rPr lang="is-IS" sz="1200" dirty="0"/>
              <a:t> eru áfram sáttir eins og þeir voru 2016.</a:t>
            </a:r>
          </a:p>
          <a:p>
            <a:pPr lvl="1"/>
            <a:r>
              <a:rPr lang="is-IS" sz="1200" dirty="0"/>
              <a:t>Snæfellingar eru óánægðari en þeir voru árið 2016.</a:t>
            </a:r>
          </a:p>
        </p:txBody>
      </p:sp>
      <p:pic>
        <p:nvPicPr>
          <p:cNvPr id="6" name="Staðgengill efnis 5">
            <a:extLst>
              <a:ext uri="{FF2B5EF4-FFF2-40B4-BE49-F238E27FC236}">
                <a16:creationId xmlns:a16="http://schemas.microsoft.com/office/drawing/2014/main" id="{46AD7BD8-1D5B-43CE-8529-9C935D74A9A1}"/>
              </a:ext>
            </a:extLst>
          </p:cNvPr>
          <p:cNvPicPr>
            <a:picLocks noGrp="1" noChangeAspect="1"/>
          </p:cNvPicPr>
          <p:nvPr>
            <p:ph sz="half" idx="2"/>
          </p:nvPr>
        </p:nvPicPr>
        <p:blipFill>
          <a:blip r:embed="rId2"/>
          <a:stretch>
            <a:fillRect/>
          </a:stretch>
        </p:blipFill>
        <p:spPr>
          <a:xfrm>
            <a:off x="6099048" y="1334121"/>
            <a:ext cx="5553260" cy="4189757"/>
          </a:xfrm>
          <a:prstGeom prst="rect">
            <a:avLst/>
          </a:prstGeom>
        </p:spPr>
      </p:pic>
    </p:spTree>
    <p:extLst>
      <p:ext uri="{BB962C8B-B14F-4D97-AF65-F5344CB8AC3E}">
        <p14:creationId xmlns:p14="http://schemas.microsoft.com/office/powerpoint/2010/main" val="3661888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ED44-83D8-4F49-ADB4-2E42D369BDC9}"/>
              </a:ext>
            </a:extLst>
          </p:cNvPr>
          <p:cNvSpPr>
            <a:spLocks noGrp="1"/>
          </p:cNvSpPr>
          <p:nvPr>
            <p:ph type="title"/>
          </p:nvPr>
        </p:nvSpPr>
        <p:spPr/>
        <p:txBody>
          <a:bodyPr/>
          <a:lstStyle/>
          <a:p>
            <a:r>
              <a:rPr lang="is-IS" dirty="0"/>
              <a:t>Mikilvægi framleiðsluþátta og innviða: Fyrirtækjakönnun landshlutanna 2019</a:t>
            </a:r>
          </a:p>
        </p:txBody>
      </p:sp>
      <p:graphicFrame>
        <p:nvGraphicFramePr>
          <p:cNvPr id="9" name="Content Placeholder 2">
            <a:extLst>
              <a:ext uri="{FF2B5EF4-FFF2-40B4-BE49-F238E27FC236}">
                <a16:creationId xmlns:a16="http://schemas.microsoft.com/office/drawing/2014/main" id="{D4A0E1AC-E834-49E5-B490-238AE0C0EA21}"/>
              </a:ext>
            </a:extLst>
          </p:cNvPr>
          <p:cNvGraphicFramePr>
            <a:graphicFrameLocks noGrp="1"/>
          </p:cNvGraphicFramePr>
          <p:nvPr>
            <p:ph sz="half" idx="1"/>
          </p:nvPr>
        </p:nvGraphicFramePr>
        <p:xfrm>
          <a:off x="838200" y="1825625"/>
          <a:ext cx="396947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E9E10038-5BE3-45C5-B655-E95CACC6E9D6}"/>
              </a:ext>
            </a:extLst>
          </p:cNvPr>
          <p:cNvGraphicFramePr>
            <a:graphicFrameLocks noGrp="1"/>
          </p:cNvGraphicFramePr>
          <p:nvPr>
            <p:ph sz="half" idx="2"/>
          </p:nvPr>
        </p:nvGraphicFramePr>
        <p:xfrm>
          <a:off x="5046133" y="1825625"/>
          <a:ext cx="6307667" cy="43513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09948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902D3DB3-66FD-478D-BB56-09FB6E431F9F}"/>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Staðan á ljósleiðaravæðingu á Vesturlandi</a:t>
            </a:r>
          </a:p>
        </p:txBody>
      </p:sp>
      <p:sp>
        <p:nvSpPr>
          <p:cNvPr id="1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04555832-F81D-4A3A-BC62-1489329CC766}"/>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sz="1400"/>
              <a:t>Víða á Vesturlandi eru ljósleiðarar sem eru í eigu Mílu. Gagnaveitunnar, Orkufjarskipta eða einstakra sveitarfélaga.</a:t>
            </a:r>
          </a:p>
          <a:p>
            <a:r>
              <a:rPr lang="en-US" sz="1400"/>
              <a:t>Þegar stjórnvöld settu af stað verkefnið „Ísland ljóstengt“ árið 2016 var búið að ljósleiðaravæða nokkra þéttbýlisstaði, auk þess sem Hvalfjarðarsveit og Helgafellssveit voru búin að leggja ljósleiðara í dreifbýli.  Eyja og Miklaholtshreppur var við það að ljúka lagningu ljósleiðara.</a:t>
            </a:r>
          </a:p>
          <a:p>
            <a:r>
              <a:rPr lang="en-US" sz="1400"/>
              <a:t>Borgarbyggð, Skorradalshreppur, Dalabyggð, Snæfellsbær og Grundarfjörður lögðu ljósleiðara með stuðningi úr verkefninu.</a:t>
            </a:r>
          </a:p>
          <a:p>
            <a:r>
              <a:rPr lang="en-US" sz="1400"/>
              <a:t>Það er ljóst að verkefnið Ísland ljóstengd hefur skilað góðum árangri. Flest bendir til þess að verkefnið styrki dreifbýli sem búsetukost, efli atvinnulíf og hafi góð áhrif á vöru- og þjónustumarkað.</a:t>
            </a:r>
          </a:p>
          <a:p>
            <a:endParaRPr lang="en-US" sz="1400"/>
          </a:p>
          <a:p>
            <a:endParaRPr lang="en-US" sz="1400"/>
          </a:p>
        </p:txBody>
      </p:sp>
      <p:graphicFrame>
        <p:nvGraphicFramePr>
          <p:cNvPr id="8" name="Staðgengill efnis 7">
            <a:extLst>
              <a:ext uri="{FF2B5EF4-FFF2-40B4-BE49-F238E27FC236}">
                <a16:creationId xmlns:a16="http://schemas.microsoft.com/office/drawing/2014/main" id="{285A3631-D6D9-483C-AC48-F84735C8DD26}"/>
              </a:ext>
            </a:extLst>
          </p:cNvPr>
          <p:cNvGraphicFramePr>
            <a:graphicFrameLocks noGrp="1"/>
          </p:cNvGraphicFramePr>
          <p:nvPr>
            <p:ph sz="half" idx="2"/>
            <p:extLst>
              <p:ext uri="{D42A27DB-BD31-4B8C-83A1-F6EECF244321}">
                <p14:modId xmlns:p14="http://schemas.microsoft.com/office/powerpoint/2010/main" val="2490920324"/>
              </p:ext>
            </p:extLst>
          </p:nvPr>
        </p:nvGraphicFramePr>
        <p:xfrm>
          <a:off x="6099048" y="724687"/>
          <a:ext cx="5458972" cy="5441651"/>
        </p:xfrm>
        <a:graphic>
          <a:graphicData uri="http://schemas.openxmlformats.org/drawingml/2006/table">
            <a:tbl>
              <a:tblPr>
                <a:tableStyleId>{5C22544A-7EE6-4342-B048-85BDC9FD1C3A}</a:tableStyleId>
              </a:tblPr>
              <a:tblGrid>
                <a:gridCol w="1208799">
                  <a:extLst>
                    <a:ext uri="{9D8B030D-6E8A-4147-A177-3AD203B41FA5}">
                      <a16:colId xmlns:a16="http://schemas.microsoft.com/office/drawing/2014/main" val="2690841262"/>
                    </a:ext>
                  </a:extLst>
                </a:gridCol>
                <a:gridCol w="1060361">
                  <a:extLst>
                    <a:ext uri="{9D8B030D-6E8A-4147-A177-3AD203B41FA5}">
                      <a16:colId xmlns:a16="http://schemas.microsoft.com/office/drawing/2014/main" val="697114017"/>
                    </a:ext>
                  </a:extLst>
                </a:gridCol>
                <a:gridCol w="332763">
                  <a:extLst>
                    <a:ext uri="{9D8B030D-6E8A-4147-A177-3AD203B41FA5}">
                      <a16:colId xmlns:a16="http://schemas.microsoft.com/office/drawing/2014/main" val="2175821767"/>
                    </a:ext>
                  </a:extLst>
                </a:gridCol>
                <a:gridCol w="332763">
                  <a:extLst>
                    <a:ext uri="{9D8B030D-6E8A-4147-A177-3AD203B41FA5}">
                      <a16:colId xmlns:a16="http://schemas.microsoft.com/office/drawing/2014/main" val="3101112918"/>
                    </a:ext>
                  </a:extLst>
                </a:gridCol>
                <a:gridCol w="1570484">
                  <a:extLst>
                    <a:ext uri="{9D8B030D-6E8A-4147-A177-3AD203B41FA5}">
                      <a16:colId xmlns:a16="http://schemas.microsoft.com/office/drawing/2014/main" val="110226601"/>
                    </a:ext>
                  </a:extLst>
                </a:gridCol>
                <a:gridCol w="280720">
                  <a:extLst>
                    <a:ext uri="{9D8B030D-6E8A-4147-A177-3AD203B41FA5}">
                      <a16:colId xmlns:a16="http://schemas.microsoft.com/office/drawing/2014/main" val="187570475"/>
                    </a:ext>
                  </a:extLst>
                </a:gridCol>
                <a:gridCol w="254503">
                  <a:extLst>
                    <a:ext uri="{9D8B030D-6E8A-4147-A177-3AD203B41FA5}">
                      <a16:colId xmlns:a16="http://schemas.microsoft.com/office/drawing/2014/main" val="3822271295"/>
                    </a:ext>
                  </a:extLst>
                </a:gridCol>
                <a:gridCol w="418579">
                  <a:extLst>
                    <a:ext uri="{9D8B030D-6E8A-4147-A177-3AD203B41FA5}">
                      <a16:colId xmlns:a16="http://schemas.microsoft.com/office/drawing/2014/main" val="1204779814"/>
                    </a:ext>
                  </a:extLst>
                </a:gridCol>
              </a:tblGrid>
              <a:tr h="499148">
                <a:tc gridSpan="5">
                  <a:txBody>
                    <a:bodyPr/>
                    <a:lstStyle/>
                    <a:p>
                      <a:pPr algn="l" fontAlgn="b"/>
                      <a:r>
                        <a:rPr lang="is-IS" sz="1500" u="none" strike="noStrike">
                          <a:effectLst/>
                        </a:rPr>
                        <a:t>   Staðan á ljósleiðaravæðingu á Vesturlandi árið 2021</a:t>
                      </a:r>
                      <a:endParaRPr lang="is-IS" sz="1500" b="1"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963351715"/>
                  </a:ext>
                </a:extLst>
              </a:tr>
              <a:tr h="158011">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1133362313"/>
                  </a:ext>
                </a:extLst>
              </a:tr>
              <a:tr h="207671">
                <a:tc>
                  <a:txBody>
                    <a:bodyPr/>
                    <a:lstStyle/>
                    <a:p>
                      <a:pPr algn="l" fontAlgn="b"/>
                      <a:r>
                        <a:rPr lang="is-IS" sz="1100" u="none" strike="noStrike">
                          <a:effectLst/>
                        </a:rPr>
                        <a:t>Sveitarfélag</a:t>
                      </a:r>
                      <a:endParaRPr lang="is-IS" sz="1100" b="0" i="0" u="none" strike="noStrike">
                        <a:solidFill>
                          <a:srgbClr val="FF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FF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FF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FF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Staðan</a:t>
                      </a:r>
                      <a:endParaRPr lang="is-IS" sz="1100" b="0" i="0" u="none" strike="noStrike">
                        <a:solidFill>
                          <a:srgbClr val="FF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FF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3825274823"/>
                  </a:ext>
                </a:extLst>
              </a:tr>
              <a:tr h="207671">
                <a:tc>
                  <a:txBody>
                    <a:bodyPr/>
                    <a:lstStyle/>
                    <a:p>
                      <a:pPr algn="l" fontAlgn="b"/>
                      <a:r>
                        <a:rPr lang="is-IS" sz="1100" u="none" strike="noStrike">
                          <a:effectLst/>
                        </a:rPr>
                        <a:t>  Akranes</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gridSpan="2">
                  <a:txBody>
                    <a:bodyPr/>
                    <a:lstStyle/>
                    <a:p>
                      <a:pPr algn="l" fontAlgn="b"/>
                      <a:r>
                        <a:rPr lang="is-IS" sz="1100" u="none" strike="noStrike">
                          <a:effectLst/>
                        </a:rPr>
                        <a:t>Lokið fyrir 2016</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597937812"/>
                  </a:ext>
                </a:extLst>
              </a:tr>
              <a:tr h="207671">
                <a:tc gridSpan="2">
                  <a:txBody>
                    <a:bodyPr/>
                    <a:lstStyle/>
                    <a:p>
                      <a:pPr algn="l" fontAlgn="b"/>
                      <a:r>
                        <a:rPr lang="is-IS" sz="1100" u="none" strike="noStrike">
                          <a:effectLst/>
                        </a:rPr>
                        <a:t>  Hvalfjarðarsveit</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gridSpan="2">
                  <a:txBody>
                    <a:bodyPr/>
                    <a:lstStyle/>
                    <a:p>
                      <a:pPr algn="l" fontAlgn="b"/>
                      <a:r>
                        <a:rPr lang="is-IS" sz="1100" u="none" strike="noStrike">
                          <a:effectLst/>
                        </a:rPr>
                        <a:t>Lokið fyrir 2016</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667071522"/>
                  </a:ext>
                </a:extLst>
              </a:tr>
              <a:tr h="207671">
                <a:tc gridSpan="2">
                  <a:txBody>
                    <a:bodyPr/>
                    <a:lstStyle/>
                    <a:p>
                      <a:pPr algn="l" fontAlgn="b"/>
                      <a:r>
                        <a:rPr lang="is-IS" sz="1100" u="none" strike="noStrike">
                          <a:effectLst/>
                        </a:rPr>
                        <a:t>  Skorradalshreppur</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Lokið</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419887252"/>
                  </a:ext>
                </a:extLst>
              </a:tr>
              <a:tr h="207671">
                <a:tc>
                  <a:txBody>
                    <a:bodyPr/>
                    <a:lstStyle/>
                    <a:p>
                      <a:pPr algn="l" fontAlgn="b"/>
                      <a:r>
                        <a:rPr lang="is-IS" sz="1100" u="none" strike="noStrike">
                          <a:effectLst/>
                        </a:rPr>
                        <a:t>  Borgarbyggð</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3317358564"/>
                  </a:ext>
                </a:extLst>
              </a:tr>
              <a:tr h="207671">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Þéttabýli</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Lokið</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1193664539"/>
                  </a:ext>
                </a:extLst>
              </a:tr>
              <a:tr h="207671">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Dreifbýli</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Lýkur 2021</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3440920463"/>
                  </a:ext>
                </a:extLst>
              </a:tr>
              <a:tr h="207671">
                <a:tc>
                  <a:txBody>
                    <a:bodyPr/>
                    <a:lstStyle/>
                    <a:p>
                      <a:pPr algn="l" fontAlgn="b"/>
                      <a:r>
                        <a:rPr lang="is-IS" sz="1100" u="none" strike="noStrike">
                          <a:effectLst/>
                        </a:rPr>
                        <a:t>  Dalabyggð</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3971688057"/>
                  </a:ext>
                </a:extLst>
              </a:tr>
              <a:tr h="369602">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Búðardalur</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gridSpan="3">
                  <a:txBody>
                    <a:bodyPr/>
                    <a:lstStyle/>
                    <a:p>
                      <a:pPr algn="l" fontAlgn="b"/>
                      <a:r>
                        <a:rPr lang="is-IS" sz="1100" u="none" strike="noStrike">
                          <a:effectLst/>
                        </a:rPr>
                        <a:t>Ekki búið að leggja ljósleiðara í götur</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365283618"/>
                  </a:ext>
                </a:extLst>
              </a:tr>
              <a:tr h="207671">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Dreifbýli</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Lýkur 2021</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2011816427"/>
                  </a:ext>
                </a:extLst>
              </a:tr>
              <a:tr h="207671">
                <a:tc gridSpan="2">
                  <a:txBody>
                    <a:bodyPr/>
                    <a:lstStyle/>
                    <a:p>
                      <a:pPr algn="l" fontAlgn="b"/>
                      <a:r>
                        <a:rPr lang="is-IS" sz="1100" u="none" strike="noStrike">
                          <a:effectLst/>
                        </a:rPr>
                        <a:t>  Helgafellssveit</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gridSpan="2">
                  <a:txBody>
                    <a:bodyPr/>
                    <a:lstStyle/>
                    <a:p>
                      <a:pPr algn="l" fontAlgn="b"/>
                      <a:r>
                        <a:rPr lang="is-IS" sz="1100" u="none" strike="noStrike">
                          <a:effectLst/>
                        </a:rPr>
                        <a:t>Lokið fyrir 2016</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1508602294"/>
                  </a:ext>
                </a:extLst>
              </a:tr>
              <a:tr h="369602">
                <a:tc gridSpan="2">
                  <a:txBody>
                    <a:bodyPr/>
                    <a:lstStyle/>
                    <a:p>
                      <a:pPr algn="l" fontAlgn="b"/>
                      <a:r>
                        <a:rPr lang="is-IS" sz="1100" u="none" strike="noStrike">
                          <a:effectLst/>
                        </a:rPr>
                        <a:t>  Stykkishólmur</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gridSpan="3">
                  <a:txBody>
                    <a:bodyPr/>
                    <a:lstStyle/>
                    <a:p>
                      <a:pPr algn="l" fontAlgn="b"/>
                      <a:r>
                        <a:rPr lang="is-IS" sz="1100" u="none" strike="noStrike">
                          <a:effectLst/>
                        </a:rPr>
                        <a:t>Ekki búið að leggja ljósleiðara í götur</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1496171192"/>
                  </a:ext>
                </a:extLst>
              </a:tr>
              <a:tr h="207671">
                <a:tc gridSpan="2">
                  <a:txBody>
                    <a:bodyPr/>
                    <a:lstStyle/>
                    <a:p>
                      <a:pPr algn="l" fontAlgn="b"/>
                      <a:r>
                        <a:rPr lang="is-IS" sz="1100" u="none" strike="noStrike">
                          <a:effectLst/>
                        </a:rPr>
                        <a:t>  Grundarfjörður</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2569147873"/>
                  </a:ext>
                </a:extLst>
              </a:tr>
              <a:tr h="369602">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Bærinn</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gridSpan="3">
                  <a:txBody>
                    <a:bodyPr/>
                    <a:lstStyle/>
                    <a:p>
                      <a:pPr algn="l" fontAlgn="b"/>
                      <a:r>
                        <a:rPr lang="is-IS" sz="1100" u="none" strike="noStrike">
                          <a:effectLst/>
                        </a:rPr>
                        <a:t>Ekki búið að leggja ljósleiðara í götur</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42889850"/>
                  </a:ext>
                </a:extLst>
              </a:tr>
              <a:tr h="207671">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Dreifbýli</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Lokið</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2905303378"/>
                  </a:ext>
                </a:extLst>
              </a:tr>
              <a:tr h="207671">
                <a:tc>
                  <a:txBody>
                    <a:bodyPr/>
                    <a:lstStyle/>
                    <a:p>
                      <a:pPr algn="l" fontAlgn="b"/>
                      <a:r>
                        <a:rPr lang="is-IS" sz="1100" u="none" strike="noStrike">
                          <a:effectLst/>
                        </a:rPr>
                        <a:t>  Snæfellsbær</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3335051217"/>
                  </a:ext>
                </a:extLst>
              </a:tr>
              <a:tr h="369602">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Þéttabýli</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gridSpan="3">
                  <a:txBody>
                    <a:bodyPr/>
                    <a:lstStyle/>
                    <a:p>
                      <a:pPr algn="l" fontAlgn="b"/>
                      <a:r>
                        <a:rPr lang="is-IS" sz="1100" u="none" strike="noStrike">
                          <a:effectLst/>
                        </a:rPr>
                        <a:t>Ekki búið að leggja ljósleiðara í götur</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1257719480"/>
                  </a:ext>
                </a:extLst>
              </a:tr>
              <a:tr h="207671">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Dreifbýli</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Lokið</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421691970"/>
                  </a:ext>
                </a:extLst>
              </a:tr>
              <a:tr h="207671">
                <a:tc gridSpan="2">
                  <a:txBody>
                    <a:bodyPr/>
                    <a:lstStyle/>
                    <a:p>
                      <a:pPr algn="l" fontAlgn="b"/>
                      <a:r>
                        <a:rPr lang="is-IS" sz="1100" u="none" strike="noStrike">
                          <a:effectLst/>
                        </a:rPr>
                        <a:t>  Eyja- og Miklaholtshreppur</a:t>
                      </a:r>
                      <a:endParaRPr lang="is-IS" sz="1100" b="0" i="0" u="none" strike="noStrike">
                        <a:solidFill>
                          <a:srgbClr val="000000"/>
                        </a:solidFill>
                        <a:effectLst/>
                        <a:latin typeface="Calibri" panose="020F0502020204030204" pitchFamily="34" charset="0"/>
                      </a:endParaRPr>
                    </a:p>
                  </a:txBody>
                  <a:tcPr marL="6875" marR="6875" marT="6875" marB="0" anchor="b"/>
                </a:tc>
                <a:tc hMerge="1">
                  <a:txBody>
                    <a:bodyPr/>
                    <a:lstStyle/>
                    <a:p>
                      <a:endParaRPr lang="is-IS"/>
                    </a:p>
                  </a:txBody>
                  <a:tcPr/>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r>
                        <a:rPr lang="is-IS" sz="1100" u="none" strike="noStrike">
                          <a:effectLst/>
                        </a:rPr>
                        <a:t>Lokið árið 2016</a:t>
                      </a:r>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771234777"/>
                  </a:ext>
                </a:extLst>
              </a:tr>
              <a:tr h="158011">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tc>
                  <a:txBody>
                    <a:bodyPr/>
                    <a:lstStyle/>
                    <a:p>
                      <a:pPr algn="l" fontAlgn="b"/>
                      <a:endParaRPr lang="is-IS" sz="1100" b="0" i="0" u="none" strike="noStrike">
                        <a:solidFill>
                          <a:srgbClr val="000000"/>
                        </a:solidFill>
                        <a:effectLst/>
                        <a:latin typeface="Calibri" panose="020F0502020204030204" pitchFamily="34" charset="0"/>
                      </a:endParaRPr>
                    </a:p>
                  </a:txBody>
                  <a:tcPr marL="6875" marR="6875" marT="6875" marB="0" anchor="b"/>
                </a:tc>
                <a:extLst>
                  <a:ext uri="{0D108BD9-81ED-4DB2-BD59-A6C34878D82A}">
                    <a16:rowId xmlns:a16="http://schemas.microsoft.com/office/drawing/2014/main" val="1514757451"/>
                  </a:ext>
                </a:extLst>
              </a:tr>
            </a:tbl>
          </a:graphicData>
        </a:graphic>
      </p:graphicFrame>
    </p:spTree>
    <p:extLst>
      <p:ext uri="{BB962C8B-B14F-4D97-AF65-F5344CB8AC3E}">
        <p14:creationId xmlns:p14="http://schemas.microsoft.com/office/powerpoint/2010/main" val="2686818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DDA37907-35F4-4367-BE43-AC09B89A1734}"/>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Ljósleiðari í þéttbýli</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E43D2066-DEEA-486D-8EDC-B896E5111AEB}"/>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sz="2200" dirty="0" err="1"/>
              <a:t>Búið</a:t>
            </a:r>
            <a:r>
              <a:rPr lang="en-US" sz="2200" dirty="0"/>
              <a:t> er </a:t>
            </a:r>
            <a:r>
              <a:rPr lang="en-US" sz="2200" dirty="0" err="1"/>
              <a:t>að</a:t>
            </a:r>
            <a:r>
              <a:rPr lang="en-US" sz="2200" dirty="0"/>
              <a:t> </a:t>
            </a:r>
            <a:r>
              <a:rPr lang="en-US" sz="2200" dirty="0" err="1"/>
              <a:t>leggja</a:t>
            </a:r>
            <a:r>
              <a:rPr lang="en-US" sz="2200" dirty="0"/>
              <a:t> </a:t>
            </a:r>
            <a:r>
              <a:rPr lang="en-US" sz="2200" dirty="0" err="1"/>
              <a:t>ljósleiðara</a:t>
            </a:r>
            <a:r>
              <a:rPr lang="en-US" sz="2200" dirty="0"/>
              <a:t> í </a:t>
            </a:r>
            <a:r>
              <a:rPr lang="en-US" sz="2200" dirty="0" err="1"/>
              <a:t>götur</a:t>
            </a:r>
            <a:r>
              <a:rPr lang="en-US" sz="2200" dirty="0"/>
              <a:t> á </a:t>
            </a:r>
            <a:r>
              <a:rPr lang="en-US" sz="2200" dirty="0" err="1"/>
              <a:t>Akranesi</a:t>
            </a:r>
            <a:r>
              <a:rPr lang="en-US" sz="2200" dirty="0"/>
              <a:t>, </a:t>
            </a:r>
            <a:r>
              <a:rPr lang="en-US" sz="2200" dirty="0" err="1"/>
              <a:t>Borgarnesi</a:t>
            </a:r>
            <a:r>
              <a:rPr lang="en-US" sz="2200" dirty="0"/>
              <a:t>, </a:t>
            </a:r>
            <a:r>
              <a:rPr lang="en-US" sz="2200" dirty="0" err="1"/>
              <a:t>Hvanneyri</a:t>
            </a:r>
            <a:r>
              <a:rPr lang="en-US" sz="2200" dirty="0"/>
              <a:t>, </a:t>
            </a:r>
            <a:r>
              <a:rPr lang="en-US" sz="2200" dirty="0" err="1"/>
              <a:t>Melahverfi</a:t>
            </a:r>
            <a:r>
              <a:rPr lang="en-US" sz="2200" dirty="0"/>
              <a:t> og </a:t>
            </a:r>
            <a:r>
              <a:rPr lang="en-US" sz="2200" dirty="0" err="1"/>
              <a:t>Reykholti</a:t>
            </a:r>
            <a:r>
              <a:rPr lang="en-US" sz="2200" dirty="0"/>
              <a:t>.  Bifröst ?</a:t>
            </a:r>
          </a:p>
          <a:p>
            <a:r>
              <a:rPr lang="en-US" sz="2200" dirty="0" err="1"/>
              <a:t>Eftir</a:t>
            </a:r>
            <a:r>
              <a:rPr lang="en-US" sz="2200" dirty="0"/>
              <a:t> er </a:t>
            </a:r>
            <a:r>
              <a:rPr lang="en-US" sz="2200" dirty="0" err="1"/>
              <a:t>að</a:t>
            </a:r>
            <a:r>
              <a:rPr lang="en-US" sz="2200" dirty="0"/>
              <a:t> </a:t>
            </a:r>
            <a:r>
              <a:rPr lang="en-US" sz="2200" dirty="0" err="1"/>
              <a:t>leggja</a:t>
            </a:r>
            <a:r>
              <a:rPr lang="en-US" sz="2200" dirty="0"/>
              <a:t> </a:t>
            </a:r>
            <a:r>
              <a:rPr lang="en-US" sz="2200" dirty="0" err="1"/>
              <a:t>ljósleiðara</a:t>
            </a:r>
            <a:r>
              <a:rPr lang="en-US" sz="2200" dirty="0"/>
              <a:t>, </a:t>
            </a:r>
            <a:r>
              <a:rPr lang="en-US" sz="2200" dirty="0" err="1"/>
              <a:t>að</a:t>
            </a:r>
            <a:r>
              <a:rPr lang="en-US" sz="2200" dirty="0"/>
              <a:t> </a:t>
            </a:r>
            <a:r>
              <a:rPr lang="en-US" sz="2200" dirty="0" err="1"/>
              <a:t>hluta</a:t>
            </a:r>
            <a:r>
              <a:rPr lang="en-US" sz="2200" dirty="0"/>
              <a:t> </a:t>
            </a:r>
            <a:r>
              <a:rPr lang="en-US" sz="2200" dirty="0" err="1"/>
              <a:t>eða</a:t>
            </a:r>
            <a:r>
              <a:rPr lang="en-US" sz="2200" dirty="0"/>
              <a:t> </a:t>
            </a:r>
            <a:r>
              <a:rPr lang="en-US" sz="2200" dirty="0" err="1"/>
              <a:t>öllu</a:t>
            </a:r>
            <a:r>
              <a:rPr lang="en-US" sz="2200" dirty="0"/>
              <a:t> </a:t>
            </a:r>
            <a:r>
              <a:rPr lang="en-US" sz="2200" dirty="0" err="1"/>
              <a:t>leyti</a:t>
            </a:r>
            <a:r>
              <a:rPr lang="en-US" sz="2200" dirty="0"/>
              <a:t>, í </a:t>
            </a:r>
            <a:r>
              <a:rPr lang="en-US" sz="2200" dirty="0" err="1"/>
              <a:t>götur</a:t>
            </a:r>
            <a:r>
              <a:rPr lang="en-US" sz="2200" dirty="0"/>
              <a:t> í </a:t>
            </a:r>
            <a:r>
              <a:rPr lang="en-US" sz="2200" dirty="0" err="1"/>
              <a:t>þéttbýlisstöðunum</a:t>
            </a:r>
            <a:r>
              <a:rPr lang="en-US" sz="2200" dirty="0"/>
              <a:t> </a:t>
            </a:r>
            <a:r>
              <a:rPr lang="en-US" sz="2200" dirty="0" err="1"/>
              <a:t>Búðardal</a:t>
            </a:r>
            <a:r>
              <a:rPr lang="en-US" sz="2200" dirty="0"/>
              <a:t>, </a:t>
            </a:r>
            <a:r>
              <a:rPr lang="en-US" sz="2200" dirty="0" err="1"/>
              <a:t>Stykkishólmi</a:t>
            </a:r>
            <a:r>
              <a:rPr lang="en-US" sz="2200" dirty="0"/>
              <a:t>, </a:t>
            </a:r>
            <a:r>
              <a:rPr lang="en-US" sz="2200" dirty="0" err="1"/>
              <a:t>Grundarfirði</a:t>
            </a:r>
            <a:r>
              <a:rPr lang="en-US" sz="2200" dirty="0"/>
              <a:t>, Ólafsvík, </a:t>
            </a:r>
            <a:r>
              <a:rPr lang="en-US" sz="2200" dirty="0" err="1"/>
              <a:t>Rifi</a:t>
            </a:r>
            <a:r>
              <a:rPr lang="en-US" sz="2200" dirty="0"/>
              <a:t> og </a:t>
            </a:r>
            <a:r>
              <a:rPr lang="en-US" sz="2200" dirty="0" err="1"/>
              <a:t>Hellissandi</a:t>
            </a:r>
            <a:r>
              <a:rPr lang="en-US" sz="2200" dirty="0"/>
              <a:t>.</a:t>
            </a:r>
          </a:p>
          <a:p>
            <a:endParaRPr lang="en-US" sz="2200" dirty="0"/>
          </a:p>
          <a:p>
            <a:endParaRPr lang="en-US" sz="2200" dirty="0"/>
          </a:p>
        </p:txBody>
      </p:sp>
      <p:pic>
        <p:nvPicPr>
          <p:cNvPr id="6" name="Staðgengill efnis 5">
            <a:extLst>
              <a:ext uri="{FF2B5EF4-FFF2-40B4-BE49-F238E27FC236}">
                <a16:creationId xmlns:a16="http://schemas.microsoft.com/office/drawing/2014/main" id="{83CC764B-9FB6-4D67-BA9C-1C12527BA2C5}"/>
              </a:ext>
            </a:extLst>
          </p:cNvPr>
          <p:cNvPicPr>
            <a:picLocks noGrp="1" noChangeAspect="1"/>
          </p:cNvPicPr>
          <p:nvPr>
            <p:ph sz="half" idx="2"/>
          </p:nvPr>
        </p:nvPicPr>
        <p:blipFill>
          <a:blip r:embed="rId2"/>
          <a:stretch>
            <a:fillRect/>
          </a:stretch>
        </p:blipFill>
        <p:spPr>
          <a:xfrm>
            <a:off x="6099048" y="1566127"/>
            <a:ext cx="5458968" cy="3725745"/>
          </a:xfrm>
          <a:prstGeom prst="rect">
            <a:avLst/>
          </a:prstGeom>
        </p:spPr>
      </p:pic>
    </p:spTree>
    <p:extLst>
      <p:ext uri="{BB962C8B-B14F-4D97-AF65-F5344CB8AC3E}">
        <p14:creationId xmlns:p14="http://schemas.microsoft.com/office/powerpoint/2010/main" val="2404860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8118-5FC1-4791-B07C-5AB6E7D23C0F}"/>
              </a:ext>
            </a:extLst>
          </p:cNvPr>
          <p:cNvSpPr>
            <a:spLocks noGrp="1"/>
          </p:cNvSpPr>
          <p:nvPr>
            <p:ph type="title"/>
          </p:nvPr>
        </p:nvSpPr>
        <p:spPr>
          <a:xfrm>
            <a:off x="1343472" y="836712"/>
            <a:ext cx="9793088" cy="720079"/>
          </a:xfrm>
        </p:spPr>
        <p:txBody>
          <a:bodyPr>
            <a:normAutofit fontScale="90000"/>
          </a:bodyPr>
          <a:lstStyle/>
          <a:p>
            <a:r>
              <a:rPr lang="is-IS" dirty="0"/>
              <a:t>Hversu ánægðir eru íbúar með </a:t>
            </a:r>
            <a:r>
              <a:rPr lang="is-IS" dirty="0" err="1"/>
              <a:t>farsímsamband</a:t>
            </a:r>
            <a:endParaRPr lang="is-IS" dirty="0"/>
          </a:p>
        </p:txBody>
      </p:sp>
      <p:sp>
        <p:nvSpPr>
          <p:cNvPr id="3" name="Content Placeholder 2">
            <a:extLst>
              <a:ext uri="{FF2B5EF4-FFF2-40B4-BE49-F238E27FC236}">
                <a16:creationId xmlns:a16="http://schemas.microsoft.com/office/drawing/2014/main" id="{9557E92F-5530-4EA3-A5A2-C9CF59660207}"/>
              </a:ext>
            </a:extLst>
          </p:cNvPr>
          <p:cNvSpPr>
            <a:spLocks noGrp="1"/>
          </p:cNvSpPr>
          <p:nvPr>
            <p:ph idx="1"/>
          </p:nvPr>
        </p:nvSpPr>
        <p:spPr>
          <a:xfrm>
            <a:off x="8472264" y="1700808"/>
            <a:ext cx="3000162" cy="4720059"/>
          </a:xfrm>
        </p:spPr>
        <p:txBody>
          <a:bodyPr>
            <a:normAutofit/>
          </a:bodyPr>
          <a:lstStyle/>
          <a:p>
            <a:r>
              <a:rPr lang="is-IS" sz="1800" dirty="0"/>
              <a:t>Akranes-Hvalfjörður koma vel út, Borgarfjörður og Snæfellsnes rétt fyrir neðan meðallag og íbúar í Dölum óánægðastir.</a:t>
            </a:r>
            <a:endParaRPr lang="en-US" sz="1800" dirty="0"/>
          </a:p>
          <a:p>
            <a:r>
              <a:rPr lang="en-US" sz="1800" dirty="0" err="1"/>
              <a:t>Höfuðborgarsvæðið</a:t>
            </a:r>
            <a:r>
              <a:rPr lang="en-US" sz="1800" dirty="0"/>
              <a:t>, </a:t>
            </a:r>
            <a:r>
              <a:rPr lang="en-US" sz="1800" dirty="0" err="1"/>
              <a:t>Akureyri</a:t>
            </a:r>
            <a:r>
              <a:rPr lang="en-US" sz="1800" dirty="0"/>
              <a:t> og </a:t>
            </a:r>
            <a:r>
              <a:rPr lang="en-US" sz="1800" dirty="0" err="1"/>
              <a:t>Akranes</a:t>
            </a:r>
            <a:r>
              <a:rPr lang="en-US" sz="1800" dirty="0"/>
              <a:t> og </a:t>
            </a:r>
            <a:r>
              <a:rPr lang="en-US" sz="1800" dirty="0" err="1"/>
              <a:t>Hvalfjörður</a:t>
            </a:r>
            <a:r>
              <a:rPr lang="en-US" sz="1800" dirty="0"/>
              <a:t> </a:t>
            </a:r>
            <a:r>
              <a:rPr lang="en-US" sz="1800" dirty="0" err="1"/>
              <a:t>komu</a:t>
            </a:r>
            <a:r>
              <a:rPr lang="en-US" sz="1800" dirty="0"/>
              <a:t> best </a:t>
            </a:r>
            <a:r>
              <a:rPr lang="en-US" sz="1800" dirty="0" err="1"/>
              <a:t>út</a:t>
            </a:r>
            <a:r>
              <a:rPr lang="en-US" sz="1800" dirty="0"/>
              <a:t>.</a:t>
            </a:r>
          </a:p>
          <a:p>
            <a:r>
              <a:rPr lang="en-US" sz="1800" dirty="0" err="1"/>
              <a:t>Dalirnir</a:t>
            </a:r>
            <a:r>
              <a:rPr lang="en-US" sz="1800" dirty="0"/>
              <a:t>, S-</a:t>
            </a:r>
            <a:r>
              <a:rPr lang="en-US" sz="1800" dirty="0" err="1"/>
              <a:t>Vestfirðir</a:t>
            </a:r>
            <a:r>
              <a:rPr lang="en-US" sz="1800" dirty="0"/>
              <a:t> og </a:t>
            </a:r>
            <a:r>
              <a:rPr lang="en-US" sz="1800" dirty="0" err="1"/>
              <a:t>Strandir</a:t>
            </a:r>
            <a:r>
              <a:rPr lang="en-US" sz="1800" dirty="0"/>
              <a:t> og </a:t>
            </a:r>
            <a:r>
              <a:rPr lang="en-US" sz="1800" dirty="0" err="1"/>
              <a:t>Reykhólar</a:t>
            </a:r>
            <a:r>
              <a:rPr lang="en-US" sz="1800" dirty="0"/>
              <a:t> </a:t>
            </a:r>
            <a:r>
              <a:rPr lang="en-US" sz="1800" dirty="0" err="1"/>
              <a:t>komu</a:t>
            </a:r>
            <a:r>
              <a:rPr lang="en-US" sz="1800" dirty="0"/>
              <a:t> verst </a:t>
            </a:r>
            <a:r>
              <a:rPr lang="en-US" sz="1800" dirty="0" err="1"/>
              <a:t>út</a:t>
            </a:r>
            <a:r>
              <a:rPr lang="en-US" sz="1800" dirty="0"/>
              <a:t>.</a:t>
            </a:r>
          </a:p>
          <a:p>
            <a:r>
              <a:rPr lang="en-US" sz="1800" dirty="0" err="1"/>
              <a:t>Sveitirnar</a:t>
            </a:r>
            <a:r>
              <a:rPr lang="en-US" sz="1800" dirty="0"/>
              <a:t> </a:t>
            </a:r>
            <a:r>
              <a:rPr lang="en-US" sz="1800" dirty="0" err="1"/>
              <a:t>voru</a:t>
            </a:r>
            <a:r>
              <a:rPr lang="en-US" sz="1800" dirty="0"/>
              <a:t> </a:t>
            </a:r>
            <a:r>
              <a:rPr lang="en-US" sz="1800" dirty="0" err="1"/>
              <a:t>töluvert</a:t>
            </a:r>
            <a:r>
              <a:rPr lang="en-US" sz="1800" dirty="0"/>
              <a:t> </a:t>
            </a:r>
            <a:r>
              <a:rPr lang="en-US" sz="1800" dirty="0" err="1"/>
              <a:t>neikvæðari</a:t>
            </a:r>
            <a:r>
              <a:rPr lang="en-US" sz="1800" dirty="0"/>
              <a:t> í </a:t>
            </a:r>
            <a:r>
              <a:rPr lang="en-US" sz="1800" dirty="0" err="1"/>
              <a:t>afstöðu</a:t>
            </a:r>
            <a:r>
              <a:rPr lang="en-US" sz="1800" dirty="0"/>
              <a:t> </a:t>
            </a:r>
            <a:r>
              <a:rPr lang="en-US" sz="1800" dirty="0" err="1"/>
              <a:t>en</a:t>
            </a:r>
            <a:r>
              <a:rPr lang="en-US" sz="1800" dirty="0"/>
              <a:t> </a:t>
            </a:r>
            <a:r>
              <a:rPr lang="en-US" sz="1800" dirty="0" err="1"/>
              <a:t>aðrir</a:t>
            </a:r>
            <a:r>
              <a:rPr lang="en-US" sz="1800" dirty="0"/>
              <a:t> </a:t>
            </a:r>
            <a:r>
              <a:rPr lang="en-US" sz="1800" dirty="0" err="1"/>
              <a:t>hópar</a:t>
            </a:r>
            <a:r>
              <a:rPr lang="en-US" sz="1800" dirty="0"/>
              <a:t>.</a:t>
            </a:r>
          </a:p>
        </p:txBody>
      </p:sp>
      <p:graphicFrame>
        <p:nvGraphicFramePr>
          <p:cNvPr id="4" name="Chart 3">
            <a:extLst>
              <a:ext uri="{FF2B5EF4-FFF2-40B4-BE49-F238E27FC236}">
                <a16:creationId xmlns:a16="http://schemas.microsoft.com/office/drawing/2014/main" id="{505283EF-7D97-41B4-8C2B-586197CF3D28}"/>
              </a:ext>
            </a:extLst>
          </p:cNvPr>
          <p:cNvGraphicFramePr/>
          <p:nvPr/>
        </p:nvGraphicFramePr>
        <p:xfrm>
          <a:off x="731400" y="1628800"/>
          <a:ext cx="7608674" cy="4792067"/>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0C93029B-51E7-4850-8E7D-EBD18E046C6A}"/>
              </a:ext>
            </a:extLst>
          </p:cNvPr>
          <p:cNvGrpSpPr/>
          <p:nvPr/>
        </p:nvGrpSpPr>
        <p:grpSpPr>
          <a:xfrm>
            <a:off x="2873829" y="1556791"/>
            <a:ext cx="2909454" cy="708563"/>
            <a:chOff x="2077610" y="1516142"/>
            <a:chExt cx="5590018" cy="708563"/>
          </a:xfrm>
        </p:grpSpPr>
        <p:sp>
          <p:nvSpPr>
            <p:cNvPr id="6" name="Right Brace 5">
              <a:extLst>
                <a:ext uri="{FF2B5EF4-FFF2-40B4-BE49-F238E27FC236}">
                  <a16:creationId xmlns:a16="http://schemas.microsoft.com/office/drawing/2014/main" id="{17F5167E-BEDA-459B-BA1F-D609993F79D6}"/>
                </a:ext>
              </a:extLst>
            </p:cNvPr>
            <p:cNvSpPr/>
            <p:nvPr/>
          </p:nvSpPr>
          <p:spPr>
            <a:xfrm rot="16200000">
              <a:off x="4696406" y="-746516"/>
              <a:ext cx="352425" cy="5590018"/>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7" name="TextBox 6">
              <a:extLst>
                <a:ext uri="{FF2B5EF4-FFF2-40B4-BE49-F238E27FC236}">
                  <a16:creationId xmlns:a16="http://schemas.microsoft.com/office/drawing/2014/main" id="{07219591-D281-4C12-ADF7-D0F2D377E83D}"/>
                </a:ext>
              </a:extLst>
            </p:cNvPr>
            <p:cNvSpPr txBox="1"/>
            <p:nvPr/>
          </p:nvSpPr>
          <p:spPr>
            <a:xfrm>
              <a:off x="2286001" y="1516142"/>
              <a:ext cx="5238749" cy="369332"/>
            </a:xfrm>
            <a:prstGeom prst="rect">
              <a:avLst/>
            </a:prstGeom>
            <a:noFill/>
          </p:spPr>
          <p:txBody>
            <a:bodyPr wrap="square" rtlCol="0">
              <a:spAutoFit/>
            </a:bodyPr>
            <a:lstStyle/>
            <a:p>
              <a:pPr algn="ctr"/>
              <a:r>
                <a:rPr lang="is-IS" dirty="0"/>
                <a:t>Ómarktækt</a:t>
              </a:r>
            </a:p>
          </p:txBody>
        </p:sp>
      </p:grpSp>
      <p:sp>
        <p:nvSpPr>
          <p:cNvPr id="8" name="Rectangle 7">
            <a:extLst>
              <a:ext uri="{FF2B5EF4-FFF2-40B4-BE49-F238E27FC236}">
                <a16:creationId xmlns:a16="http://schemas.microsoft.com/office/drawing/2014/main" id="{255198EA-EA29-456C-BF92-648F46124595}"/>
              </a:ext>
            </a:extLst>
          </p:cNvPr>
          <p:cNvSpPr/>
          <p:nvPr/>
        </p:nvSpPr>
        <p:spPr>
          <a:xfrm>
            <a:off x="2044562" y="2047875"/>
            <a:ext cx="228600" cy="275134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9" name="Rectangle 8">
            <a:extLst>
              <a:ext uri="{FF2B5EF4-FFF2-40B4-BE49-F238E27FC236}">
                <a16:creationId xmlns:a16="http://schemas.microsoft.com/office/drawing/2014/main" id="{F02AA13E-1D1E-41E9-96DB-4ABC5CEF6E8C}"/>
              </a:ext>
            </a:extLst>
          </p:cNvPr>
          <p:cNvSpPr/>
          <p:nvPr/>
        </p:nvSpPr>
        <p:spPr>
          <a:xfrm>
            <a:off x="5277793" y="2438401"/>
            <a:ext cx="228600" cy="2360823"/>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ectangle 9">
            <a:extLst>
              <a:ext uri="{FF2B5EF4-FFF2-40B4-BE49-F238E27FC236}">
                <a16:creationId xmlns:a16="http://schemas.microsoft.com/office/drawing/2014/main" id="{0CC07D99-3BDE-4DE2-AA54-6B6212BFCECD}"/>
              </a:ext>
            </a:extLst>
          </p:cNvPr>
          <p:cNvSpPr/>
          <p:nvPr/>
        </p:nvSpPr>
        <p:spPr>
          <a:xfrm>
            <a:off x="5783283" y="2420340"/>
            <a:ext cx="228600" cy="2396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Rectangle 10">
            <a:extLst>
              <a:ext uri="{FF2B5EF4-FFF2-40B4-BE49-F238E27FC236}">
                <a16:creationId xmlns:a16="http://schemas.microsoft.com/office/drawing/2014/main" id="{8358953F-F321-463C-AF65-DD5648309E4C}"/>
              </a:ext>
            </a:extLst>
          </p:cNvPr>
          <p:cNvSpPr/>
          <p:nvPr/>
        </p:nvSpPr>
        <p:spPr>
          <a:xfrm>
            <a:off x="7940189" y="2892221"/>
            <a:ext cx="228600" cy="1907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679543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E7CC8C32-6585-4617-A2ED-D22CDDDBCA16}"/>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Fjarskipti</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4F2AC52C-4085-4081-9B74-1D0D6D75E9C2}"/>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is-IS" sz="1200" dirty="0">
                <a:effectLst/>
              </a:rPr>
              <a:t>Víðast á Vesturlandi er farsímakerfi í ágætu lagi.  Hins vegar eru </a:t>
            </a:r>
            <a:r>
              <a:rPr lang="is-IS" sz="1200" dirty="0" err="1">
                <a:effectLst/>
              </a:rPr>
              <a:t>ennþá</a:t>
            </a:r>
            <a:r>
              <a:rPr lang="is-IS" sz="1200" dirty="0">
                <a:effectLst/>
              </a:rPr>
              <a:t> svæði þar sem samband er óviðunandi og þarfnast lagfæringar:</a:t>
            </a:r>
          </a:p>
          <a:p>
            <a:pPr lvl="1"/>
            <a:r>
              <a:rPr lang="is-IS" sz="1200" dirty="0">
                <a:effectLst/>
              </a:rPr>
              <a:t>Á þjóðvegi 1 og ýmsum helstu stofnleiðum á Vesturlandi eru víða dauðir punktar þar sem ekki næst samband.  Þar má nefna veginn um </a:t>
            </a:r>
            <a:r>
              <a:rPr lang="is-IS" sz="1200" dirty="0" err="1">
                <a:effectLst/>
              </a:rPr>
              <a:t>Bröttubrekku</a:t>
            </a:r>
            <a:r>
              <a:rPr lang="is-IS" sz="1200" dirty="0">
                <a:effectLst/>
              </a:rPr>
              <a:t>, Fróðárheið, Borgarfjarðarbraut o.fl. u</a:t>
            </a:r>
            <a:r>
              <a:rPr lang="is-IS" sz="1200" dirty="0"/>
              <a:t>mferðarþunga vegi</a:t>
            </a:r>
            <a:endParaRPr lang="is-IS" sz="1200" dirty="0">
              <a:effectLst/>
            </a:endParaRPr>
          </a:p>
          <a:p>
            <a:pPr lvl="1"/>
            <a:r>
              <a:rPr lang="is-IS" sz="1200" dirty="0">
                <a:effectLst/>
              </a:rPr>
              <a:t>Í dreifbýli eru staðir þar sem samband er ekkert eða lélegt s.s. í </a:t>
            </a:r>
            <a:r>
              <a:rPr lang="is-IS" sz="1200" dirty="0" err="1">
                <a:effectLst/>
              </a:rPr>
              <a:t>Hítardal</a:t>
            </a:r>
            <a:r>
              <a:rPr lang="is-IS" sz="1200" dirty="0">
                <a:effectLst/>
              </a:rPr>
              <a:t> í Borgarbyggð og á nokkrum stöðum í Dalabyggð.</a:t>
            </a:r>
          </a:p>
          <a:p>
            <a:pPr lvl="1"/>
            <a:r>
              <a:rPr lang="is-IS" sz="1200" dirty="0">
                <a:effectLst/>
              </a:rPr>
              <a:t>Á vinsælum útivistarsvæðum víða á Vesturlandi er ekkert eða lélegt samband, svo sem í þjóðgarðinum og á vinsælli gönguleið </a:t>
            </a:r>
            <a:r>
              <a:rPr lang="is-IS" sz="1200" dirty="0" err="1">
                <a:effectLst/>
              </a:rPr>
              <a:t>s.k</a:t>
            </a:r>
            <a:r>
              <a:rPr lang="is-IS" sz="1200" dirty="0">
                <a:effectLst/>
              </a:rPr>
              <a:t>. </a:t>
            </a:r>
            <a:r>
              <a:rPr lang="is-IS" sz="1200" dirty="0"/>
              <a:t>Vatnaleið</a:t>
            </a:r>
            <a:r>
              <a:rPr lang="is-IS" sz="1200" dirty="0">
                <a:effectLst/>
              </a:rPr>
              <a:t>.</a:t>
            </a:r>
          </a:p>
          <a:p>
            <a:r>
              <a:rPr lang="is-IS" sz="1200" dirty="0">
                <a:effectLst/>
              </a:rPr>
              <a:t>Viðbragðsaðilar í umdæminu reiða sig á TETRA og farsímakerfi en björgunarsveitir hafa að einhverju leyti verið að nota VHF kerfi við ákveðnar aðstæður. TETRA endurvarpar ná yfir allt umdæmið og ekki eru mörg skuggasvæði innan þess en búast má við skertu sambandi á einstökum landsvæðum vegna landslags.</a:t>
            </a:r>
          </a:p>
          <a:p>
            <a:r>
              <a:rPr lang="is-IS" sz="1200" dirty="0"/>
              <a:t>Á mynd má sjá styrkleika merkis, rautt svæði er þar sem er sambandsleysi.</a:t>
            </a:r>
            <a:r>
              <a:rPr lang="is-IS" sz="1200" dirty="0">
                <a:effectLst/>
              </a:rPr>
              <a:t> </a:t>
            </a:r>
          </a:p>
          <a:p>
            <a:endParaRPr lang="en-US" sz="1200" dirty="0"/>
          </a:p>
        </p:txBody>
      </p:sp>
      <p:pic>
        <p:nvPicPr>
          <p:cNvPr id="6" name="Staðgengill efnis 5">
            <a:extLst>
              <a:ext uri="{FF2B5EF4-FFF2-40B4-BE49-F238E27FC236}">
                <a16:creationId xmlns:a16="http://schemas.microsoft.com/office/drawing/2014/main" id="{21D1CD9D-7997-4793-A3D5-8A575D8EF592}"/>
              </a:ext>
            </a:extLst>
          </p:cNvPr>
          <p:cNvPicPr>
            <a:picLocks noGrp="1" noChangeAspect="1"/>
          </p:cNvPicPr>
          <p:nvPr>
            <p:ph sz="half" idx="2"/>
          </p:nvPr>
        </p:nvPicPr>
        <p:blipFill>
          <a:blip r:embed="rId2"/>
          <a:stretch>
            <a:fillRect/>
          </a:stretch>
        </p:blipFill>
        <p:spPr>
          <a:xfrm>
            <a:off x="6099048" y="1484243"/>
            <a:ext cx="5458968" cy="3889514"/>
          </a:xfrm>
          <a:prstGeom prst="rect">
            <a:avLst/>
          </a:prstGeom>
        </p:spPr>
      </p:pic>
    </p:spTree>
    <p:extLst>
      <p:ext uri="{BB962C8B-B14F-4D97-AF65-F5344CB8AC3E}">
        <p14:creationId xmlns:p14="http://schemas.microsoft.com/office/powerpoint/2010/main" val="4127499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8118-5FC1-4791-B07C-5AB6E7D23C0F}"/>
              </a:ext>
            </a:extLst>
          </p:cNvPr>
          <p:cNvSpPr>
            <a:spLocks noGrp="1"/>
          </p:cNvSpPr>
          <p:nvPr>
            <p:ph type="title"/>
          </p:nvPr>
        </p:nvSpPr>
        <p:spPr>
          <a:xfrm>
            <a:off x="1343472" y="836712"/>
            <a:ext cx="9793088" cy="720079"/>
          </a:xfrm>
        </p:spPr>
        <p:txBody>
          <a:bodyPr>
            <a:normAutofit fontScale="90000"/>
          </a:bodyPr>
          <a:lstStyle/>
          <a:p>
            <a:r>
              <a:rPr lang="is-IS" dirty="0"/>
              <a:t>Hversu ánægðir eru íbúar með raforkumálin</a:t>
            </a:r>
          </a:p>
        </p:txBody>
      </p:sp>
      <p:sp>
        <p:nvSpPr>
          <p:cNvPr id="3" name="Content Placeholder 2">
            <a:extLst>
              <a:ext uri="{FF2B5EF4-FFF2-40B4-BE49-F238E27FC236}">
                <a16:creationId xmlns:a16="http://schemas.microsoft.com/office/drawing/2014/main" id="{9557E92F-5530-4EA3-A5A2-C9CF59660207}"/>
              </a:ext>
            </a:extLst>
          </p:cNvPr>
          <p:cNvSpPr>
            <a:spLocks noGrp="1"/>
          </p:cNvSpPr>
          <p:nvPr>
            <p:ph idx="1"/>
          </p:nvPr>
        </p:nvSpPr>
        <p:spPr>
          <a:xfrm>
            <a:off x="8340074" y="1700808"/>
            <a:ext cx="3132352" cy="4720059"/>
          </a:xfrm>
        </p:spPr>
        <p:txBody>
          <a:bodyPr>
            <a:normAutofit/>
          </a:bodyPr>
          <a:lstStyle/>
          <a:p>
            <a:r>
              <a:rPr lang="is-IS" sz="1800" dirty="0"/>
              <a:t>Akranes-Hvalfjörður þar er staðan góð, Borgarfjörður og Snæfellsnes í meðallagi en Dalamenn er ósáttir með stöðuna.</a:t>
            </a:r>
          </a:p>
          <a:p>
            <a:r>
              <a:rPr lang="is-IS" sz="1800" dirty="0"/>
              <a:t>Höfuðborgarsvæðið, Akranes og Hvalfjörður og Suðurnesjabær komu best út.</a:t>
            </a:r>
          </a:p>
          <a:p>
            <a:r>
              <a:rPr lang="is-IS" sz="1800" dirty="0"/>
              <a:t>S-Vestfirðir, N-Vestfirðir og Strandir og Reykhólar komu verst út.</a:t>
            </a:r>
          </a:p>
          <a:p>
            <a:r>
              <a:rPr lang="is-IS" sz="1800" dirty="0"/>
              <a:t>Sveitin var almennt neikvæðari í afstöðu en aðrir hópar.</a:t>
            </a:r>
          </a:p>
          <a:p>
            <a:endParaRPr lang="is-IS" sz="2000" dirty="0"/>
          </a:p>
        </p:txBody>
      </p:sp>
      <p:graphicFrame>
        <p:nvGraphicFramePr>
          <p:cNvPr id="4" name="Chart 3">
            <a:extLst>
              <a:ext uri="{FF2B5EF4-FFF2-40B4-BE49-F238E27FC236}">
                <a16:creationId xmlns:a16="http://schemas.microsoft.com/office/drawing/2014/main" id="{505283EF-7D97-41B4-8C2B-586197CF3D28}"/>
              </a:ext>
            </a:extLst>
          </p:cNvPr>
          <p:cNvGraphicFramePr/>
          <p:nvPr/>
        </p:nvGraphicFramePr>
        <p:xfrm>
          <a:off x="731400" y="1628800"/>
          <a:ext cx="7608674" cy="4792067"/>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DF2D8D9B-DAD1-40C6-B94A-272FFD1A49E3}"/>
              </a:ext>
            </a:extLst>
          </p:cNvPr>
          <p:cNvGrpSpPr/>
          <p:nvPr/>
        </p:nvGrpSpPr>
        <p:grpSpPr>
          <a:xfrm>
            <a:off x="3330588" y="1628800"/>
            <a:ext cx="2410299" cy="708563"/>
            <a:chOff x="2077610" y="1516142"/>
            <a:chExt cx="5590018" cy="708563"/>
          </a:xfrm>
        </p:grpSpPr>
        <p:sp>
          <p:nvSpPr>
            <p:cNvPr id="6" name="Right Brace 5">
              <a:extLst>
                <a:ext uri="{FF2B5EF4-FFF2-40B4-BE49-F238E27FC236}">
                  <a16:creationId xmlns:a16="http://schemas.microsoft.com/office/drawing/2014/main" id="{C21B137E-8FC9-4519-9177-E095D6B46025}"/>
                </a:ext>
              </a:extLst>
            </p:cNvPr>
            <p:cNvSpPr/>
            <p:nvPr/>
          </p:nvSpPr>
          <p:spPr>
            <a:xfrm rot="16200000">
              <a:off x="4696406" y="-746516"/>
              <a:ext cx="352425" cy="5590018"/>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7" name="TextBox 6">
              <a:extLst>
                <a:ext uri="{FF2B5EF4-FFF2-40B4-BE49-F238E27FC236}">
                  <a16:creationId xmlns:a16="http://schemas.microsoft.com/office/drawing/2014/main" id="{EFF2B34B-E5B4-4C85-91EA-7D5DF2265C47}"/>
                </a:ext>
              </a:extLst>
            </p:cNvPr>
            <p:cNvSpPr txBox="1"/>
            <p:nvPr/>
          </p:nvSpPr>
          <p:spPr>
            <a:xfrm>
              <a:off x="2286001" y="1516142"/>
              <a:ext cx="5238749" cy="369332"/>
            </a:xfrm>
            <a:prstGeom prst="rect">
              <a:avLst/>
            </a:prstGeom>
            <a:noFill/>
          </p:spPr>
          <p:txBody>
            <a:bodyPr wrap="square" rtlCol="0">
              <a:spAutoFit/>
            </a:bodyPr>
            <a:lstStyle/>
            <a:p>
              <a:pPr algn="ctr"/>
              <a:r>
                <a:rPr lang="is-IS" dirty="0"/>
                <a:t>Ómarktækt</a:t>
              </a:r>
            </a:p>
          </p:txBody>
        </p:sp>
      </p:grpSp>
      <p:sp>
        <p:nvSpPr>
          <p:cNvPr id="8" name="Rectangle 7">
            <a:extLst>
              <a:ext uri="{FF2B5EF4-FFF2-40B4-BE49-F238E27FC236}">
                <a16:creationId xmlns:a16="http://schemas.microsoft.com/office/drawing/2014/main" id="{BB3C63FF-F805-4F79-A0ED-0D9F956B8F67}"/>
              </a:ext>
            </a:extLst>
          </p:cNvPr>
          <p:cNvSpPr/>
          <p:nvPr/>
        </p:nvSpPr>
        <p:spPr>
          <a:xfrm>
            <a:off x="1776361" y="1998133"/>
            <a:ext cx="228600" cy="281253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9" name="Rectangle 8">
            <a:extLst>
              <a:ext uri="{FF2B5EF4-FFF2-40B4-BE49-F238E27FC236}">
                <a16:creationId xmlns:a16="http://schemas.microsoft.com/office/drawing/2014/main" id="{D677D4E6-A0F4-4F9D-8672-28A22EE1EB2A}"/>
              </a:ext>
            </a:extLst>
          </p:cNvPr>
          <p:cNvSpPr/>
          <p:nvPr/>
        </p:nvSpPr>
        <p:spPr>
          <a:xfrm>
            <a:off x="4730380" y="2354271"/>
            <a:ext cx="228600" cy="2456398"/>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ectangle 9">
            <a:extLst>
              <a:ext uri="{FF2B5EF4-FFF2-40B4-BE49-F238E27FC236}">
                <a16:creationId xmlns:a16="http://schemas.microsoft.com/office/drawing/2014/main" id="{37AA180F-20DA-4B81-B5ED-78C4ACCF7EFA}"/>
              </a:ext>
            </a:extLst>
          </p:cNvPr>
          <p:cNvSpPr/>
          <p:nvPr/>
        </p:nvSpPr>
        <p:spPr>
          <a:xfrm>
            <a:off x="5522348" y="2409373"/>
            <a:ext cx="228600" cy="24012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Rectangle 10">
            <a:extLst>
              <a:ext uri="{FF2B5EF4-FFF2-40B4-BE49-F238E27FC236}">
                <a16:creationId xmlns:a16="http://schemas.microsoft.com/office/drawing/2014/main" id="{A9312479-789F-4D26-BDC1-5926AC11FECE}"/>
              </a:ext>
            </a:extLst>
          </p:cNvPr>
          <p:cNvSpPr/>
          <p:nvPr/>
        </p:nvSpPr>
        <p:spPr>
          <a:xfrm>
            <a:off x="6895378" y="2505076"/>
            <a:ext cx="228600" cy="22655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22256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711789E5-8225-42B9-8230-CCC80362386F}"/>
              </a:ext>
            </a:extLst>
          </p:cNvPr>
          <p:cNvSpPr>
            <a:spLocks noGrp="1"/>
          </p:cNvSpPr>
          <p:nvPr>
            <p:ph type="title"/>
          </p:nvPr>
        </p:nvSpPr>
        <p:spPr>
          <a:xfrm>
            <a:off x="647132" y="1295231"/>
            <a:ext cx="5895178" cy="3807446"/>
          </a:xfrm>
        </p:spPr>
        <p:txBody>
          <a:bodyPr vert="horz" lIns="91440" tIns="45720" rIns="91440" bIns="45720" rtlCol="0" anchor="b">
            <a:normAutofit/>
          </a:bodyPr>
          <a:lstStyle/>
          <a:p>
            <a:r>
              <a:rPr lang="en-US" sz="6600" kern="1200">
                <a:solidFill>
                  <a:schemeClr val="tx1"/>
                </a:solidFill>
                <a:latin typeface="+mj-lt"/>
                <a:ea typeface="+mj-ea"/>
                <a:cs typeface="+mj-cs"/>
              </a:rPr>
              <a:t>Stöðumat</a:t>
            </a:r>
          </a:p>
        </p:txBody>
      </p:sp>
      <p:sp>
        <p:nvSpPr>
          <p:cNvPr id="23" name="Freeform: Shape 22">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3" name="Textastaðgengill 2">
            <a:extLst>
              <a:ext uri="{FF2B5EF4-FFF2-40B4-BE49-F238E27FC236}">
                <a16:creationId xmlns:a16="http://schemas.microsoft.com/office/drawing/2014/main" id="{F50B1F62-0512-47D1-8156-5A9CE6AEA7D4}"/>
              </a:ext>
            </a:extLst>
          </p:cNvPr>
          <p:cNvSpPr>
            <a:spLocks noGrp="1"/>
          </p:cNvSpPr>
          <p:nvPr>
            <p:ph type="body" idx="1"/>
          </p:nvPr>
        </p:nvSpPr>
        <p:spPr>
          <a:xfrm>
            <a:off x="8129872" y="1122363"/>
            <a:ext cx="3223928" cy="3980314"/>
          </a:xfrm>
        </p:spPr>
        <p:txBody>
          <a:bodyPr vert="horz" lIns="91440" tIns="45720" rIns="91440" bIns="45720" rtlCol="0" anchor="b">
            <a:normAutofit/>
          </a:bodyPr>
          <a:lstStyle/>
          <a:p>
            <a:r>
              <a:rPr lang="en-US" kern="1200">
                <a:solidFill>
                  <a:srgbClr val="FFFFFF"/>
                </a:solidFill>
                <a:latin typeface="+mn-lt"/>
                <a:ea typeface="+mn-ea"/>
                <a:cs typeface="+mn-cs"/>
              </a:rPr>
              <a:t>Kafli 1</a:t>
            </a:r>
          </a:p>
        </p:txBody>
      </p:sp>
      <p:sp>
        <p:nvSpPr>
          <p:cNvPr id="2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18288"/>
          </a:xfrm>
          <a:custGeom>
            <a:avLst/>
            <a:gdLst>
              <a:gd name="connsiteX0" fmla="*/ 0 w 5897880"/>
              <a:gd name="connsiteY0" fmla="*/ 0 h 18288"/>
              <a:gd name="connsiteX1" fmla="*/ 537362 w 5897880"/>
              <a:gd name="connsiteY1" fmla="*/ 0 h 18288"/>
              <a:gd name="connsiteX2" fmla="*/ 1133704 w 5897880"/>
              <a:gd name="connsiteY2" fmla="*/ 0 h 18288"/>
              <a:gd name="connsiteX3" fmla="*/ 1671066 w 5897880"/>
              <a:gd name="connsiteY3" fmla="*/ 0 h 18288"/>
              <a:gd name="connsiteX4" fmla="*/ 2385365 w 5897880"/>
              <a:gd name="connsiteY4" fmla="*/ 0 h 18288"/>
              <a:gd name="connsiteX5" fmla="*/ 3040685 w 5897880"/>
              <a:gd name="connsiteY5" fmla="*/ 0 h 18288"/>
              <a:gd name="connsiteX6" fmla="*/ 3696005 w 5897880"/>
              <a:gd name="connsiteY6" fmla="*/ 0 h 18288"/>
              <a:gd name="connsiteX7" fmla="*/ 4469282 w 5897880"/>
              <a:gd name="connsiteY7" fmla="*/ 0 h 18288"/>
              <a:gd name="connsiteX8" fmla="*/ 5183581 w 5897880"/>
              <a:gd name="connsiteY8" fmla="*/ 0 h 18288"/>
              <a:gd name="connsiteX9" fmla="*/ 5897880 w 5897880"/>
              <a:gd name="connsiteY9" fmla="*/ 0 h 18288"/>
              <a:gd name="connsiteX10" fmla="*/ 5897880 w 5897880"/>
              <a:gd name="connsiteY10" fmla="*/ 18288 h 18288"/>
              <a:gd name="connsiteX11" fmla="*/ 5419496 w 5897880"/>
              <a:gd name="connsiteY11" fmla="*/ 18288 h 18288"/>
              <a:gd name="connsiteX12" fmla="*/ 4882134 w 5897880"/>
              <a:gd name="connsiteY12" fmla="*/ 18288 h 18288"/>
              <a:gd name="connsiteX13" fmla="*/ 4167835 w 5897880"/>
              <a:gd name="connsiteY13" fmla="*/ 18288 h 18288"/>
              <a:gd name="connsiteX14" fmla="*/ 3394558 w 5897880"/>
              <a:gd name="connsiteY14" fmla="*/ 18288 h 18288"/>
              <a:gd name="connsiteX15" fmla="*/ 2798216 w 5897880"/>
              <a:gd name="connsiteY15" fmla="*/ 18288 h 18288"/>
              <a:gd name="connsiteX16" fmla="*/ 2024939 w 5897880"/>
              <a:gd name="connsiteY16" fmla="*/ 18288 h 18288"/>
              <a:gd name="connsiteX17" fmla="*/ 1487576 w 5897880"/>
              <a:gd name="connsiteY17" fmla="*/ 18288 h 18288"/>
              <a:gd name="connsiteX18" fmla="*/ 1009193 w 5897880"/>
              <a:gd name="connsiteY18" fmla="*/ 18288 h 18288"/>
              <a:gd name="connsiteX19" fmla="*/ 0 w 5897880"/>
              <a:gd name="connsiteY19" fmla="*/ 18288 h 18288"/>
              <a:gd name="connsiteX20" fmla="*/ 0 w 5897880"/>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18288"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259" y="7355"/>
                  <a:pt x="5898164" y="10249"/>
                  <a:pt x="5897880" y="18288"/>
                </a:cubicBezTo>
                <a:cubicBezTo>
                  <a:pt x="5682742" y="31268"/>
                  <a:pt x="5520014" y="14700"/>
                  <a:pt x="5419496" y="18288"/>
                </a:cubicBezTo>
                <a:cubicBezTo>
                  <a:pt x="5318978" y="21876"/>
                  <a:pt x="5012864" y="-2446"/>
                  <a:pt x="4882134" y="18288"/>
                </a:cubicBezTo>
                <a:cubicBezTo>
                  <a:pt x="4751404" y="39022"/>
                  <a:pt x="4313676" y="-3937"/>
                  <a:pt x="4167835" y="18288"/>
                </a:cubicBezTo>
                <a:cubicBezTo>
                  <a:pt x="4021994" y="40513"/>
                  <a:pt x="3715729" y="50049"/>
                  <a:pt x="3394558" y="18288"/>
                </a:cubicBezTo>
                <a:cubicBezTo>
                  <a:pt x="3073387" y="-13473"/>
                  <a:pt x="3093227" y="29828"/>
                  <a:pt x="2798216" y="18288"/>
                </a:cubicBezTo>
                <a:cubicBezTo>
                  <a:pt x="2503205" y="6748"/>
                  <a:pt x="2297615" y="22459"/>
                  <a:pt x="2024939" y="18288"/>
                </a:cubicBezTo>
                <a:cubicBezTo>
                  <a:pt x="1752263" y="14117"/>
                  <a:pt x="1629814" y="-5485"/>
                  <a:pt x="1487576" y="18288"/>
                </a:cubicBezTo>
                <a:cubicBezTo>
                  <a:pt x="1345338" y="42061"/>
                  <a:pt x="1238885" y="15810"/>
                  <a:pt x="1009193" y="18288"/>
                </a:cubicBezTo>
                <a:cubicBezTo>
                  <a:pt x="779501" y="20766"/>
                  <a:pt x="441829" y="-24679"/>
                  <a:pt x="0" y="18288"/>
                </a:cubicBezTo>
                <a:cubicBezTo>
                  <a:pt x="-384" y="12702"/>
                  <a:pt x="-513" y="4636"/>
                  <a:pt x="0" y="0"/>
                </a:cubicBezTo>
                <a:close/>
              </a:path>
              <a:path w="5897880" h="18288"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220" y="5688"/>
                  <a:pt x="5897711" y="13142"/>
                  <a:pt x="5897880" y="18288"/>
                </a:cubicBezTo>
                <a:cubicBezTo>
                  <a:pt x="5630425" y="-1425"/>
                  <a:pt x="5532865" y="12244"/>
                  <a:pt x="5242560" y="18288"/>
                </a:cubicBezTo>
                <a:cubicBezTo>
                  <a:pt x="4952255" y="24332"/>
                  <a:pt x="4783060" y="5748"/>
                  <a:pt x="4646219" y="18288"/>
                </a:cubicBezTo>
                <a:cubicBezTo>
                  <a:pt x="4509378" y="30828"/>
                  <a:pt x="4163771" y="-13995"/>
                  <a:pt x="3872941" y="18288"/>
                </a:cubicBezTo>
                <a:cubicBezTo>
                  <a:pt x="3582111" y="50571"/>
                  <a:pt x="3362704" y="-1402"/>
                  <a:pt x="3099664" y="18288"/>
                </a:cubicBezTo>
                <a:cubicBezTo>
                  <a:pt x="2836624" y="37978"/>
                  <a:pt x="2747441" y="19657"/>
                  <a:pt x="2562301" y="18288"/>
                </a:cubicBezTo>
                <a:cubicBezTo>
                  <a:pt x="2377161" y="16919"/>
                  <a:pt x="2104946" y="21735"/>
                  <a:pt x="1906981" y="18288"/>
                </a:cubicBezTo>
                <a:cubicBezTo>
                  <a:pt x="1709016" y="14841"/>
                  <a:pt x="1304654" y="-2323"/>
                  <a:pt x="1133704" y="18288"/>
                </a:cubicBezTo>
                <a:cubicBezTo>
                  <a:pt x="962754" y="38899"/>
                  <a:pt x="457048" y="2985"/>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197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72FEBBB6-78BF-4274-AC8E-9026065BD17C}"/>
              </a:ext>
            </a:extLst>
          </p:cNvPr>
          <p:cNvSpPr>
            <a:spLocks noGrp="1"/>
          </p:cNvSpPr>
          <p:nvPr>
            <p:ph type="title"/>
          </p:nvPr>
        </p:nvSpPr>
        <p:spPr>
          <a:xfrm>
            <a:off x="838200" y="365125"/>
            <a:ext cx="10515600" cy="1325563"/>
          </a:xfrm>
        </p:spPr>
        <p:txBody>
          <a:bodyPr>
            <a:normAutofit/>
          </a:bodyPr>
          <a:lstStyle/>
          <a:p>
            <a:r>
              <a:rPr lang="is-IS" sz="5400" dirty="0"/>
              <a:t>Orkuöflun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3719A368-FEB9-442F-9ABF-60FAF295BCFD}"/>
              </a:ext>
            </a:extLst>
          </p:cNvPr>
          <p:cNvSpPr>
            <a:spLocks noGrp="1"/>
          </p:cNvSpPr>
          <p:nvPr>
            <p:ph idx="1"/>
          </p:nvPr>
        </p:nvSpPr>
        <p:spPr>
          <a:xfrm>
            <a:off x="838200" y="1929384"/>
            <a:ext cx="10515600" cy="4251960"/>
          </a:xfrm>
        </p:spPr>
        <p:txBody>
          <a:bodyPr>
            <a:normAutofit/>
          </a:bodyPr>
          <a:lstStyle/>
          <a:p>
            <a:r>
              <a:rPr lang="is-IS" sz="2000" dirty="0"/>
              <a:t>Nokkrar virkjanir eru á Vesturlandi og Andakílsárvirkjun þeirra stærst, en hún er í eigu Orkuveitu Reykjavíkur.</a:t>
            </a:r>
          </a:p>
          <a:p>
            <a:pPr lvl="1"/>
            <a:r>
              <a:rPr lang="is-IS" sz="2000" dirty="0"/>
              <a:t>Víða eru minni virkjanir sem selja rafmagn inná dreifikerfið s.s. í Húsafelli, Múlavirkjun og fleiri virkjanir á Snæfellsnesi</a:t>
            </a:r>
          </a:p>
          <a:p>
            <a:pPr lvl="1"/>
            <a:r>
              <a:rPr lang="is-IS" sz="2000" dirty="0"/>
              <a:t>Á vegum SSV var unnið að því að meta ýmsa kosti fyrir smávirkjanir á Vesturlandi og í skýrslu sem kom út árið 2020 var umfjöllun um 70 mögulega valkosti fyrir smávirkjanir.</a:t>
            </a:r>
          </a:p>
          <a:p>
            <a:r>
              <a:rPr lang="is-IS" sz="2000" dirty="0"/>
              <a:t>Í Dalabyggð hefur verið til skoðunar að reisa vindorkugarða á vegum einkaaðila og er það verkefni í skipulagsferli.  Einnig hefur verið til umræða að reisa vindorkugarð í Borgarbyggð, en ljóst að þetta eru mjög umdeild verkefni.</a:t>
            </a:r>
          </a:p>
          <a:p>
            <a:r>
              <a:rPr lang="is-IS" sz="2000" dirty="0"/>
              <a:t>Til skoðunar hefur verið að nýta </a:t>
            </a:r>
            <a:r>
              <a:rPr lang="is-IS" sz="2000" dirty="0" err="1"/>
              <a:t>glatvarma</a:t>
            </a:r>
            <a:r>
              <a:rPr lang="is-IS" sz="2000" dirty="0"/>
              <a:t> á Grundartanga til að framleiða orku og </a:t>
            </a:r>
            <a:r>
              <a:rPr lang="is-IS" sz="2000" dirty="0" err="1"/>
              <a:t>rafeldsneyti</a:t>
            </a:r>
            <a:r>
              <a:rPr lang="is-IS" sz="2000" dirty="0"/>
              <a:t>,</a:t>
            </a:r>
          </a:p>
        </p:txBody>
      </p:sp>
    </p:spTree>
    <p:extLst>
      <p:ext uri="{BB962C8B-B14F-4D97-AF65-F5344CB8AC3E}">
        <p14:creationId xmlns:p14="http://schemas.microsoft.com/office/powerpoint/2010/main" val="1701539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7246E079-2331-47EE-BA43-49C063B5810F}"/>
              </a:ext>
            </a:extLst>
          </p:cNvPr>
          <p:cNvSpPr>
            <a:spLocks noGrp="1"/>
          </p:cNvSpPr>
          <p:nvPr>
            <p:ph type="title"/>
          </p:nvPr>
        </p:nvSpPr>
        <p:spPr>
          <a:xfrm>
            <a:off x="838200" y="365125"/>
            <a:ext cx="10515600" cy="1325563"/>
          </a:xfrm>
        </p:spPr>
        <p:txBody>
          <a:bodyPr>
            <a:normAutofit/>
          </a:bodyPr>
          <a:lstStyle/>
          <a:p>
            <a:r>
              <a:rPr lang="is-IS" sz="5400" dirty="0"/>
              <a:t>Stofnlína og dreifikerfi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1C789A24-C162-42B1-826D-66D756F1F927}"/>
              </a:ext>
            </a:extLst>
          </p:cNvPr>
          <p:cNvSpPr>
            <a:spLocks noGrp="1"/>
          </p:cNvSpPr>
          <p:nvPr>
            <p:ph idx="1"/>
          </p:nvPr>
        </p:nvSpPr>
        <p:spPr>
          <a:xfrm>
            <a:off x="838200" y="1929384"/>
            <a:ext cx="10515600" cy="4251960"/>
          </a:xfrm>
        </p:spPr>
        <p:txBody>
          <a:bodyPr>
            <a:normAutofit/>
          </a:bodyPr>
          <a:lstStyle/>
          <a:p>
            <a:r>
              <a:rPr lang="is-IS" sz="2200"/>
              <a:t>Landsnet rekur stofnlínukerfið á Vesturlandi.  Stofnlína frá Brennimel í Hvalfjarðarsveit og áfram um Borgarfjörð og norður í Hrútatungu er hluti af byggðalínunni hringinn í kringum landið.</a:t>
            </a:r>
          </a:p>
          <a:p>
            <a:r>
              <a:rPr lang="is-IS" sz="2200"/>
              <a:t>Dreifikerfið er rekið af Rarik og undanfarin ár hefur verið unnið að því að leggja dreifikerfið í jörð til þess að auka frekar afhendingaröryggi.  Þá hefur verið unnið að þrífösun á rafmagni í dreifbýli, það verkefni hefur gengið alltof hægt, en þriggja fasa rafmagn er forsenda þess að hægt sé að reka nútímalegan landbúnað og ferðaþjónustu í dreifbýli.  Stjórnvöld hyggjast hraða þrífösun á næstu árum og er mjög mikilvægt að tryggja að svo verði.</a:t>
            </a:r>
          </a:p>
          <a:p>
            <a:r>
              <a:rPr lang="is-IS" sz="2200"/>
              <a:t>Orkuveita Reykjavíkur sér um dreifikerfi rafmagns á Akranesi, en Akraneskaupstaður og Borgarbyggð eru eignaraðilar að OR.</a:t>
            </a:r>
          </a:p>
          <a:p>
            <a:endParaRPr lang="is-IS" sz="2200"/>
          </a:p>
        </p:txBody>
      </p:sp>
    </p:spTree>
    <p:extLst>
      <p:ext uri="{BB962C8B-B14F-4D97-AF65-F5344CB8AC3E}">
        <p14:creationId xmlns:p14="http://schemas.microsoft.com/office/powerpoint/2010/main" val="997931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E90A9-0ED5-4623-9D3E-218CD63DDFD7}"/>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Stofnlínukerfi á Vesturlandi</a:t>
            </a:r>
          </a:p>
        </p:txBody>
      </p:sp>
      <p:pic>
        <p:nvPicPr>
          <p:cNvPr id="12" name="Content Placeholder 11" descr="A close up of a map&#10;&#10;Description automatically generated">
            <a:extLst>
              <a:ext uri="{FF2B5EF4-FFF2-40B4-BE49-F238E27FC236}">
                <a16:creationId xmlns:a16="http://schemas.microsoft.com/office/drawing/2014/main" id="{520414E2-2F23-41F9-BEDE-F3DB25188C0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936" y="1381887"/>
            <a:ext cx="5458968" cy="4094226"/>
          </a:xfrm>
          <a:prstGeom prst="rect">
            <a:avLst/>
          </a:prstGeom>
          <a:noFill/>
        </p:spPr>
      </p:pic>
      <p:sp>
        <p:nvSpPr>
          <p:cNvPr id="2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FBC5C6-B657-4AFF-80CC-DF368BC1BEF8}"/>
              </a:ext>
            </a:extLst>
          </p:cNvPr>
          <p:cNvSpPr>
            <a:spLocks noGrp="1"/>
          </p:cNvSpPr>
          <p:nvPr>
            <p:ph sz="half" idx="1"/>
          </p:nvPr>
        </p:nvSpPr>
        <p:spPr>
          <a:xfrm>
            <a:off x="6739128" y="2664886"/>
            <a:ext cx="4818888" cy="3550789"/>
          </a:xfrm>
        </p:spPr>
        <p:txBody>
          <a:bodyPr vert="horz" lIns="91440" tIns="45720" rIns="91440" bIns="45720" rtlCol="0" anchor="t">
            <a:normAutofit/>
          </a:bodyPr>
          <a:lstStyle/>
          <a:p>
            <a:r>
              <a:rPr lang="is-IS" sz="1400" dirty="0"/>
              <a:t>Í tengivirkið að Brennimel í Hvalfjarðarsveit er öflug 220 </a:t>
            </a:r>
            <a:r>
              <a:rPr lang="is-IS" sz="1400" dirty="0" err="1"/>
              <a:t>kV</a:t>
            </a:r>
            <a:r>
              <a:rPr lang="is-IS" sz="1400" dirty="0"/>
              <a:t> lína og er hafinn undirbúningur að lagningu 220 </a:t>
            </a:r>
            <a:r>
              <a:rPr lang="is-IS" sz="1400" dirty="0" err="1"/>
              <a:t>kv</a:t>
            </a:r>
            <a:r>
              <a:rPr lang="is-IS" sz="1400" dirty="0"/>
              <a:t> línu áfram frá Brennimel og norður í </a:t>
            </a:r>
            <a:r>
              <a:rPr lang="is-IS" sz="1400" dirty="0" err="1"/>
              <a:t>Hrútatungu</a:t>
            </a:r>
            <a:r>
              <a:rPr lang="is-IS" sz="1400" dirty="0"/>
              <a:t>. </a:t>
            </a:r>
          </a:p>
          <a:p>
            <a:r>
              <a:rPr lang="is-IS" sz="1400" dirty="0"/>
              <a:t>Frá Brennimel í Vatnshamra í Borgarbyggð er 132 </a:t>
            </a:r>
            <a:r>
              <a:rPr lang="is-IS" sz="1400" dirty="0" err="1"/>
              <a:t>kv</a:t>
            </a:r>
            <a:r>
              <a:rPr lang="is-IS" sz="1400" dirty="0"/>
              <a:t> lína í dag og áfram norður yfir Holtavörðuheiði og í spennivirkið í </a:t>
            </a:r>
            <a:r>
              <a:rPr lang="is-IS" sz="1400" dirty="0" err="1"/>
              <a:t>Hrútatungu</a:t>
            </a:r>
            <a:r>
              <a:rPr lang="is-IS" sz="1400" dirty="0"/>
              <a:t>. </a:t>
            </a:r>
          </a:p>
          <a:p>
            <a:r>
              <a:rPr lang="is-IS" sz="1400" dirty="0"/>
              <a:t>Lína er frá Vatnshömrum í Vegamót á Snæfellsnesi og þar skiptist hún og fer annars vegar norður að Vogaskeiði við Stykkishólm og </a:t>
            </a:r>
            <a:r>
              <a:rPr lang="is-IS" sz="1400" dirty="0" err="1"/>
              <a:t>hinsvegar</a:t>
            </a:r>
            <a:r>
              <a:rPr lang="is-IS" sz="1400" dirty="0"/>
              <a:t> áfram vestur að Ólafsvík. Lína er frá </a:t>
            </a:r>
            <a:r>
              <a:rPr lang="is-IS" sz="1400" dirty="0" err="1"/>
              <a:t>Hrútatungu</a:t>
            </a:r>
            <a:r>
              <a:rPr lang="is-IS" sz="1400" dirty="0"/>
              <a:t> að Glerárskógum í Dalabyggð sem einnig er 66 </a:t>
            </a:r>
            <a:r>
              <a:rPr lang="is-IS" sz="1400" dirty="0" err="1"/>
              <a:t>kV.</a:t>
            </a:r>
            <a:endParaRPr lang="is-IS" sz="1400" dirty="0"/>
          </a:p>
          <a:p>
            <a:r>
              <a:rPr lang="is-IS" sz="1400" dirty="0"/>
              <a:t>Stofnlínukerfið á Vesturlandi er að hluta veikburða og sérstaklega þarf að ráðast í endurbætur á Snæfellsnesi og í Dölum.  Tenging á milli Glerárskóga og Vogaskeiðs myndi bæta það, en í síðustu kerfisáætlun Landsnets var þessi tenging tekin út eftir að hafa verið í áætlunum í um 20 ár.</a:t>
            </a:r>
          </a:p>
        </p:txBody>
      </p:sp>
      <p:pic>
        <p:nvPicPr>
          <p:cNvPr id="6" name="Picture 5">
            <a:extLst>
              <a:ext uri="{FF2B5EF4-FFF2-40B4-BE49-F238E27FC236}">
                <a16:creationId xmlns:a16="http://schemas.microsoft.com/office/drawing/2014/main" id="{23175B93-6A8F-47EB-ACAA-6F8321A68285}"/>
              </a:ext>
            </a:extLst>
          </p:cNvPr>
          <p:cNvPicPr>
            <a:picLocks noChangeAspect="1"/>
          </p:cNvPicPr>
          <p:nvPr/>
        </p:nvPicPr>
        <p:blipFill>
          <a:blip r:embed="rId3"/>
          <a:stretch>
            <a:fillRect/>
          </a:stretch>
        </p:blipFill>
        <p:spPr>
          <a:xfrm>
            <a:off x="361438" y="5949957"/>
            <a:ext cx="734121" cy="783409"/>
          </a:xfrm>
          <a:prstGeom prst="rect">
            <a:avLst/>
          </a:prstGeom>
        </p:spPr>
      </p:pic>
    </p:spTree>
    <p:extLst>
      <p:ext uri="{BB962C8B-B14F-4D97-AF65-F5344CB8AC3E}">
        <p14:creationId xmlns:p14="http://schemas.microsoft.com/office/powerpoint/2010/main" val="421570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8E77BC-4C6C-4C02-8DF8-C4CECC1321E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Dreifikerfi Rarik og Landsnets</a:t>
            </a:r>
          </a:p>
        </p:txBody>
      </p:sp>
      <p:pic>
        <p:nvPicPr>
          <p:cNvPr id="4" name="Content Placeholder 3">
            <a:extLst>
              <a:ext uri="{FF2B5EF4-FFF2-40B4-BE49-F238E27FC236}">
                <a16:creationId xmlns:a16="http://schemas.microsoft.com/office/drawing/2014/main" id="{3DE2F068-BD1E-470C-B7D5-36F2EFBFDF3B}"/>
              </a:ext>
            </a:extLst>
          </p:cNvPr>
          <p:cNvPicPr>
            <a:picLocks noGrp="1" noChangeAspect="1"/>
          </p:cNvPicPr>
          <p:nvPr>
            <p:ph idx="1"/>
          </p:nvPr>
        </p:nvPicPr>
        <p:blipFill>
          <a:blip r:embed="rId2"/>
          <a:stretch>
            <a:fillRect/>
          </a:stretch>
        </p:blipFill>
        <p:spPr>
          <a:xfrm>
            <a:off x="801785" y="1675227"/>
            <a:ext cx="10588429" cy="4394199"/>
          </a:xfrm>
          <a:prstGeom prst="rect">
            <a:avLst/>
          </a:prstGeom>
        </p:spPr>
      </p:pic>
    </p:spTree>
    <p:extLst>
      <p:ext uri="{BB962C8B-B14F-4D97-AF65-F5344CB8AC3E}">
        <p14:creationId xmlns:p14="http://schemas.microsoft.com/office/powerpoint/2010/main" val="1639521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03F91-55AB-4AEF-9556-3AF4DA2067BC}"/>
              </a:ext>
            </a:extLst>
          </p:cNvPr>
          <p:cNvSpPr>
            <a:spLocks noGrp="1"/>
          </p:cNvSpPr>
          <p:nvPr>
            <p:ph type="title"/>
          </p:nvPr>
        </p:nvSpPr>
        <p:spPr>
          <a:xfrm>
            <a:off x="838200" y="365125"/>
            <a:ext cx="10515600" cy="1325563"/>
          </a:xfrm>
        </p:spPr>
        <p:txBody>
          <a:bodyPr>
            <a:normAutofit/>
          </a:bodyPr>
          <a:lstStyle/>
          <a:p>
            <a:r>
              <a:rPr lang="is-IS" sz="5400"/>
              <a:t>Varaafl</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F6D6AF-853B-4C85-85AD-BE6878194652}"/>
              </a:ext>
            </a:extLst>
          </p:cNvPr>
          <p:cNvSpPr>
            <a:spLocks noGrp="1"/>
          </p:cNvSpPr>
          <p:nvPr>
            <p:ph idx="1"/>
          </p:nvPr>
        </p:nvSpPr>
        <p:spPr>
          <a:xfrm>
            <a:off x="838200" y="1929384"/>
            <a:ext cx="10515600" cy="4251960"/>
          </a:xfrm>
        </p:spPr>
        <p:txBody>
          <a:bodyPr>
            <a:normAutofit/>
          </a:bodyPr>
          <a:lstStyle/>
          <a:p>
            <a:r>
              <a:rPr lang="is-IS" sz="1400" dirty="0"/>
              <a:t>Mjög mikilvægt er að byggja upp varaafl á Vesturlandi á meðan afhendingaröryggi er ekki nægjanlegt.  Regluverk umhverfismála má ekki hindra að öflugar varaaflsstöðvar verði byggðar upp.</a:t>
            </a:r>
          </a:p>
          <a:p>
            <a:r>
              <a:rPr lang="is-IS" sz="1400" dirty="0"/>
              <a:t>Snæfellsnes</a:t>
            </a:r>
          </a:p>
          <a:p>
            <a:pPr lvl="1"/>
            <a:r>
              <a:rPr lang="is-IS" sz="1400" dirty="0"/>
              <a:t>Í Ólafsvík er varaafl ríflega 3,1-3,5 MW í </a:t>
            </a:r>
            <a:r>
              <a:rPr lang="is-IS" sz="1400" dirty="0" err="1"/>
              <a:t>díselvélum</a:t>
            </a:r>
            <a:r>
              <a:rPr lang="is-IS" sz="1400" dirty="0"/>
              <a:t> og 1,5-1,8 MW í vatnsaflsvirkjun.  Þar er góða aðstaða til að bæta við varaafli</a:t>
            </a:r>
          </a:p>
          <a:p>
            <a:pPr lvl="1"/>
            <a:r>
              <a:rPr lang="is-IS" sz="1400" dirty="0"/>
              <a:t>Í Stykkishólmi er varafl um 1 MW, en þar eru tvær litlar </a:t>
            </a:r>
            <a:r>
              <a:rPr lang="is-IS" sz="1400" dirty="0" err="1"/>
              <a:t>díselvélar</a:t>
            </a:r>
            <a:endParaRPr lang="is-IS" sz="1400" dirty="0"/>
          </a:p>
          <a:p>
            <a:pPr lvl="1"/>
            <a:r>
              <a:rPr lang="is-IS" sz="1400" dirty="0"/>
              <a:t>Í Grundarfirði er ekkert varaafl, en stöðin sem var þar hefur verið flutt í burtu.</a:t>
            </a:r>
          </a:p>
          <a:p>
            <a:pPr lvl="1"/>
            <a:r>
              <a:rPr lang="is-IS" sz="1400" dirty="0"/>
              <a:t>Múlavirkjun og aðrar vatnsaflsvirkjanir eru á Snæfellsnesi sem geta nýst sem varaafl á ákveðnum stöðum.</a:t>
            </a:r>
          </a:p>
          <a:p>
            <a:pPr lvl="1"/>
            <a:r>
              <a:rPr lang="is-IS" sz="1400" dirty="0"/>
              <a:t>Nauðsynlegt að auka varaafl á Snæfellsnesi, t.d. með því að byggja sambærilega varaaflsstöð (ríflega 11 MW) og er í Bolungarvík.   </a:t>
            </a:r>
          </a:p>
          <a:p>
            <a:r>
              <a:rPr lang="is-IS" sz="1400" dirty="0"/>
              <a:t>Dalabyggð </a:t>
            </a:r>
          </a:p>
          <a:p>
            <a:pPr lvl="1"/>
            <a:r>
              <a:rPr lang="is-IS" sz="1400" dirty="0"/>
              <a:t>Í Búðardal er 430 KW </a:t>
            </a:r>
            <a:r>
              <a:rPr lang="is-IS" sz="1400" dirty="0" err="1"/>
              <a:t>díselvél</a:t>
            </a:r>
            <a:r>
              <a:rPr lang="is-IS" sz="1400" dirty="0"/>
              <a:t> og mikilvægt að auka varaafl</a:t>
            </a:r>
          </a:p>
          <a:p>
            <a:r>
              <a:rPr lang="is-IS" sz="1400" dirty="0"/>
              <a:t>Borgarfjörður</a:t>
            </a:r>
          </a:p>
          <a:p>
            <a:pPr lvl="1"/>
            <a:r>
              <a:rPr lang="is-IS" sz="1400" dirty="0" err="1"/>
              <a:t>Rarik</a:t>
            </a:r>
            <a:r>
              <a:rPr lang="is-IS" sz="1400" dirty="0"/>
              <a:t> er ekki með varaafl í Borgarfirði, en vatnsaflsvirkjun í Húsafelli 1,7 MW nýtist sem varaafl.  </a:t>
            </a:r>
          </a:p>
          <a:p>
            <a:pPr lvl="1"/>
            <a:r>
              <a:rPr lang="is-IS" sz="1400" dirty="0"/>
              <a:t>Í Hvalfirði er </a:t>
            </a:r>
            <a:r>
              <a:rPr lang="is-IS" sz="1400" dirty="0" err="1"/>
              <a:t>Rarik</a:t>
            </a:r>
            <a:r>
              <a:rPr lang="is-IS" sz="1400" dirty="0"/>
              <a:t> ekki með varaafl, en einstaka fyrirtæki og býli eru með litlar stöðvar.  Ekki er heldur varaafl á Akranesi á vegum </a:t>
            </a:r>
            <a:r>
              <a:rPr lang="is-IS" sz="1400" dirty="0" err="1"/>
              <a:t>Rarik</a:t>
            </a:r>
            <a:r>
              <a:rPr lang="is-IS" sz="1400" dirty="0"/>
              <a:t>, en hjúkrunarheimili og sjúkrahúsið eru með varafl.</a:t>
            </a:r>
          </a:p>
          <a:p>
            <a:pPr lvl="1"/>
            <a:endParaRPr lang="is-IS" sz="1400" dirty="0"/>
          </a:p>
        </p:txBody>
      </p:sp>
      <p:pic>
        <p:nvPicPr>
          <p:cNvPr id="4" name="Picture 3">
            <a:extLst>
              <a:ext uri="{FF2B5EF4-FFF2-40B4-BE49-F238E27FC236}">
                <a16:creationId xmlns:a16="http://schemas.microsoft.com/office/drawing/2014/main" id="{759E99F4-C4A0-4C74-B7E3-83E4F2142080}"/>
              </a:ext>
            </a:extLst>
          </p:cNvPr>
          <p:cNvPicPr>
            <a:picLocks noChangeAspect="1"/>
          </p:cNvPicPr>
          <p:nvPr/>
        </p:nvPicPr>
        <p:blipFill>
          <a:blip r:embed="rId2"/>
          <a:stretch>
            <a:fillRect/>
          </a:stretch>
        </p:blipFill>
        <p:spPr>
          <a:xfrm>
            <a:off x="361438" y="5949957"/>
            <a:ext cx="734121" cy="783409"/>
          </a:xfrm>
          <a:prstGeom prst="rect">
            <a:avLst/>
          </a:prstGeom>
        </p:spPr>
      </p:pic>
    </p:spTree>
    <p:extLst>
      <p:ext uri="{BB962C8B-B14F-4D97-AF65-F5344CB8AC3E}">
        <p14:creationId xmlns:p14="http://schemas.microsoft.com/office/powerpoint/2010/main" val="1006228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102471F7-B71D-493F-A218-081B30E34B17}"/>
              </a:ext>
            </a:extLst>
          </p:cNvPr>
          <p:cNvSpPr>
            <a:spLocks noGrp="1"/>
          </p:cNvSpPr>
          <p:nvPr>
            <p:ph type="ctrTitle"/>
          </p:nvPr>
        </p:nvSpPr>
        <p:spPr>
          <a:xfrm>
            <a:off x="647132" y="1295231"/>
            <a:ext cx="5895178" cy="3807446"/>
          </a:xfrm>
        </p:spPr>
        <p:txBody>
          <a:bodyPr anchor="b">
            <a:normAutofit fontScale="90000"/>
          </a:bodyPr>
          <a:lstStyle/>
          <a:p>
            <a:pPr algn="l"/>
            <a:r>
              <a:rPr lang="is-IS" sz="6100" dirty="0"/>
              <a:t>Samgöngu- og fjarskiptaáætlun ríkisins.  Kerfisáætlun Landsnets.</a:t>
            </a:r>
          </a:p>
        </p:txBody>
      </p:sp>
      <p:sp>
        <p:nvSpPr>
          <p:cNvPr id="23" name="Freeform: Shape 22">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3" name="Undirtitill 2">
            <a:extLst>
              <a:ext uri="{FF2B5EF4-FFF2-40B4-BE49-F238E27FC236}">
                <a16:creationId xmlns:a16="http://schemas.microsoft.com/office/drawing/2014/main" id="{BD64F51B-C442-49DE-82A0-C7DBB2495A85}"/>
              </a:ext>
            </a:extLst>
          </p:cNvPr>
          <p:cNvSpPr>
            <a:spLocks noGrp="1"/>
          </p:cNvSpPr>
          <p:nvPr>
            <p:ph type="subTitle" idx="1"/>
          </p:nvPr>
        </p:nvSpPr>
        <p:spPr>
          <a:xfrm>
            <a:off x="8129872" y="1122363"/>
            <a:ext cx="3223928" cy="3980314"/>
          </a:xfrm>
        </p:spPr>
        <p:txBody>
          <a:bodyPr anchor="b">
            <a:normAutofit/>
          </a:bodyPr>
          <a:lstStyle/>
          <a:p>
            <a:pPr algn="l"/>
            <a:r>
              <a:rPr lang="is-IS">
                <a:solidFill>
                  <a:srgbClr val="FFFFFF"/>
                </a:solidFill>
              </a:rPr>
              <a:t>Kafli 2</a:t>
            </a:r>
          </a:p>
        </p:txBody>
      </p:sp>
      <p:sp>
        <p:nvSpPr>
          <p:cNvPr id="2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18288"/>
          </a:xfrm>
          <a:custGeom>
            <a:avLst/>
            <a:gdLst>
              <a:gd name="connsiteX0" fmla="*/ 0 w 5897880"/>
              <a:gd name="connsiteY0" fmla="*/ 0 h 18288"/>
              <a:gd name="connsiteX1" fmla="*/ 537362 w 5897880"/>
              <a:gd name="connsiteY1" fmla="*/ 0 h 18288"/>
              <a:gd name="connsiteX2" fmla="*/ 1133704 w 5897880"/>
              <a:gd name="connsiteY2" fmla="*/ 0 h 18288"/>
              <a:gd name="connsiteX3" fmla="*/ 1671066 w 5897880"/>
              <a:gd name="connsiteY3" fmla="*/ 0 h 18288"/>
              <a:gd name="connsiteX4" fmla="*/ 2385365 w 5897880"/>
              <a:gd name="connsiteY4" fmla="*/ 0 h 18288"/>
              <a:gd name="connsiteX5" fmla="*/ 3040685 w 5897880"/>
              <a:gd name="connsiteY5" fmla="*/ 0 h 18288"/>
              <a:gd name="connsiteX6" fmla="*/ 3696005 w 5897880"/>
              <a:gd name="connsiteY6" fmla="*/ 0 h 18288"/>
              <a:gd name="connsiteX7" fmla="*/ 4469282 w 5897880"/>
              <a:gd name="connsiteY7" fmla="*/ 0 h 18288"/>
              <a:gd name="connsiteX8" fmla="*/ 5183581 w 5897880"/>
              <a:gd name="connsiteY8" fmla="*/ 0 h 18288"/>
              <a:gd name="connsiteX9" fmla="*/ 5897880 w 5897880"/>
              <a:gd name="connsiteY9" fmla="*/ 0 h 18288"/>
              <a:gd name="connsiteX10" fmla="*/ 5897880 w 5897880"/>
              <a:gd name="connsiteY10" fmla="*/ 18288 h 18288"/>
              <a:gd name="connsiteX11" fmla="*/ 5419496 w 5897880"/>
              <a:gd name="connsiteY11" fmla="*/ 18288 h 18288"/>
              <a:gd name="connsiteX12" fmla="*/ 4882134 w 5897880"/>
              <a:gd name="connsiteY12" fmla="*/ 18288 h 18288"/>
              <a:gd name="connsiteX13" fmla="*/ 4167835 w 5897880"/>
              <a:gd name="connsiteY13" fmla="*/ 18288 h 18288"/>
              <a:gd name="connsiteX14" fmla="*/ 3394558 w 5897880"/>
              <a:gd name="connsiteY14" fmla="*/ 18288 h 18288"/>
              <a:gd name="connsiteX15" fmla="*/ 2798216 w 5897880"/>
              <a:gd name="connsiteY15" fmla="*/ 18288 h 18288"/>
              <a:gd name="connsiteX16" fmla="*/ 2024939 w 5897880"/>
              <a:gd name="connsiteY16" fmla="*/ 18288 h 18288"/>
              <a:gd name="connsiteX17" fmla="*/ 1487576 w 5897880"/>
              <a:gd name="connsiteY17" fmla="*/ 18288 h 18288"/>
              <a:gd name="connsiteX18" fmla="*/ 1009193 w 5897880"/>
              <a:gd name="connsiteY18" fmla="*/ 18288 h 18288"/>
              <a:gd name="connsiteX19" fmla="*/ 0 w 5897880"/>
              <a:gd name="connsiteY19" fmla="*/ 18288 h 18288"/>
              <a:gd name="connsiteX20" fmla="*/ 0 w 5897880"/>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18288"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259" y="7355"/>
                  <a:pt x="5898164" y="10249"/>
                  <a:pt x="5897880" y="18288"/>
                </a:cubicBezTo>
                <a:cubicBezTo>
                  <a:pt x="5682742" y="31268"/>
                  <a:pt x="5520014" y="14700"/>
                  <a:pt x="5419496" y="18288"/>
                </a:cubicBezTo>
                <a:cubicBezTo>
                  <a:pt x="5318978" y="21876"/>
                  <a:pt x="5012864" y="-2446"/>
                  <a:pt x="4882134" y="18288"/>
                </a:cubicBezTo>
                <a:cubicBezTo>
                  <a:pt x="4751404" y="39022"/>
                  <a:pt x="4313676" y="-3937"/>
                  <a:pt x="4167835" y="18288"/>
                </a:cubicBezTo>
                <a:cubicBezTo>
                  <a:pt x="4021994" y="40513"/>
                  <a:pt x="3715729" y="50049"/>
                  <a:pt x="3394558" y="18288"/>
                </a:cubicBezTo>
                <a:cubicBezTo>
                  <a:pt x="3073387" y="-13473"/>
                  <a:pt x="3093227" y="29828"/>
                  <a:pt x="2798216" y="18288"/>
                </a:cubicBezTo>
                <a:cubicBezTo>
                  <a:pt x="2503205" y="6748"/>
                  <a:pt x="2297615" y="22459"/>
                  <a:pt x="2024939" y="18288"/>
                </a:cubicBezTo>
                <a:cubicBezTo>
                  <a:pt x="1752263" y="14117"/>
                  <a:pt x="1629814" y="-5485"/>
                  <a:pt x="1487576" y="18288"/>
                </a:cubicBezTo>
                <a:cubicBezTo>
                  <a:pt x="1345338" y="42061"/>
                  <a:pt x="1238885" y="15810"/>
                  <a:pt x="1009193" y="18288"/>
                </a:cubicBezTo>
                <a:cubicBezTo>
                  <a:pt x="779501" y="20766"/>
                  <a:pt x="441829" y="-24679"/>
                  <a:pt x="0" y="18288"/>
                </a:cubicBezTo>
                <a:cubicBezTo>
                  <a:pt x="-384" y="12702"/>
                  <a:pt x="-513" y="4636"/>
                  <a:pt x="0" y="0"/>
                </a:cubicBezTo>
                <a:close/>
              </a:path>
              <a:path w="5897880" h="18288"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220" y="5688"/>
                  <a:pt x="5897711" y="13142"/>
                  <a:pt x="5897880" y="18288"/>
                </a:cubicBezTo>
                <a:cubicBezTo>
                  <a:pt x="5630425" y="-1425"/>
                  <a:pt x="5532865" y="12244"/>
                  <a:pt x="5242560" y="18288"/>
                </a:cubicBezTo>
                <a:cubicBezTo>
                  <a:pt x="4952255" y="24332"/>
                  <a:pt x="4783060" y="5748"/>
                  <a:pt x="4646219" y="18288"/>
                </a:cubicBezTo>
                <a:cubicBezTo>
                  <a:pt x="4509378" y="30828"/>
                  <a:pt x="4163771" y="-13995"/>
                  <a:pt x="3872941" y="18288"/>
                </a:cubicBezTo>
                <a:cubicBezTo>
                  <a:pt x="3582111" y="50571"/>
                  <a:pt x="3362704" y="-1402"/>
                  <a:pt x="3099664" y="18288"/>
                </a:cubicBezTo>
                <a:cubicBezTo>
                  <a:pt x="2836624" y="37978"/>
                  <a:pt x="2747441" y="19657"/>
                  <a:pt x="2562301" y="18288"/>
                </a:cubicBezTo>
                <a:cubicBezTo>
                  <a:pt x="2377161" y="16919"/>
                  <a:pt x="2104946" y="21735"/>
                  <a:pt x="1906981" y="18288"/>
                </a:cubicBezTo>
                <a:cubicBezTo>
                  <a:pt x="1709016" y="14841"/>
                  <a:pt x="1304654" y="-2323"/>
                  <a:pt x="1133704" y="18288"/>
                </a:cubicBezTo>
                <a:cubicBezTo>
                  <a:pt x="962754" y="38899"/>
                  <a:pt x="457048" y="2985"/>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84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FA1C1EE8-180D-4E90-AE3D-EA0DB59B620C}"/>
              </a:ext>
            </a:extLst>
          </p:cNvPr>
          <p:cNvSpPr>
            <a:spLocks noGrp="1"/>
          </p:cNvSpPr>
          <p:nvPr>
            <p:ph type="title"/>
          </p:nvPr>
        </p:nvSpPr>
        <p:spPr>
          <a:xfrm>
            <a:off x="838200" y="365125"/>
            <a:ext cx="10515600" cy="1325563"/>
          </a:xfrm>
        </p:spPr>
        <p:txBody>
          <a:bodyPr>
            <a:normAutofit/>
          </a:bodyPr>
          <a:lstStyle/>
          <a:p>
            <a:r>
              <a:rPr lang="is-IS" sz="5400"/>
              <a:t>Samgönguáætlun ríkisins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B2D10372-88FF-4616-B700-91D2F2CE9D4F}"/>
              </a:ext>
            </a:extLst>
          </p:cNvPr>
          <p:cNvSpPr>
            <a:spLocks noGrp="1"/>
          </p:cNvSpPr>
          <p:nvPr>
            <p:ph idx="1"/>
          </p:nvPr>
        </p:nvSpPr>
        <p:spPr>
          <a:xfrm>
            <a:off x="838200" y="1929384"/>
            <a:ext cx="10515600" cy="4251960"/>
          </a:xfrm>
        </p:spPr>
        <p:txBody>
          <a:bodyPr>
            <a:normAutofit/>
          </a:bodyPr>
          <a:lstStyle/>
          <a:p>
            <a:r>
              <a:rPr lang="is-IS" sz="1700">
                <a:effectLst/>
                <a:latin typeface="Calibri" panose="020F0502020204030204" pitchFamily="34" charset="0"/>
                <a:ea typeface="Calibri" panose="020F0502020204030204" pitchFamily="34" charset="0"/>
                <a:cs typeface="Times New Roman" panose="02020603050405020304" pitchFamily="18" charset="0"/>
              </a:rPr>
              <a:t>Í samgönguáætlun er gerð grein fyrir stefnu ríkisins og helstu áætlunum í samgöngumálum. Hún er annars vegar sett fram í fjögurra ára áætlun um helstu framkvæmdir og hins vegar 12 ára stefnumótandi áætlun í samgöngumálum.  Samgönguáætlun er unnin af samgönguráði.  </a:t>
            </a:r>
          </a:p>
          <a:p>
            <a:r>
              <a:rPr lang="is-IS" sz="1700">
                <a:latin typeface="Calibri" panose="020F0502020204030204" pitchFamily="34" charset="0"/>
                <a:ea typeface="Calibri" panose="020F0502020204030204" pitchFamily="34" charset="0"/>
                <a:cs typeface="Times New Roman" panose="02020603050405020304" pitchFamily="18" charset="0"/>
              </a:rPr>
              <a:t>Í dag er í gildi áætlun sem samþykkt var af Alþingi 29 júní árið 2020 og gildir því frá 2020 og fram til 2034. </a:t>
            </a:r>
            <a:r>
              <a:rPr lang="is-IS" sz="1700" b="0" i="0">
                <a:effectLst/>
              </a:rPr>
              <a:t>Bein framlög til samgöngumála nema um 640 milljörðum króna á fimmtán ára tímabili samgönguáætlunar. Sérstök 6,5 milljarða aukafjárveiting fyrir samgönguframkvæmdir árið 2020 úr fjárfestingaáætlun ríkisstjórnarinnar í vorið 2020 vegna Covid-19 hefur verið felld inn í áætlunina.</a:t>
            </a:r>
          </a:p>
          <a:p>
            <a:r>
              <a:rPr lang="is-IS" sz="1700" b="0" i="0">
                <a:effectLst/>
                <a:latin typeface="Fira Sans"/>
              </a:rPr>
              <a:t>Grunntónn samgönguáætlunar er að auka öryggi í samgöngum, stytta vegalengdir milli byggða, efla atvinnusvæði á landinu öllu og draga úr losun gróðurhúsalofttegunda. Í áætluninni er einnig kappkostað að fjölga og flýta samgönguframkvæmdum frá fyrri áætlun. </a:t>
            </a:r>
          </a:p>
          <a:p>
            <a:r>
              <a:rPr lang="is-IS" sz="1700" b="0" i="0">
                <a:effectLst/>
              </a:rPr>
              <a:t>Í kynningu sem fylgdi áætluninni kemur fram að fjölmörgum framkvæmdum um land allt er flýtt á tímabili áætlunarinnar með sérstakri áherslu á að bæta umferðaröryggi og tengingar milli byggða. Sérstök áhersla verður lögð á að aðskilja akstursstefnur á umferðarþungum vegum frá höfuðborgarsvæðinu að Borgarnesi, austur fyrir Hellu og að Leifsstöð. Einnig verður átak gert í að fækka einbreiðum brúm á vegum landsins.</a:t>
            </a:r>
            <a:endParaRPr lang="is-IS" sz="1700"/>
          </a:p>
        </p:txBody>
      </p:sp>
    </p:spTree>
    <p:extLst>
      <p:ext uri="{BB962C8B-B14F-4D97-AF65-F5344CB8AC3E}">
        <p14:creationId xmlns:p14="http://schemas.microsoft.com/office/powerpoint/2010/main" val="1533993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88ED0ECA-AABD-4620-8334-A5F4AF5162FA}"/>
              </a:ext>
            </a:extLst>
          </p:cNvPr>
          <p:cNvSpPr>
            <a:spLocks noGrp="1"/>
          </p:cNvSpPr>
          <p:nvPr>
            <p:ph type="title"/>
          </p:nvPr>
        </p:nvSpPr>
        <p:spPr>
          <a:xfrm>
            <a:off x="838200" y="365125"/>
            <a:ext cx="10515600" cy="1325563"/>
          </a:xfrm>
        </p:spPr>
        <p:txBody>
          <a:bodyPr>
            <a:normAutofit/>
          </a:bodyPr>
          <a:lstStyle/>
          <a:p>
            <a:r>
              <a:rPr lang="is-IS" sz="5000"/>
              <a:t>Stefnumótun stjórnvalda fyrir vegakerfið</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FCD26E1A-9209-41AE-8B48-261E4C425804}"/>
              </a:ext>
            </a:extLst>
          </p:cNvPr>
          <p:cNvSpPr>
            <a:spLocks noGrp="1"/>
          </p:cNvSpPr>
          <p:nvPr>
            <p:ph idx="1"/>
          </p:nvPr>
        </p:nvSpPr>
        <p:spPr>
          <a:xfrm>
            <a:off x="838200" y="1929384"/>
            <a:ext cx="10515600" cy="4251960"/>
          </a:xfrm>
        </p:spPr>
        <p:txBody>
          <a:bodyPr>
            <a:normAutofit/>
          </a:bodyPr>
          <a:lstStyle/>
          <a:p>
            <a:r>
              <a:rPr lang="is-IS" sz="2200" b="1" i="0">
                <a:effectLst/>
                <a:latin typeface="Droid Serif"/>
              </a:rPr>
              <a:t>Í samgönguáætlun segir um forsendur fyrir uppbyggingu vegakerfisins</a:t>
            </a:r>
          </a:p>
          <a:p>
            <a:r>
              <a:rPr lang="is-IS" sz="2200" b="0" i="0">
                <a:effectLst/>
                <a:latin typeface="Droid Serif"/>
              </a:rPr>
              <a:t>Síðustu áratugi hefur framkvæmdum við vegakerfið verið forgangsraðað í samræmi við þau markmið að bæta vegasamgöngur með bundnu slitlagi til allra þéttbýliskjarna með fleiri en 100 íbúum, breikka og endurbyggja brýr og auka flutningsgetu. </a:t>
            </a:r>
          </a:p>
          <a:p>
            <a:r>
              <a:rPr lang="is-IS" sz="2200" b="0" i="0">
                <a:effectLst/>
                <a:latin typeface="Droid Serif"/>
              </a:rPr>
              <a:t>Með auknum ferðamannastraumi hefur mikilvægi framkvæmda við fjölfarnar ferðamannaleiðir og vinsæla ferðamannastaði aukist í samræmi við þjóðhagslegt mikilvægi ferðaþjónustu.</a:t>
            </a:r>
          </a:p>
          <a:p>
            <a:r>
              <a:rPr lang="is-IS" sz="2200" b="0" i="0">
                <a:effectLst/>
                <a:latin typeface="Droid Serif"/>
              </a:rPr>
              <a:t>Önnur mikilvæg markmið eru aðgreining akstursstefna, gerð öryggissvæða meðfram vegum og breikkun einbreiðra brúa, en auk þess er vaxandi áhersla á aðskilnað ferðamáta, sérstaklega í þéttbýli.</a:t>
            </a:r>
            <a:endParaRPr lang="is-IS" sz="2200"/>
          </a:p>
        </p:txBody>
      </p:sp>
    </p:spTree>
    <p:extLst>
      <p:ext uri="{BB962C8B-B14F-4D97-AF65-F5344CB8AC3E}">
        <p14:creationId xmlns:p14="http://schemas.microsoft.com/office/powerpoint/2010/main" val="455497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67AD15B9-331F-4D03-A6DB-6F55E1F76365}"/>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Framkvæmdir á Vesturland við stofnvegi 2022-2024</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C82EE215-4406-4C32-8925-7E3733E6AB7B}"/>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sz="1500"/>
              <a:t>Árið 2021 er verið að ljúka framkvæmdum við nokkra vegi á Vesturlandi</a:t>
            </a:r>
          </a:p>
          <a:p>
            <a:pPr lvl="1"/>
            <a:r>
              <a:rPr lang="en-US" sz="1500"/>
              <a:t>Fróðárheiði</a:t>
            </a:r>
          </a:p>
          <a:p>
            <a:pPr lvl="1"/>
            <a:r>
              <a:rPr lang="en-US" sz="1500"/>
              <a:t>Biskupsbeygju við Heiðarsporð á Holtavörðuheiði</a:t>
            </a:r>
          </a:p>
          <a:p>
            <a:pPr lvl="1"/>
            <a:r>
              <a:rPr lang="en-US" sz="1500"/>
              <a:t>Faxabraut á Akranesi</a:t>
            </a:r>
          </a:p>
          <a:p>
            <a:pPr lvl="1"/>
            <a:r>
              <a:rPr lang="en-US" sz="1500"/>
              <a:t>Aðgerðir til þess að auka umferðaröryggi á þjóðvegi 1 um Borgarnes.</a:t>
            </a:r>
          </a:p>
          <a:p>
            <a:r>
              <a:rPr lang="en-US" sz="1500"/>
              <a:t>Árin 2021 og 2022 verða byggðar nýjar brýr yfir Dunká og Skraumu á Skógarstrandarvegi og lagt bundið slitlag á 5 km kafla á milli þeirra.  Alls er gert ráð fyrir að þessar framkvæmdir kosti 1100 m.kr. og eru þær fjármagnaðar. </a:t>
            </a:r>
          </a:p>
          <a:p>
            <a:r>
              <a:rPr lang="en-US" sz="1500"/>
              <a:t>Engar framkvæmdir eru á áætlun fyrir árin 2023 og 2024.</a:t>
            </a:r>
          </a:p>
        </p:txBody>
      </p:sp>
      <p:pic>
        <p:nvPicPr>
          <p:cNvPr id="6" name="Staðgengill efnis 5">
            <a:extLst>
              <a:ext uri="{FF2B5EF4-FFF2-40B4-BE49-F238E27FC236}">
                <a16:creationId xmlns:a16="http://schemas.microsoft.com/office/drawing/2014/main" id="{53D14143-6464-4EB5-AACA-6AF19691DA6D}"/>
              </a:ext>
            </a:extLst>
          </p:cNvPr>
          <p:cNvPicPr>
            <a:picLocks noGrp="1" noChangeAspect="1"/>
          </p:cNvPicPr>
          <p:nvPr>
            <p:ph sz="half" idx="2"/>
          </p:nvPr>
        </p:nvPicPr>
        <p:blipFill>
          <a:blip r:embed="rId2"/>
          <a:stretch>
            <a:fillRect/>
          </a:stretch>
        </p:blipFill>
        <p:spPr>
          <a:xfrm>
            <a:off x="6099048" y="1033878"/>
            <a:ext cx="5458968" cy="4790244"/>
          </a:xfrm>
          <a:prstGeom prst="rect">
            <a:avLst/>
          </a:prstGeom>
        </p:spPr>
      </p:pic>
    </p:spTree>
    <p:extLst>
      <p:ext uri="{BB962C8B-B14F-4D97-AF65-F5344CB8AC3E}">
        <p14:creationId xmlns:p14="http://schemas.microsoft.com/office/powerpoint/2010/main" val="1313520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D5A87F3-B8A6-4034-BC22-6F67EAE4CBEA}"/>
              </a:ext>
            </a:extLst>
          </p:cNvPr>
          <p:cNvSpPr>
            <a:spLocks noGrp="1"/>
          </p:cNvSpPr>
          <p:nvPr>
            <p:ph type="title"/>
          </p:nvPr>
        </p:nvSpPr>
        <p:spPr/>
        <p:txBody>
          <a:bodyPr/>
          <a:lstStyle/>
          <a:p>
            <a:r>
              <a:rPr lang="is-IS" dirty="0"/>
              <a:t>Langtímaáætlun fyrir stofnvegi á Vesturlandi</a:t>
            </a:r>
          </a:p>
        </p:txBody>
      </p:sp>
      <p:pic>
        <p:nvPicPr>
          <p:cNvPr id="5" name="Staðgengill efnis 4">
            <a:extLst>
              <a:ext uri="{FF2B5EF4-FFF2-40B4-BE49-F238E27FC236}">
                <a16:creationId xmlns:a16="http://schemas.microsoft.com/office/drawing/2014/main" id="{049F66DD-6AB6-4E02-BE99-8B9B0F7D82AB}"/>
              </a:ext>
            </a:extLst>
          </p:cNvPr>
          <p:cNvPicPr>
            <a:picLocks noGrp="1" noChangeAspect="1"/>
          </p:cNvPicPr>
          <p:nvPr>
            <p:ph idx="1"/>
          </p:nvPr>
        </p:nvPicPr>
        <p:blipFill>
          <a:blip r:embed="rId2"/>
          <a:stretch>
            <a:fillRect/>
          </a:stretch>
        </p:blipFill>
        <p:spPr>
          <a:xfrm>
            <a:off x="990600" y="2372519"/>
            <a:ext cx="10210800" cy="3257550"/>
          </a:xfrm>
        </p:spPr>
      </p:pic>
    </p:spTree>
    <p:extLst>
      <p:ext uri="{BB962C8B-B14F-4D97-AF65-F5344CB8AC3E}">
        <p14:creationId xmlns:p14="http://schemas.microsoft.com/office/powerpoint/2010/main" val="420743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054FBC43-44A5-4A5E-9F91-013E619AD70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err="1">
                <a:solidFill>
                  <a:schemeClr val="tx1"/>
                </a:solidFill>
                <a:latin typeface="+mj-lt"/>
                <a:ea typeface="+mj-ea"/>
                <a:cs typeface="+mj-cs"/>
              </a:rPr>
              <a:t>Stöðumat</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samgöngumál</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kafli</a:t>
            </a:r>
            <a:r>
              <a:rPr lang="en-US" sz="6600" kern="1200" dirty="0">
                <a:solidFill>
                  <a:schemeClr val="tx1"/>
                </a:solidFill>
                <a:latin typeface="+mj-lt"/>
                <a:ea typeface="+mj-ea"/>
                <a:cs typeface="+mj-cs"/>
              </a:rPr>
              <a:t> 1.1.</a:t>
            </a:r>
          </a:p>
        </p:txBody>
      </p:sp>
      <p:sp>
        <p:nvSpPr>
          <p:cNvPr id="3" name="Textastaðgengill 2">
            <a:extLst>
              <a:ext uri="{FF2B5EF4-FFF2-40B4-BE49-F238E27FC236}">
                <a16:creationId xmlns:a16="http://schemas.microsoft.com/office/drawing/2014/main" id="{240ABB1F-FBEE-4FB5-A742-465CEEB5919B}"/>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sz="1700" kern="1200">
                <a:solidFill>
                  <a:schemeClr val="tx1"/>
                </a:solidFill>
                <a:latin typeface="+mn-lt"/>
                <a:ea typeface="+mn-ea"/>
                <a:cs typeface="+mn-cs"/>
              </a:rPr>
              <a:t>Vegir</a:t>
            </a:r>
          </a:p>
          <a:p>
            <a:r>
              <a:rPr lang="en-US" sz="1700" kern="1200">
                <a:solidFill>
                  <a:schemeClr val="tx1"/>
                </a:solidFill>
                <a:latin typeface="+mn-lt"/>
                <a:ea typeface="+mn-ea"/>
                <a:cs typeface="+mn-cs"/>
              </a:rPr>
              <a:t>Almenningssamgöngur</a:t>
            </a:r>
          </a:p>
          <a:p>
            <a:r>
              <a:rPr lang="en-US" sz="1700" kern="1200">
                <a:solidFill>
                  <a:schemeClr val="tx1"/>
                </a:solidFill>
                <a:latin typeface="+mn-lt"/>
                <a:ea typeface="+mn-ea"/>
                <a:cs typeface="+mn-cs"/>
              </a:rPr>
              <a:t>Hafnir og flugvellir</a:t>
            </a:r>
          </a:p>
          <a:p>
            <a:endParaRPr lang="en-US" sz="1700" kern="1200">
              <a:solidFill>
                <a:schemeClr val="tx1"/>
              </a:solidFill>
              <a:latin typeface="+mn-lt"/>
              <a:ea typeface="+mn-ea"/>
              <a:cs typeface="+mn-cs"/>
            </a:endParaRPr>
          </a:p>
        </p:txBody>
      </p:sp>
      <p:sp>
        <p:nvSpPr>
          <p:cNvPr id="23"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553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875616FC-E062-4F98-9845-9DD87CD48C38}"/>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is-IS" sz="3800" dirty="0"/>
              <a:t>Fjárveitingar til </a:t>
            </a:r>
            <a:r>
              <a:rPr lang="is-IS" sz="3800" kern="1200" dirty="0">
                <a:solidFill>
                  <a:schemeClr val="tx1"/>
                </a:solidFill>
                <a:latin typeface="+mj-lt"/>
                <a:ea typeface="+mj-ea"/>
                <a:cs typeface="+mj-cs"/>
              </a:rPr>
              <a:t>Tengivega </a:t>
            </a:r>
            <a:r>
              <a:rPr lang="en-US" sz="3800" kern="1200" dirty="0">
                <a:solidFill>
                  <a:schemeClr val="tx1"/>
                </a:solidFill>
                <a:latin typeface="+mj-lt"/>
                <a:ea typeface="+mj-ea"/>
                <a:cs typeface="+mj-cs"/>
              </a:rPr>
              <a:t>2021-2024</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2A61671B-BB0A-4E45-8398-0F4387B940AE}"/>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1500"/>
              <a:t>Fjárveitingar til tengivega á Vestursvæði á framkvæmdaáætlun.</a:t>
            </a:r>
          </a:p>
          <a:p>
            <a:pPr lvl="1"/>
            <a:r>
              <a:rPr lang="en-US" sz="1500"/>
              <a:t>Árið 2021 698 m.kr.</a:t>
            </a:r>
          </a:p>
          <a:p>
            <a:pPr lvl="1"/>
            <a:r>
              <a:rPr lang="en-US" sz="1500"/>
              <a:t>Árið 2022 698 m.kr. óstaðfest</a:t>
            </a:r>
          </a:p>
          <a:p>
            <a:pPr lvl="1"/>
            <a:r>
              <a:rPr lang="en-US" sz="1500"/>
              <a:t>Árið 2023 ?</a:t>
            </a:r>
          </a:p>
          <a:p>
            <a:pPr lvl="1"/>
            <a:r>
              <a:rPr lang="en-US" sz="1500"/>
              <a:t>Árið 2024 ?</a:t>
            </a:r>
          </a:p>
          <a:p>
            <a:r>
              <a:rPr lang="en-US" sz="1500"/>
              <a:t>Alla jafna hafa um 80% af fjármagni til tengivega á Vestursvæði farið á Vesturland enda lítið um tengivegi á Vestfjörðum.</a:t>
            </a:r>
          </a:p>
          <a:p>
            <a:r>
              <a:rPr lang="en-US" sz="1500" i="1"/>
              <a:t>Á meðfylgjandi mynd eru tengivegir á Vesturlandi grænmerktir</a:t>
            </a:r>
            <a:r>
              <a:rPr lang="en-US" sz="1500"/>
              <a:t>.</a:t>
            </a:r>
          </a:p>
        </p:txBody>
      </p:sp>
      <p:pic>
        <p:nvPicPr>
          <p:cNvPr id="6" name="Staðgengill efnis 5">
            <a:extLst>
              <a:ext uri="{FF2B5EF4-FFF2-40B4-BE49-F238E27FC236}">
                <a16:creationId xmlns:a16="http://schemas.microsoft.com/office/drawing/2014/main" id="{13BFE509-6B72-4232-88AE-849420765397}"/>
              </a:ext>
            </a:extLst>
          </p:cNvPr>
          <p:cNvPicPr>
            <a:picLocks noGrp="1" noChangeAspect="1"/>
          </p:cNvPicPr>
          <p:nvPr>
            <p:ph sz="half" idx="2"/>
          </p:nvPr>
        </p:nvPicPr>
        <p:blipFill>
          <a:blip r:embed="rId2"/>
          <a:stretch>
            <a:fillRect/>
          </a:stretch>
        </p:blipFill>
        <p:spPr>
          <a:xfrm>
            <a:off x="4654296" y="1159402"/>
            <a:ext cx="6903720" cy="4539196"/>
          </a:xfrm>
          <a:prstGeom prst="rect">
            <a:avLst/>
          </a:prstGeom>
        </p:spPr>
      </p:pic>
    </p:spTree>
    <p:extLst>
      <p:ext uri="{BB962C8B-B14F-4D97-AF65-F5344CB8AC3E}">
        <p14:creationId xmlns:p14="http://schemas.microsoft.com/office/powerpoint/2010/main" val="1411057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Mynd 2" descr="Mynd sem inniheldur texti&#10;&#10;Lýsing sjálfkrafa búin til">
            <a:extLst>
              <a:ext uri="{FF2B5EF4-FFF2-40B4-BE49-F238E27FC236}">
                <a16:creationId xmlns:a16="http://schemas.microsoft.com/office/drawing/2014/main" id="{5ECC587C-9E56-4224-B886-1FE5C6E59CE1}"/>
              </a:ext>
            </a:extLst>
          </p:cNvPr>
          <p:cNvPicPr>
            <a:picLocks noChangeAspect="1"/>
          </p:cNvPicPr>
          <p:nvPr/>
        </p:nvPicPr>
        <p:blipFill>
          <a:blip r:embed="rId2"/>
          <a:stretch>
            <a:fillRect/>
          </a:stretch>
        </p:blipFill>
        <p:spPr>
          <a:xfrm>
            <a:off x="643467" y="784522"/>
            <a:ext cx="10905066" cy="5288956"/>
          </a:xfrm>
          <a:prstGeom prst="rect">
            <a:avLst/>
          </a:prstGeom>
        </p:spPr>
      </p:pic>
    </p:spTree>
    <p:extLst>
      <p:ext uri="{BB962C8B-B14F-4D97-AF65-F5344CB8AC3E}">
        <p14:creationId xmlns:p14="http://schemas.microsoft.com/office/powerpoint/2010/main" val="382976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108C10C3-FBED-4A97-8DBD-E8B02AA8CCA0}"/>
              </a:ext>
            </a:extLst>
          </p:cNvPr>
          <p:cNvSpPr>
            <a:spLocks noGrp="1"/>
          </p:cNvSpPr>
          <p:nvPr>
            <p:ph type="title"/>
          </p:nvPr>
        </p:nvSpPr>
        <p:spPr>
          <a:xfrm>
            <a:off x="838200" y="365125"/>
            <a:ext cx="10515600" cy="1325563"/>
          </a:xfrm>
        </p:spPr>
        <p:txBody>
          <a:bodyPr>
            <a:normAutofit/>
          </a:bodyPr>
          <a:lstStyle/>
          <a:p>
            <a:r>
              <a:rPr lang="is-IS" sz="4200"/>
              <a:t>Stefnumótun stjórnvalda varðandi almenningssamgöngur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E682C5A8-6D6F-4E30-BC4B-39C21FD34350}"/>
              </a:ext>
            </a:extLst>
          </p:cNvPr>
          <p:cNvSpPr>
            <a:spLocks noGrp="1"/>
          </p:cNvSpPr>
          <p:nvPr>
            <p:ph idx="1"/>
          </p:nvPr>
        </p:nvSpPr>
        <p:spPr>
          <a:xfrm>
            <a:off x="838200" y="1929384"/>
            <a:ext cx="10515600" cy="4251960"/>
          </a:xfrm>
        </p:spPr>
        <p:txBody>
          <a:bodyPr>
            <a:normAutofit/>
          </a:bodyPr>
          <a:lstStyle/>
          <a:p>
            <a:r>
              <a:rPr lang="is-IS" sz="1400" b="0" i="0" dirty="0">
                <a:effectLst/>
                <a:latin typeface="Droid Serif"/>
              </a:rPr>
              <a:t>Heildarstefnumörkum í almenningssamgöngum milli byggða á Íslandi var lögð fram í fyrsta sinn árið 2020. Tilgangur mótunar heildarstefnu um almenningssamgöngur milli byggða á Íslandi er að tengja saman skipulag á ferðamátunum þremur </a:t>
            </a:r>
            <a:r>
              <a:rPr lang="is-IS" sz="1400" dirty="0">
                <a:latin typeface="Droid Serif"/>
              </a:rPr>
              <a:t>í lofti</a:t>
            </a:r>
            <a:r>
              <a:rPr lang="is-IS" sz="1400" b="0" i="0" dirty="0">
                <a:effectLst/>
                <a:latin typeface="Droid Serif"/>
              </a:rPr>
              <a:t>, á láði og legi þannig að þeir styrki hver annan og stuðli þannig að bættu heildarkerfi og um leið auknu aðgengi og lífsgæðum um land allt.</a:t>
            </a:r>
          </a:p>
          <a:p>
            <a:r>
              <a:rPr lang="is-IS" sz="1400" b="0" i="0" dirty="0">
                <a:effectLst/>
                <a:latin typeface="Droid Serif"/>
              </a:rPr>
              <a:t>Almenningssamgöngur hafa það grunnhlutverk að tryggja aðgengi og hreyfanleika fólks óháð fjárhag. Öflugar almenningssamgöngur milli byggða tengja þær saman, jafna stöðu fólks, styrkja og stækka vinnu- og skólasóknarsvæði og auka aðgengi að verslun og þjónustu. Með almenningssamgöngum sameinast margir um ferðir sem eykur afkastagetu innviða og dregur úr umferðartöfum.     </a:t>
            </a:r>
          </a:p>
          <a:p>
            <a:r>
              <a:rPr lang="is-IS" sz="1400" b="0" i="0" dirty="0">
                <a:effectLst/>
                <a:latin typeface="Droid Serif"/>
              </a:rPr>
              <a:t>Lykilviðfangsefni heildstæðs almenningssamgöngukerfis eru:</a:t>
            </a:r>
            <a:br>
              <a:rPr lang="is-IS" sz="1400" dirty="0"/>
            </a:br>
            <a:r>
              <a:rPr lang="is-IS" sz="1400" b="0" i="0" dirty="0">
                <a:effectLst/>
                <a:latin typeface="Droid Serif"/>
              </a:rPr>
              <a:t>     1.      Heildstætt leiðarkerfi í lofti, á láði og legi tengist og bjóði upp á </a:t>
            </a:r>
            <a:r>
              <a:rPr lang="is-IS" sz="1400" b="0" i="0" dirty="0" err="1">
                <a:effectLst/>
                <a:latin typeface="Droid Serif"/>
              </a:rPr>
              <a:t>samþættar</a:t>
            </a:r>
            <a:r>
              <a:rPr lang="is-IS" sz="1400" b="0" i="0" dirty="0">
                <a:effectLst/>
                <a:latin typeface="Droid Serif"/>
              </a:rPr>
              <a:t> leiðir milli staða.</a:t>
            </a:r>
            <a:br>
              <a:rPr lang="is-IS" sz="1400" dirty="0"/>
            </a:br>
            <a:r>
              <a:rPr lang="is-IS" sz="1400" b="0" i="0" dirty="0">
                <a:effectLst/>
                <a:latin typeface="Droid Serif"/>
              </a:rPr>
              <a:t>     2.      Gott aðgengi verði að upplýsingum um leiðir milli áfangastaða og kaup á farmiðum verði auðvelduð.</a:t>
            </a:r>
            <a:br>
              <a:rPr lang="is-IS" sz="1400" dirty="0"/>
            </a:br>
            <a:r>
              <a:rPr lang="is-IS" sz="1400" b="0" i="0" dirty="0">
                <a:effectLst/>
                <a:latin typeface="Droid Serif"/>
              </a:rPr>
              <a:t>     3.      Tryggt verði að ferðamátinn sé samkeppnishæfur.</a:t>
            </a:r>
            <a:br>
              <a:rPr lang="is-IS" sz="1400" dirty="0"/>
            </a:br>
            <a:r>
              <a:rPr lang="is-IS" sz="1400" b="0" i="0" dirty="0">
                <a:effectLst/>
                <a:latin typeface="Droid Serif"/>
              </a:rPr>
              <a:t>     4.      Öryggi farþega á ferðalögum sem og á biðstöðvum, flugstöðvum og ferjuhöfnum verði tryggt.</a:t>
            </a:r>
            <a:br>
              <a:rPr lang="is-IS" sz="1400" dirty="0"/>
            </a:br>
            <a:r>
              <a:rPr lang="is-IS" sz="1400" b="0" i="0" dirty="0">
                <a:effectLst/>
                <a:latin typeface="Droid Serif"/>
              </a:rPr>
              <a:t>     5.      Aðgengi allra að þjónustunni, þ.m.t. fatlaðs fólks og </a:t>
            </a:r>
            <a:r>
              <a:rPr lang="is-IS" sz="1400" b="0" i="0" dirty="0" err="1">
                <a:effectLst/>
                <a:latin typeface="Droid Serif"/>
              </a:rPr>
              <a:t>hreyfihamlaðs</a:t>
            </a:r>
            <a:r>
              <a:rPr lang="is-IS" sz="1400" b="0" i="0" dirty="0">
                <a:effectLst/>
                <a:latin typeface="Droid Serif"/>
              </a:rPr>
              <a:t>, verði eins og best verður á kosið.</a:t>
            </a:r>
            <a:br>
              <a:rPr lang="is-IS" sz="1400" dirty="0"/>
            </a:br>
            <a:r>
              <a:rPr lang="is-IS" sz="1400" b="0" i="0" dirty="0">
                <a:effectLst/>
                <a:latin typeface="Droid Serif"/>
              </a:rPr>
              <a:t>     6.      Samræmt skipulag ferðamátanna verði tryggt ásamt öruggri framkvæmd þjónustunnar.</a:t>
            </a:r>
          </a:p>
          <a:p>
            <a:r>
              <a:rPr lang="is-IS" sz="1400" b="0" i="0" dirty="0">
                <a:effectLst/>
                <a:latin typeface="Droid Serif"/>
              </a:rPr>
              <a:t>Stefnt er að því að heildstætt almenningssamgöngukerfi stuðli að öllum markmiðum samgönguáætlunar. Almenningssamgöngur þurfa að vera góður og samkeppnishæfur valkostur, sérstaklega ef tekið er mið af því að ferðast einn í bíl.  Út frá þjóðhagslegu tilliti er til mikils að vinna að fjölga farþegum og bæta sætanýtingu. Samræmd viðmið ættu að gilda við ákvörðun um ferðamáta á hverri leið og vinna ætti heildrænt mat á því hvaða ferðamáti hentar hverri leið best. Finna þarf ásættanlega leið að því marki að aðgengi allra að þjónustunni sé sem best.</a:t>
            </a:r>
            <a:endParaRPr lang="is-IS" sz="1400" dirty="0"/>
          </a:p>
        </p:txBody>
      </p:sp>
    </p:spTree>
    <p:extLst>
      <p:ext uri="{BB962C8B-B14F-4D97-AF65-F5344CB8AC3E}">
        <p14:creationId xmlns:p14="http://schemas.microsoft.com/office/powerpoint/2010/main" val="2835524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31786704-F966-4106-8527-9BBEDF68D7FF}"/>
              </a:ext>
            </a:extLst>
          </p:cNvPr>
          <p:cNvSpPr>
            <a:spLocks noGrp="1"/>
          </p:cNvSpPr>
          <p:nvPr>
            <p:ph type="title"/>
          </p:nvPr>
        </p:nvSpPr>
        <p:spPr>
          <a:xfrm>
            <a:off x="838200" y="365125"/>
            <a:ext cx="10515600" cy="1325563"/>
          </a:xfrm>
        </p:spPr>
        <p:txBody>
          <a:bodyPr>
            <a:normAutofit/>
          </a:bodyPr>
          <a:lstStyle/>
          <a:p>
            <a:r>
              <a:rPr lang="is-IS" sz="4200"/>
              <a:t>Almenningssamgöngur „landsbyggðarstrætó“ á Vesturlandi</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75912F3B-9F72-44A0-9ACC-1C19C1DCE263}"/>
              </a:ext>
            </a:extLst>
          </p:cNvPr>
          <p:cNvSpPr>
            <a:spLocks noGrp="1"/>
          </p:cNvSpPr>
          <p:nvPr>
            <p:ph idx="1"/>
          </p:nvPr>
        </p:nvSpPr>
        <p:spPr>
          <a:xfrm>
            <a:off x="838200" y="1929384"/>
            <a:ext cx="10515600" cy="4251960"/>
          </a:xfrm>
        </p:spPr>
        <p:txBody>
          <a:bodyPr>
            <a:normAutofit/>
          </a:bodyPr>
          <a:lstStyle/>
          <a:p>
            <a:r>
              <a:rPr lang="is-IS" dirty="0"/>
              <a:t>Akstur „Landsbyggðarstrætós“ á Vesturlandi var boðinn út árið 2020.  Í útboðinu var gengið út frá því að leiðakerfi yrði óbreytt.</a:t>
            </a:r>
          </a:p>
          <a:p>
            <a:r>
              <a:rPr lang="is-IS" dirty="0"/>
              <a:t>Samningstími til 2023, mögulegt að framlengja samning um 2 ár</a:t>
            </a:r>
          </a:p>
          <a:p>
            <a:r>
              <a:rPr lang="is-IS" dirty="0"/>
              <a:t>SSV hefur verið með verkefni í gangi um að </a:t>
            </a:r>
            <a:r>
              <a:rPr lang="is-IS" dirty="0" err="1"/>
              <a:t>samþætta</a:t>
            </a:r>
            <a:r>
              <a:rPr lang="is-IS" dirty="0"/>
              <a:t> skólaakstur og almenningssamgöngur á Snæfellsnesi og í Borgarfirði.  VSÓ hefur komið að þessu verkefni með SSV og er búið að kynna það fyrir helstu hagsmunaaðilum.  Verkefnið gæti farið af stað haustið 2021 ef allir haghafar eru sáttir.</a:t>
            </a:r>
          </a:p>
        </p:txBody>
      </p:sp>
    </p:spTree>
    <p:extLst>
      <p:ext uri="{BB962C8B-B14F-4D97-AF65-F5344CB8AC3E}">
        <p14:creationId xmlns:p14="http://schemas.microsoft.com/office/powerpoint/2010/main" val="1276406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B3F5F2E1-6031-4947-9E80-97A6A969D53B}"/>
              </a:ext>
            </a:extLst>
          </p:cNvPr>
          <p:cNvSpPr>
            <a:spLocks noGrp="1"/>
          </p:cNvSpPr>
          <p:nvPr>
            <p:ph type="title"/>
          </p:nvPr>
        </p:nvSpPr>
        <p:spPr>
          <a:xfrm>
            <a:off x="838200" y="365125"/>
            <a:ext cx="10515600" cy="1325563"/>
          </a:xfrm>
        </p:spPr>
        <p:txBody>
          <a:bodyPr>
            <a:normAutofit/>
          </a:bodyPr>
          <a:lstStyle/>
          <a:p>
            <a:r>
              <a:rPr lang="is-IS" sz="5400"/>
              <a:t>Stefnumótun fyrir hafnaframkvæmdir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CDDAA770-3BB7-4AC2-BE38-61D56947F872}"/>
              </a:ext>
            </a:extLst>
          </p:cNvPr>
          <p:cNvSpPr>
            <a:spLocks noGrp="1"/>
          </p:cNvSpPr>
          <p:nvPr>
            <p:ph idx="1"/>
          </p:nvPr>
        </p:nvSpPr>
        <p:spPr>
          <a:xfrm>
            <a:off x="838200" y="1929384"/>
            <a:ext cx="10515600" cy="4251960"/>
          </a:xfrm>
        </p:spPr>
        <p:txBody>
          <a:bodyPr>
            <a:normAutofit/>
          </a:bodyPr>
          <a:lstStyle/>
          <a:p>
            <a:r>
              <a:rPr lang="is-IS" sz="2200" b="0" i="0">
                <a:effectLst/>
                <a:latin typeface="Droid Serif"/>
              </a:rPr>
              <a:t>Hafnaframkvæmdir eru á forræði sveitarstjórna. Styrkjum til framkvæmda er forgangsraðað annars vegar í þágu öryggis og hins vegar í þágu atvinnuuppbyggingar. Á grundvelli úttekta þarf að meta framkvæmdir og hve miklum úrbótum þær skila fyrir viðkomandi höfn og landið í heild.</a:t>
            </a:r>
          </a:p>
          <a:p>
            <a:r>
              <a:rPr lang="is-IS" sz="2200" b="0" i="0">
                <a:effectLst/>
                <a:latin typeface="Droid Serif"/>
              </a:rPr>
              <a:t>Sjóvarnir hafa verið metnar á svipaðan hátt en stuðst er við einfaldara reiknilíkan við forgangsröðun framkvæmda. Þar sem óskir um sjóvarnir koma fram er lagt mat á ölduálag, þau verðmæti sem í húfi eru, þ.m.t. menningarminjar, og líkur á því að tjón verði. Hver framkvæmd fær svo stig sem reiknuð eru á grundvelli þessara þriggja þátta.</a:t>
            </a:r>
            <a:endParaRPr lang="is-IS" sz="2200"/>
          </a:p>
        </p:txBody>
      </p:sp>
    </p:spTree>
    <p:extLst>
      <p:ext uri="{BB962C8B-B14F-4D97-AF65-F5344CB8AC3E}">
        <p14:creationId xmlns:p14="http://schemas.microsoft.com/office/powerpoint/2010/main" val="2750917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6332B168-B15B-4F9E-B27B-4B27109A3274}"/>
              </a:ext>
            </a:extLst>
          </p:cNvPr>
          <p:cNvSpPr>
            <a:spLocks noGrp="1"/>
          </p:cNvSpPr>
          <p:nvPr>
            <p:ph type="title"/>
          </p:nvPr>
        </p:nvSpPr>
        <p:spPr>
          <a:xfrm>
            <a:off x="635000" y="640823"/>
            <a:ext cx="3418659" cy="5583148"/>
          </a:xfrm>
        </p:spPr>
        <p:txBody>
          <a:bodyPr anchor="ctr">
            <a:normAutofit/>
          </a:bodyPr>
          <a:lstStyle/>
          <a:p>
            <a:r>
              <a:rPr lang="is-IS" sz="4200"/>
              <a:t>Framkvæmdir við hafnir og sjóvarnir 2022-2024</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taðgengill efnis 2">
            <a:extLst>
              <a:ext uri="{FF2B5EF4-FFF2-40B4-BE49-F238E27FC236}">
                <a16:creationId xmlns:a16="http://schemas.microsoft.com/office/drawing/2014/main" id="{EDE43D84-0E37-41B6-ACF6-6B1C4F043B40}"/>
              </a:ext>
            </a:extLst>
          </p:cNvPr>
          <p:cNvGraphicFramePr>
            <a:graphicFrameLocks noGrp="1"/>
          </p:cNvGraphicFramePr>
          <p:nvPr>
            <p:ph idx="1"/>
            <p:extLst>
              <p:ext uri="{D42A27DB-BD31-4B8C-83A1-F6EECF244321}">
                <p14:modId xmlns:p14="http://schemas.microsoft.com/office/powerpoint/2010/main" val="20936294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223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26F07890-E8DD-4807-A16D-124F5C420B34}"/>
              </a:ext>
            </a:extLst>
          </p:cNvPr>
          <p:cNvSpPr>
            <a:spLocks noGrp="1"/>
          </p:cNvSpPr>
          <p:nvPr>
            <p:ph type="title"/>
          </p:nvPr>
        </p:nvSpPr>
        <p:spPr>
          <a:xfrm>
            <a:off x="635000" y="640823"/>
            <a:ext cx="3418659" cy="5583148"/>
          </a:xfrm>
        </p:spPr>
        <p:txBody>
          <a:bodyPr anchor="ctr">
            <a:normAutofit/>
          </a:bodyPr>
          <a:lstStyle/>
          <a:p>
            <a:r>
              <a:rPr lang="is-IS" sz="4200"/>
              <a:t>Framkvæmdir á vegum Faxaflóahafna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taðgengill efnis 2">
            <a:extLst>
              <a:ext uri="{FF2B5EF4-FFF2-40B4-BE49-F238E27FC236}">
                <a16:creationId xmlns:a16="http://schemas.microsoft.com/office/drawing/2014/main" id="{794AE1DC-90D6-4988-ADD1-8E52A23E3D75}"/>
              </a:ext>
            </a:extLst>
          </p:cNvPr>
          <p:cNvGraphicFramePr>
            <a:graphicFrameLocks noGrp="1"/>
          </p:cNvGraphicFramePr>
          <p:nvPr>
            <p:ph idx="1"/>
            <p:extLst>
              <p:ext uri="{D42A27DB-BD31-4B8C-83A1-F6EECF244321}">
                <p14:modId xmlns:p14="http://schemas.microsoft.com/office/powerpoint/2010/main" val="39367638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205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9CF22907-5C2B-496F-B59F-6977D589415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Framkvæmdir við lendingarstaði - flugvelli 2021-2024</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30FB67E0-CBB3-471E-A0AF-87720B358422}"/>
              </a:ext>
            </a:extLst>
          </p:cNvPr>
          <p:cNvSpPr>
            <a:spLocks noGrp="1"/>
          </p:cNvSpPr>
          <p:nvPr>
            <p:ph sz="half" idx="1"/>
          </p:nvPr>
        </p:nvSpPr>
        <p:spPr>
          <a:xfrm>
            <a:off x="640080" y="2872899"/>
            <a:ext cx="4243589" cy="3320668"/>
          </a:xfrm>
        </p:spPr>
        <p:txBody>
          <a:bodyPr vert="horz" lIns="91440" tIns="45720" rIns="91440" bIns="45720" rtlCol="0">
            <a:normAutofit/>
          </a:bodyPr>
          <a:lstStyle/>
          <a:p>
            <a:pPr marL="342900" lvl="0"/>
            <a:r>
              <a:rPr lang="is-IS" sz="2400" dirty="0">
                <a:effectLst/>
              </a:rPr>
              <a:t>Stykkishólmur, þar stendur til að fara í nauðsynlegar lagfæringar á </a:t>
            </a:r>
            <a:r>
              <a:rPr lang="is-IS" sz="2400" dirty="0" err="1">
                <a:effectLst/>
              </a:rPr>
              <a:t>klæðningu</a:t>
            </a:r>
            <a:r>
              <a:rPr lang="is-IS" sz="2400" dirty="0"/>
              <a:t>.</a:t>
            </a:r>
            <a:endParaRPr lang="is-IS" sz="2400" dirty="0">
              <a:effectLst/>
            </a:endParaRPr>
          </a:p>
          <a:p>
            <a:pPr marL="342900" lvl="0"/>
            <a:r>
              <a:rPr lang="is-IS" sz="2400" dirty="0">
                <a:effectLst/>
              </a:rPr>
              <a:t>Rif þar eru áætlanir um að loka annarri brautinni (12/30) sem er malarbraut og orðin mjög léleg, einnig stendur til að lagfæra </a:t>
            </a:r>
            <a:r>
              <a:rPr lang="is-IS" sz="2400" dirty="0" err="1">
                <a:effectLst/>
              </a:rPr>
              <a:t>klæðningu</a:t>
            </a:r>
            <a:r>
              <a:rPr lang="is-IS" sz="2400" dirty="0">
                <a:effectLst/>
              </a:rPr>
              <a:t> á braut 06/24 á Rifi.  </a:t>
            </a:r>
            <a:r>
              <a:rPr lang="en-US" sz="2400" dirty="0">
                <a:effectLst/>
              </a:rPr>
              <a:t> </a:t>
            </a:r>
          </a:p>
          <a:p>
            <a:pPr marL="114300" lvl="0" indent="0">
              <a:buNone/>
            </a:pPr>
            <a:endParaRPr lang="en-US" sz="1900" dirty="0">
              <a:effectLst/>
            </a:endParaRPr>
          </a:p>
          <a:p>
            <a:endParaRPr lang="en-US" sz="1900" dirty="0"/>
          </a:p>
        </p:txBody>
      </p:sp>
      <p:pic>
        <p:nvPicPr>
          <p:cNvPr id="6" name="Staðgengill efnis 5">
            <a:extLst>
              <a:ext uri="{FF2B5EF4-FFF2-40B4-BE49-F238E27FC236}">
                <a16:creationId xmlns:a16="http://schemas.microsoft.com/office/drawing/2014/main" id="{6B4AE176-BB85-4E25-AEE7-2E2120C150B6}"/>
              </a:ext>
            </a:extLst>
          </p:cNvPr>
          <p:cNvPicPr>
            <a:picLocks noGrp="1" noChangeAspect="1"/>
          </p:cNvPicPr>
          <p:nvPr>
            <p:ph sz="half" idx="2"/>
          </p:nvPr>
        </p:nvPicPr>
        <p:blipFill rotWithShape="1">
          <a:blip r:embed="rId2"/>
          <a:srcRect r="2226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6831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BE9D7CB1-2692-4711-946F-2F2C2CCA0B7A}"/>
              </a:ext>
            </a:extLst>
          </p:cNvPr>
          <p:cNvSpPr>
            <a:spLocks noGrp="1"/>
          </p:cNvSpPr>
          <p:nvPr>
            <p:ph type="title"/>
          </p:nvPr>
        </p:nvSpPr>
        <p:spPr>
          <a:xfrm>
            <a:off x="838200" y="365125"/>
            <a:ext cx="10515600" cy="1325563"/>
          </a:xfrm>
        </p:spPr>
        <p:txBody>
          <a:bodyPr>
            <a:normAutofit/>
          </a:bodyPr>
          <a:lstStyle/>
          <a:p>
            <a:r>
              <a:rPr lang="is-IS" sz="4600"/>
              <a:t>Fjarskiptaáætlun stjórnvalda -stefnumótun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F0133DF7-5224-4179-88D1-B40739B8D57A}"/>
              </a:ext>
            </a:extLst>
          </p:cNvPr>
          <p:cNvSpPr>
            <a:spLocks noGrp="1"/>
          </p:cNvSpPr>
          <p:nvPr>
            <p:ph idx="1"/>
          </p:nvPr>
        </p:nvSpPr>
        <p:spPr>
          <a:xfrm>
            <a:off x="838200" y="1929384"/>
            <a:ext cx="10515600" cy="4251960"/>
          </a:xfrm>
        </p:spPr>
        <p:txBody>
          <a:bodyPr>
            <a:normAutofit/>
          </a:bodyPr>
          <a:lstStyle/>
          <a:p>
            <a:r>
              <a:rPr lang="is-IS" sz="1200" b="1" i="0">
                <a:effectLst/>
                <a:latin typeface="Droid Serif"/>
              </a:rPr>
              <a:t>Framtíðarsýn og meginmarkmið</a:t>
            </a:r>
            <a:br>
              <a:rPr lang="is-IS" sz="1200" b="1" i="0">
                <a:effectLst/>
                <a:latin typeface="Droid Serif"/>
              </a:rPr>
            </a:br>
            <a:r>
              <a:rPr lang="is-IS" sz="1200" b="0" i="0">
                <a:effectLst/>
                <a:latin typeface="Droid Serif"/>
              </a:rPr>
              <a:t>Ísland verði í fremstu röð með trausta og örugga innviði, öflug sveitarfélög, verðmætasköpun og framsækna þjónustu. Tækni tengi saman byggðir landsins og Ísland við umheiminn með umhverfissjónarmið í huga.</a:t>
            </a:r>
            <a:br>
              <a:rPr lang="is-IS" sz="1200"/>
            </a:br>
            <a:br>
              <a:rPr lang="is-IS" sz="1200"/>
            </a:br>
            <a:r>
              <a:rPr lang="is-IS" sz="1200" b="0" i="1">
                <a:effectLst/>
                <a:latin typeface="Droid Serif"/>
              </a:rPr>
              <a:t>Meginmarkmið áætlana í samgöngu- og sveitarstjórnarmálum eru:</a:t>
            </a:r>
            <a:br>
              <a:rPr lang="is-IS" sz="1200" b="0" i="1">
                <a:effectLst/>
                <a:latin typeface="Droid Serif"/>
              </a:rPr>
            </a:br>
            <a:r>
              <a:rPr lang="is-IS" sz="1200" b="0" i="0">
                <a:effectLst/>
                <a:latin typeface="Droid Serif"/>
              </a:rPr>
              <a:t>     1.      Þjónusta samgöngu- og fjarskiptakerfa mæti þörfum samfélagsins.</a:t>
            </a:r>
            <a:br>
              <a:rPr lang="is-IS" sz="1200"/>
            </a:br>
            <a:r>
              <a:rPr lang="is-IS" sz="1200" b="0" i="0">
                <a:effectLst/>
                <a:latin typeface="Droid Serif"/>
              </a:rPr>
              <a:t>     2.      Sjálfbærar byggðir um land allt.</a:t>
            </a:r>
            <a:br>
              <a:rPr lang="is-IS" sz="1200"/>
            </a:br>
            <a:r>
              <a:rPr lang="is-IS" sz="1200" b="0" i="0">
                <a:effectLst/>
                <a:latin typeface="Droid Serif"/>
              </a:rPr>
              <a:t>    Tillögur í þingsályktun þessari byggjast á framangreindum meginmarkmiðum.</a:t>
            </a:r>
          </a:p>
          <a:p>
            <a:r>
              <a:rPr lang="is-IS" sz="1200" b="1" i="0">
                <a:effectLst/>
                <a:latin typeface="Droid Serif"/>
              </a:rPr>
              <a:t>Markmið og áherslur</a:t>
            </a:r>
            <a:br>
              <a:rPr lang="is-IS" sz="1200" b="1" i="0">
                <a:effectLst/>
                <a:latin typeface="Droid Serif"/>
              </a:rPr>
            </a:br>
            <a:r>
              <a:rPr lang="is-IS" sz="1200" b="0" i="0">
                <a:effectLst/>
                <a:latin typeface="Droid Serif"/>
              </a:rPr>
              <a:t>Stefnt verði að því að fjarskiptakerfi landsins, póstþjónusta og þjónusta Þjóðskrár Íslands myndi samþætta heild til hagsbóta fyrir einstaklinga og atvinnulíf. Grunnnet fjarskipta verði byggt upp með hliðsjón meðal annars af aðgengi og öryggi, tengingu milli byggða og tengingu Íslands við umheiminn. Uppbygging og rekstur fjarskipta stuðli að eflingu búsetugæða og atvinnulífs innan og milli byggða.</a:t>
            </a:r>
            <a:br>
              <a:rPr lang="is-IS" sz="1200"/>
            </a:br>
            <a:br>
              <a:rPr lang="is-IS" sz="1200"/>
            </a:br>
            <a:r>
              <a:rPr lang="is-IS" sz="1200" b="0" i="1">
                <a:effectLst/>
                <a:latin typeface="Droid Serif"/>
              </a:rPr>
              <a:t>Áherslur til að ná þessum markmiðum:</a:t>
            </a:r>
            <a:br>
              <a:rPr lang="is-IS" sz="1200" b="0" i="1">
                <a:effectLst/>
                <a:latin typeface="Droid Serif"/>
              </a:rPr>
            </a:br>
            <a:r>
              <a:rPr lang="is-IS" sz="1200" b="0" i="1">
                <a:effectLst/>
                <a:latin typeface="Droid Serif"/>
              </a:rPr>
              <a:t>Ljósleiðarastofn- og aðgangsnet:</a:t>
            </a:r>
            <a:br>
              <a:rPr lang="is-IS" sz="1200" b="0" i="1">
                <a:effectLst/>
                <a:latin typeface="Droid Serif"/>
              </a:rPr>
            </a:br>
            <a:r>
              <a:rPr lang="is-IS" sz="1200" b="0" i="0">
                <a:effectLst/>
                <a:latin typeface="Droid Serif"/>
              </a:rPr>
              <a:t>2.1.1    Aðgengi lögheimila og atvinnuhúsnæðis að ljósleiðara verði 99,9%.</a:t>
            </a:r>
            <a:br>
              <a:rPr lang="is-IS" sz="1200"/>
            </a:br>
            <a:r>
              <a:rPr lang="is-IS" sz="1200" b="0" i="0">
                <a:effectLst/>
                <a:latin typeface="Droid Serif"/>
              </a:rPr>
              <a:t>2.1.2    Þrír virkir sæstrengir tengi landið við Evrópu frá mismunandi landtökustöðum.</a:t>
            </a:r>
            <a:br>
              <a:rPr lang="is-IS" sz="1200"/>
            </a:br>
            <a:r>
              <a:rPr lang="is-IS" sz="1200" b="0" i="0">
                <a:effectLst/>
                <a:latin typeface="Droid Serif"/>
              </a:rPr>
              <a:t>2.1.3    Við styrkta lagningu ljósleiðarakerfa verði hugað sérstaklega að stofnleiðum, radíófjarskiptastöðvum og samtengingu kerfa.</a:t>
            </a:r>
            <a:br>
              <a:rPr lang="is-IS" sz="1200"/>
            </a:br>
            <a:br>
              <a:rPr lang="is-IS" sz="1200"/>
            </a:br>
            <a:r>
              <a:rPr lang="is-IS" sz="1200" b="0" i="1">
                <a:effectLst/>
                <a:latin typeface="Droid Serif"/>
              </a:rPr>
              <a:t>Farnet, 5G:</a:t>
            </a:r>
            <a:br>
              <a:rPr lang="is-IS" sz="1200" b="0" i="1">
                <a:effectLst/>
                <a:latin typeface="Droid Serif"/>
              </a:rPr>
            </a:br>
            <a:r>
              <a:rPr lang="is-IS" sz="1200" b="0" i="0">
                <a:effectLst/>
                <a:latin typeface="Droid Serif"/>
              </a:rPr>
              <a:t>2.1.4    Íslendingar verði meðal forystuþjóða í hagnýtingu fimmtu kynslóðar farneta, 5G.</a:t>
            </a:r>
            <a:br>
              <a:rPr lang="is-IS" sz="1200"/>
            </a:br>
            <a:r>
              <a:rPr lang="is-IS" sz="1200" b="0" i="0">
                <a:effectLst/>
                <a:latin typeface="Droid Serif"/>
              </a:rPr>
              <a:t>2.1.5    Farnetssamband verði tryggt, meðal annars í þéttbýli, á þjóðvegum og fjölsóttum ferðamannastöðum og við strendur landsins.</a:t>
            </a:r>
            <a:endParaRPr lang="is-IS" sz="1200"/>
          </a:p>
        </p:txBody>
      </p:sp>
    </p:spTree>
    <p:extLst>
      <p:ext uri="{BB962C8B-B14F-4D97-AF65-F5344CB8AC3E}">
        <p14:creationId xmlns:p14="http://schemas.microsoft.com/office/powerpoint/2010/main" val="1415620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FC29A4-2BB0-4B6D-B95A-83B8E2116684}"/>
              </a:ext>
            </a:extLst>
          </p:cNvPr>
          <p:cNvPicPr>
            <a:picLocks noGrp="1" noChangeAspect="1"/>
          </p:cNvPicPr>
          <p:nvPr>
            <p:ph idx="1"/>
          </p:nvPr>
        </p:nvPicPr>
        <p:blipFill>
          <a:blip r:embed="rId3"/>
          <a:stretch>
            <a:fillRect/>
          </a:stretch>
        </p:blipFill>
        <p:spPr>
          <a:xfrm>
            <a:off x="1891421" y="643467"/>
            <a:ext cx="8409157" cy="5571066"/>
          </a:xfrm>
          <a:prstGeom prst="rect">
            <a:avLst/>
          </a:prstGeom>
        </p:spPr>
      </p:pic>
      <p:sp>
        <p:nvSpPr>
          <p:cNvPr id="6" name="TextBox 5">
            <a:extLst>
              <a:ext uri="{FF2B5EF4-FFF2-40B4-BE49-F238E27FC236}">
                <a16:creationId xmlns:a16="http://schemas.microsoft.com/office/drawing/2014/main" id="{4A7CA094-0F87-4948-B815-76475E74C283}"/>
              </a:ext>
            </a:extLst>
          </p:cNvPr>
          <p:cNvSpPr txBox="1"/>
          <p:nvPr/>
        </p:nvSpPr>
        <p:spPr>
          <a:xfrm>
            <a:off x="4386944" y="1621971"/>
            <a:ext cx="5834743" cy="369332"/>
          </a:xfrm>
          <a:prstGeom prst="rect">
            <a:avLst/>
          </a:prstGeom>
          <a:noFill/>
        </p:spPr>
        <p:txBody>
          <a:bodyPr wrap="square" rtlCol="0">
            <a:spAutoFit/>
          </a:bodyPr>
          <a:lstStyle/>
          <a:p>
            <a:r>
              <a:rPr lang="is-IS" i="1" dirty="0"/>
              <a:t>Hrafnkell V. Gíslason, Póst- og fjarskiptastofnun ágúst 2019:</a:t>
            </a:r>
            <a:endParaRPr lang="en-US" i="1" dirty="0"/>
          </a:p>
        </p:txBody>
      </p:sp>
    </p:spTree>
    <p:extLst>
      <p:ext uri="{BB962C8B-B14F-4D97-AF65-F5344CB8AC3E}">
        <p14:creationId xmlns:p14="http://schemas.microsoft.com/office/powerpoint/2010/main" val="142215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5EC8112B-912E-46E1-859B-3EF3E2A00427}"/>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600" kern="1200">
                <a:solidFill>
                  <a:schemeClr val="tx1"/>
                </a:solidFill>
                <a:latin typeface="+mj-lt"/>
                <a:ea typeface="+mj-ea"/>
                <a:cs typeface="+mj-cs"/>
              </a:rPr>
              <a:t>Íbúakannanir</a:t>
            </a:r>
          </a:p>
        </p:txBody>
      </p:sp>
      <p:sp>
        <p:nvSpPr>
          <p:cNvPr id="2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82988B75-A5BE-4D1B-A575-F0F1B79A1707}"/>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1200"/>
              <a:t>Íbúakönnun sem unnin var árið 2020 af SSV í samráði við önnur landshlutasamtök sýnir viðhorf íbúa á Vesturlandi til vegakerfisins.  Vesturlandi skipt upp í fjögur svæði</a:t>
            </a:r>
          </a:p>
          <a:p>
            <a:pPr lvl="1"/>
            <a:r>
              <a:rPr lang="en-US" sz="1200"/>
              <a:t>Akranes-Hvalfjörð</a:t>
            </a:r>
          </a:p>
          <a:p>
            <a:pPr lvl="1"/>
            <a:r>
              <a:rPr lang="en-US" sz="1200"/>
              <a:t>Borgarfjörð</a:t>
            </a:r>
          </a:p>
          <a:p>
            <a:pPr lvl="1"/>
            <a:r>
              <a:rPr lang="en-US" sz="1200"/>
              <a:t>Snæfellsnes</a:t>
            </a:r>
          </a:p>
          <a:p>
            <a:pPr lvl="1"/>
            <a:r>
              <a:rPr lang="en-US" sz="1200"/>
              <a:t>Dalir</a:t>
            </a:r>
          </a:p>
          <a:p>
            <a:r>
              <a:rPr lang="en-US" sz="1200"/>
              <a:t>Íbúar á Vesturlandi eru ósáttir með vegakerfið, sérstaklega í dreifbýli í Dölum og Borgarbyggð, einnig er vaxandi óánægja á Akranesi</a:t>
            </a:r>
          </a:p>
          <a:p>
            <a:r>
              <a:rPr lang="en-US" sz="1200"/>
              <a:t>Óánægja íbúa hefur aukist, en sambærilegar kannanir hafa verið gerðar á Vesturlandi frá 2004.</a:t>
            </a:r>
          </a:p>
        </p:txBody>
      </p:sp>
      <p:pic>
        <p:nvPicPr>
          <p:cNvPr id="6" name="Staðgengill efnis 5">
            <a:extLst>
              <a:ext uri="{FF2B5EF4-FFF2-40B4-BE49-F238E27FC236}">
                <a16:creationId xmlns:a16="http://schemas.microsoft.com/office/drawing/2014/main" id="{4319779D-1D1B-4F27-9AF4-9842978140C4}"/>
              </a:ext>
            </a:extLst>
          </p:cNvPr>
          <p:cNvPicPr>
            <a:picLocks noGrp="1" noChangeAspect="1"/>
          </p:cNvPicPr>
          <p:nvPr>
            <p:ph sz="half" idx="2"/>
          </p:nvPr>
        </p:nvPicPr>
        <p:blipFill>
          <a:blip r:embed="rId2"/>
          <a:stretch>
            <a:fillRect/>
          </a:stretch>
        </p:blipFill>
        <p:spPr>
          <a:xfrm>
            <a:off x="4654296" y="1314736"/>
            <a:ext cx="6903720" cy="4228528"/>
          </a:xfrm>
          <a:prstGeom prst="rect">
            <a:avLst/>
          </a:prstGeom>
        </p:spPr>
      </p:pic>
    </p:spTree>
    <p:extLst>
      <p:ext uri="{BB962C8B-B14F-4D97-AF65-F5344CB8AC3E}">
        <p14:creationId xmlns:p14="http://schemas.microsoft.com/office/powerpoint/2010/main" val="33263714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062AD28A-2A20-4F3D-AA6A-9A8D72A07FDA}"/>
              </a:ext>
            </a:extLst>
          </p:cNvPr>
          <p:cNvSpPr>
            <a:spLocks noGrp="1"/>
          </p:cNvSpPr>
          <p:nvPr>
            <p:ph type="title"/>
          </p:nvPr>
        </p:nvSpPr>
        <p:spPr>
          <a:xfrm>
            <a:off x="647132" y="1295231"/>
            <a:ext cx="5895178" cy="3807446"/>
          </a:xfrm>
        </p:spPr>
        <p:txBody>
          <a:bodyPr vert="horz" lIns="91440" tIns="45720" rIns="91440" bIns="45720" rtlCol="0" anchor="b">
            <a:normAutofit/>
          </a:bodyPr>
          <a:lstStyle/>
          <a:p>
            <a:r>
              <a:rPr lang="en-US" sz="6600" kern="1200">
                <a:solidFill>
                  <a:schemeClr val="tx1"/>
                </a:solidFill>
                <a:latin typeface="+mj-lt"/>
                <a:ea typeface="+mj-ea"/>
                <a:cs typeface="+mj-cs"/>
              </a:rPr>
              <a:t>Áherslur sveitarfélaga á Vesturlandi</a:t>
            </a:r>
          </a:p>
        </p:txBody>
      </p:sp>
      <p:sp>
        <p:nvSpPr>
          <p:cNvPr id="19" name="Freeform: Shape 18">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3" name="Textastaðgengill 2">
            <a:extLst>
              <a:ext uri="{FF2B5EF4-FFF2-40B4-BE49-F238E27FC236}">
                <a16:creationId xmlns:a16="http://schemas.microsoft.com/office/drawing/2014/main" id="{7343BDF9-A5DB-42B3-8E5F-E92F5C2C6C81}"/>
              </a:ext>
            </a:extLst>
          </p:cNvPr>
          <p:cNvSpPr>
            <a:spLocks noGrp="1"/>
          </p:cNvSpPr>
          <p:nvPr>
            <p:ph type="body" idx="1"/>
          </p:nvPr>
        </p:nvSpPr>
        <p:spPr>
          <a:xfrm>
            <a:off x="8129872" y="1122363"/>
            <a:ext cx="3223928" cy="3980314"/>
          </a:xfrm>
        </p:spPr>
        <p:txBody>
          <a:bodyPr vert="horz" lIns="91440" tIns="45720" rIns="91440" bIns="45720" rtlCol="0" anchor="b">
            <a:normAutofit/>
          </a:bodyPr>
          <a:lstStyle/>
          <a:p>
            <a:r>
              <a:rPr lang="en-US" kern="1200">
                <a:solidFill>
                  <a:srgbClr val="FFFFFF"/>
                </a:solidFill>
                <a:latin typeface="+mn-lt"/>
                <a:ea typeface="+mn-ea"/>
                <a:cs typeface="+mn-cs"/>
              </a:rPr>
              <a:t>Kafli 3</a:t>
            </a:r>
          </a:p>
        </p:txBody>
      </p:sp>
      <p:sp>
        <p:nvSpPr>
          <p:cNvPr id="21"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18288"/>
          </a:xfrm>
          <a:custGeom>
            <a:avLst/>
            <a:gdLst>
              <a:gd name="connsiteX0" fmla="*/ 0 w 5897880"/>
              <a:gd name="connsiteY0" fmla="*/ 0 h 18288"/>
              <a:gd name="connsiteX1" fmla="*/ 537362 w 5897880"/>
              <a:gd name="connsiteY1" fmla="*/ 0 h 18288"/>
              <a:gd name="connsiteX2" fmla="*/ 1133704 w 5897880"/>
              <a:gd name="connsiteY2" fmla="*/ 0 h 18288"/>
              <a:gd name="connsiteX3" fmla="*/ 1671066 w 5897880"/>
              <a:gd name="connsiteY3" fmla="*/ 0 h 18288"/>
              <a:gd name="connsiteX4" fmla="*/ 2385365 w 5897880"/>
              <a:gd name="connsiteY4" fmla="*/ 0 h 18288"/>
              <a:gd name="connsiteX5" fmla="*/ 3040685 w 5897880"/>
              <a:gd name="connsiteY5" fmla="*/ 0 h 18288"/>
              <a:gd name="connsiteX6" fmla="*/ 3696005 w 5897880"/>
              <a:gd name="connsiteY6" fmla="*/ 0 h 18288"/>
              <a:gd name="connsiteX7" fmla="*/ 4469282 w 5897880"/>
              <a:gd name="connsiteY7" fmla="*/ 0 h 18288"/>
              <a:gd name="connsiteX8" fmla="*/ 5183581 w 5897880"/>
              <a:gd name="connsiteY8" fmla="*/ 0 h 18288"/>
              <a:gd name="connsiteX9" fmla="*/ 5897880 w 5897880"/>
              <a:gd name="connsiteY9" fmla="*/ 0 h 18288"/>
              <a:gd name="connsiteX10" fmla="*/ 5897880 w 5897880"/>
              <a:gd name="connsiteY10" fmla="*/ 18288 h 18288"/>
              <a:gd name="connsiteX11" fmla="*/ 5419496 w 5897880"/>
              <a:gd name="connsiteY11" fmla="*/ 18288 h 18288"/>
              <a:gd name="connsiteX12" fmla="*/ 4882134 w 5897880"/>
              <a:gd name="connsiteY12" fmla="*/ 18288 h 18288"/>
              <a:gd name="connsiteX13" fmla="*/ 4167835 w 5897880"/>
              <a:gd name="connsiteY13" fmla="*/ 18288 h 18288"/>
              <a:gd name="connsiteX14" fmla="*/ 3394558 w 5897880"/>
              <a:gd name="connsiteY14" fmla="*/ 18288 h 18288"/>
              <a:gd name="connsiteX15" fmla="*/ 2798216 w 5897880"/>
              <a:gd name="connsiteY15" fmla="*/ 18288 h 18288"/>
              <a:gd name="connsiteX16" fmla="*/ 2024939 w 5897880"/>
              <a:gd name="connsiteY16" fmla="*/ 18288 h 18288"/>
              <a:gd name="connsiteX17" fmla="*/ 1487576 w 5897880"/>
              <a:gd name="connsiteY17" fmla="*/ 18288 h 18288"/>
              <a:gd name="connsiteX18" fmla="*/ 1009193 w 5897880"/>
              <a:gd name="connsiteY18" fmla="*/ 18288 h 18288"/>
              <a:gd name="connsiteX19" fmla="*/ 0 w 5897880"/>
              <a:gd name="connsiteY19" fmla="*/ 18288 h 18288"/>
              <a:gd name="connsiteX20" fmla="*/ 0 w 5897880"/>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18288"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259" y="7355"/>
                  <a:pt x="5898164" y="10249"/>
                  <a:pt x="5897880" y="18288"/>
                </a:cubicBezTo>
                <a:cubicBezTo>
                  <a:pt x="5682742" y="31268"/>
                  <a:pt x="5520014" y="14700"/>
                  <a:pt x="5419496" y="18288"/>
                </a:cubicBezTo>
                <a:cubicBezTo>
                  <a:pt x="5318978" y="21876"/>
                  <a:pt x="5012864" y="-2446"/>
                  <a:pt x="4882134" y="18288"/>
                </a:cubicBezTo>
                <a:cubicBezTo>
                  <a:pt x="4751404" y="39022"/>
                  <a:pt x="4313676" y="-3937"/>
                  <a:pt x="4167835" y="18288"/>
                </a:cubicBezTo>
                <a:cubicBezTo>
                  <a:pt x="4021994" y="40513"/>
                  <a:pt x="3715729" y="50049"/>
                  <a:pt x="3394558" y="18288"/>
                </a:cubicBezTo>
                <a:cubicBezTo>
                  <a:pt x="3073387" y="-13473"/>
                  <a:pt x="3093227" y="29828"/>
                  <a:pt x="2798216" y="18288"/>
                </a:cubicBezTo>
                <a:cubicBezTo>
                  <a:pt x="2503205" y="6748"/>
                  <a:pt x="2297615" y="22459"/>
                  <a:pt x="2024939" y="18288"/>
                </a:cubicBezTo>
                <a:cubicBezTo>
                  <a:pt x="1752263" y="14117"/>
                  <a:pt x="1629814" y="-5485"/>
                  <a:pt x="1487576" y="18288"/>
                </a:cubicBezTo>
                <a:cubicBezTo>
                  <a:pt x="1345338" y="42061"/>
                  <a:pt x="1238885" y="15810"/>
                  <a:pt x="1009193" y="18288"/>
                </a:cubicBezTo>
                <a:cubicBezTo>
                  <a:pt x="779501" y="20766"/>
                  <a:pt x="441829" y="-24679"/>
                  <a:pt x="0" y="18288"/>
                </a:cubicBezTo>
                <a:cubicBezTo>
                  <a:pt x="-384" y="12702"/>
                  <a:pt x="-513" y="4636"/>
                  <a:pt x="0" y="0"/>
                </a:cubicBezTo>
                <a:close/>
              </a:path>
              <a:path w="5897880" h="18288"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220" y="5688"/>
                  <a:pt x="5897711" y="13142"/>
                  <a:pt x="5897880" y="18288"/>
                </a:cubicBezTo>
                <a:cubicBezTo>
                  <a:pt x="5630425" y="-1425"/>
                  <a:pt x="5532865" y="12244"/>
                  <a:pt x="5242560" y="18288"/>
                </a:cubicBezTo>
                <a:cubicBezTo>
                  <a:pt x="4952255" y="24332"/>
                  <a:pt x="4783060" y="5748"/>
                  <a:pt x="4646219" y="18288"/>
                </a:cubicBezTo>
                <a:cubicBezTo>
                  <a:pt x="4509378" y="30828"/>
                  <a:pt x="4163771" y="-13995"/>
                  <a:pt x="3872941" y="18288"/>
                </a:cubicBezTo>
                <a:cubicBezTo>
                  <a:pt x="3582111" y="50571"/>
                  <a:pt x="3362704" y="-1402"/>
                  <a:pt x="3099664" y="18288"/>
                </a:cubicBezTo>
                <a:cubicBezTo>
                  <a:pt x="2836624" y="37978"/>
                  <a:pt x="2747441" y="19657"/>
                  <a:pt x="2562301" y="18288"/>
                </a:cubicBezTo>
                <a:cubicBezTo>
                  <a:pt x="2377161" y="16919"/>
                  <a:pt x="2104946" y="21735"/>
                  <a:pt x="1906981" y="18288"/>
                </a:cubicBezTo>
                <a:cubicBezTo>
                  <a:pt x="1709016" y="14841"/>
                  <a:pt x="1304654" y="-2323"/>
                  <a:pt x="1133704" y="18288"/>
                </a:cubicBezTo>
                <a:cubicBezTo>
                  <a:pt x="962754" y="38899"/>
                  <a:pt x="457048" y="2985"/>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587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DDBDD4D0-D07A-4617-9ABF-D80D8EB2185A}"/>
              </a:ext>
            </a:extLst>
          </p:cNvPr>
          <p:cNvSpPr>
            <a:spLocks noGrp="1"/>
          </p:cNvSpPr>
          <p:nvPr>
            <p:ph type="title"/>
          </p:nvPr>
        </p:nvSpPr>
        <p:spPr>
          <a:xfrm>
            <a:off x="838200" y="365125"/>
            <a:ext cx="10515600" cy="1325563"/>
          </a:xfrm>
        </p:spPr>
        <p:txBody>
          <a:bodyPr>
            <a:normAutofit/>
          </a:bodyPr>
          <a:lstStyle/>
          <a:p>
            <a:r>
              <a:rPr lang="is-IS" sz="5400"/>
              <a:t>Framkvæmdir við vegi á Vesturlandi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416FF245-10C2-4145-96A4-D5B5129A5C20}"/>
              </a:ext>
            </a:extLst>
          </p:cNvPr>
          <p:cNvSpPr>
            <a:spLocks noGrp="1"/>
          </p:cNvSpPr>
          <p:nvPr>
            <p:ph idx="1"/>
          </p:nvPr>
        </p:nvSpPr>
        <p:spPr>
          <a:xfrm>
            <a:off x="838200" y="1929384"/>
            <a:ext cx="10515600" cy="4251960"/>
          </a:xfrm>
        </p:spPr>
        <p:txBody>
          <a:bodyPr>
            <a:normAutofit/>
          </a:bodyPr>
          <a:lstStyle/>
          <a:p>
            <a:r>
              <a:rPr lang="is-IS" sz="2000" dirty="0"/>
              <a:t>Með hliðsjón af tölum um umferðaraukningu og fyrirhuguðum framkvæmdum Vegagerðarinnar hefur vinnuhópur um endurskoðun samgöngumála unnið tillögu að helstu verkefnum.  Samantekið eru þessar framkvæmdir í forgangi;</a:t>
            </a:r>
          </a:p>
          <a:p>
            <a:r>
              <a:rPr lang="is-IS" sz="2000" dirty="0">
                <a:effectLst/>
                <a:latin typeface="Calibri" panose="020F0502020204030204" pitchFamily="34" charset="0"/>
                <a:ea typeface="Calibri" panose="020F0502020204030204" pitchFamily="34" charset="0"/>
                <a:cs typeface="Times New Roman" panose="02020603050405020304" pitchFamily="18" charset="0"/>
              </a:rPr>
              <a:t>Vesturlandsvegur; Það er ljóst að tryggar og greiðar samgönguleiðir frá Reykjavík inn á Vesturland eru mikilvæg framtíðarsýn.  Þar </a:t>
            </a:r>
            <a:r>
              <a:rPr lang="is-IS" sz="2000" dirty="0">
                <a:latin typeface="Calibri" panose="020F0502020204030204" pitchFamily="34" charset="0"/>
                <a:ea typeface="Calibri" panose="020F0502020204030204" pitchFamily="34" charset="0"/>
                <a:cs typeface="Times New Roman" panose="02020603050405020304" pitchFamily="18" charset="0"/>
              </a:rPr>
              <a:t>tengjast</a:t>
            </a:r>
            <a:r>
              <a:rPr lang="is-IS" sz="2000" dirty="0">
                <a:effectLst/>
                <a:latin typeface="Calibri" panose="020F0502020204030204" pitchFamily="34" charset="0"/>
                <a:ea typeface="Calibri" panose="020F0502020204030204" pitchFamily="34" charset="0"/>
                <a:cs typeface="Times New Roman" panose="02020603050405020304" pitchFamily="18" charset="0"/>
              </a:rPr>
              <a:t> saman vegabætur og fjölgun </a:t>
            </a:r>
            <a:r>
              <a:rPr lang="is-IS" sz="2000" dirty="0" err="1">
                <a:effectLst/>
                <a:latin typeface="Calibri" panose="020F0502020204030204" pitchFamily="34" charset="0"/>
                <a:ea typeface="Calibri" panose="020F0502020204030204" pitchFamily="34" charset="0"/>
                <a:cs typeface="Times New Roman" panose="02020603050405020304" pitchFamily="18" charset="0"/>
              </a:rPr>
              <a:t>akgreina</a:t>
            </a:r>
            <a:r>
              <a:rPr lang="is-IS" sz="2000" dirty="0">
                <a:effectLst/>
                <a:latin typeface="Calibri" panose="020F0502020204030204" pitchFamily="34" charset="0"/>
                <a:ea typeface="Calibri" panose="020F0502020204030204" pitchFamily="34" charset="0"/>
                <a:cs typeface="Times New Roman" panose="02020603050405020304" pitchFamily="18" charset="0"/>
              </a:rPr>
              <a:t> á Kjalarnesi og frá Hvalfjarðargöngum í Borgarnes, gerð Sundabrautar og tvöföldun Hvalfjarðarganga.  </a:t>
            </a:r>
          </a:p>
          <a:p>
            <a:r>
              <a:rPr lang="is-IS" sz="2000" dirty="0">
                <a:latin typeface="Calibri" panose="020F0502020204030204" pitchFamily="34" charset="0"/>
                <a:cs typeface="Times New Roman" panose="02020603050405020304" pitchFamily="18" charset="0"/>
              </a:rPr>
              <a:t>Stofnvegir; Vegurinn um Skógarströnd er lengsti stofnvegur á Vesturlandi sem </a:t>
            </a:r>
            <a:r>
              <a:rPr lang="is-IS" sz="2000" dirty="0" err="1">
                <a:latin typeface="Calibri" panose="020F0502020204030204" pitchFamily="34" charset="0"/>
                <a:cs typeface="Times New Roman" panose="02020603050405020304" pitchFamily="18" charset="0"/>
              </a:rPr>
              <a:t>ennþá</a:t>
            </a:r>
            <a:r>
              <a:rPr lang="is-IS" sz="2000" dirty="0">
                <a:latin typeface="Calibri" panose="020F0502020204030204" pitchFamily="34" charset="0"/>
                <a:cs typeface="Times New Roman" panose="02020603050405020304" pitchFamily="18" charset="0"/>
              </a:rPr>
              <a:t> hefur ekki verið lagður bundnu slitlagi og því afar brýnt að leggja slitlag á veginn.  Snæfellsnessvegur 54 og Vestfjarðavegur 60 um Dali eru umferðaþungir vegir sem þurfa mikið viðhald og endurbætur.</a:t>
            </a:r>
          </a:p>
          <a:p>
            <a:r>
              <a:rPr lang="is-IS" sz="2000" dirty="0">
                <a:latin typeface="Calibri" panose="020F0502020204030204" pitchFamily="34" charset="0"/>
                <a:cs typeface="Times New Roman" panose="02020603050405020304" pitchFamily="18" charset="0"/>
              </a:rPr>
              <a:t>Uxahryggir og Laxárdalsheiði eru mikilvægar tengingar á milli Vesturlands og annarra landshluta, en báða þessa vegi þarf að leggja bundnu slitlagi.</a:t>
            </a:r>
          </a:p>
          <a:p>
            <a:r>
              <a:rPr lang="is-IS" sz="2000" dirty="0">
                <a:latin typeface="Calibri" panose="020F0502020204030204" pitchFamily="34" charset="0"/>
                <a:cs typeface="Times New Roman" panose="02020603050405020304" pitchFamily="18" charset="0"/>
              </a:rPr>
              <a:t>Tengivegir; Umfang tengivega er mikið á Vesturlandi og brýnt er að leggja slitlag á þessa vegi til að skapa heilstæð atvinnusóknar- og þjónustusvæði.</a:t>
            </a:r>
          </a:p>
          <a:p>
            <a:endParaRPr lang="is-IS" sz="2000" dirty="0">
              <a:latin typeface="Calibri" panose="020F0502020204030204" pitchFamily="34" charset="0"/>
              <a:cs typeface="Times New Roman" panose="02020603050405020304" pitchFamily="18" charset="0"/>
            </a:endParaRPr>
          </a:p>
          <a:p>
            <a:endParaRPr lang="is-IS" sz="2000" dirty="0"/>
          </a:p>
        </p:txBody>
      </p:sp>
    </p:spTree>
    <p:extLst>
      <p:ext uri="{BB962C8B-B14F-4D97-AF65-F5344CB8AC3E}">
        <p14:creationId xmlns:p14="http://schemas.microsoft.com/office/powerpoint/2010/main" val="378168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0FCF9756-12E8-446A-8FC9-901CC86A13E3}"/>
              </a:ext>
            </a:extLst>
          </p:cNvPr>
          <p:cNvSpPr>
            <a:spLocks noGrp="1"/>
          </p:cNvSpPr>
          <p:nvPr>
            <p:ph type="title"/>
          </p:nvPr>
        </p:nvSpPr>
        <p:spPr>
          <a:xfrm>
            <a:off x="838200" y="365125"/>
            <a:ext cx="10515600" cy="1325563"/>
          </a:xfrm>
        </p:spPr>
        <p:txBody>
          <a:bodyPr>
            <a:normAutofit/>
          </a:bodyPr>
          <a:lstStyle/>
          <a:p>
            <a:r>
              <a:rPr lang="is-IS" sz="5400"/>
              <a:t>Vesturlandsvegur (þjóðvegur 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11795018-F82E-4B19-9FBC-6A216893CA22}"/>
              </a:ext>
            </a:extLst>
          </p:cNvPr>
          <p:cNvSpPr>
            <a:spLocks noGrp="1"/>
          </p:cNvSpPr>
          <p:nvPr>
            <p:ph idx="1"/>
          </p:nvPr>
        </p:nvSpPr>
        <p:spPr>
          <a:xfrm>
            <a:off x="838200" y="1929384"/>
            <a:ext cx="10515600" cy="4251960"/>
          </a:xfrm>
        </p:spPr>
        <p:txBody>
          <a:bodyPr>
            <a:normAutofit/>
          </a:bodyPr>
          <a:lstStyle/>
          <a:p>
            <a:r>
              <a:rPr lang="is-IS" sz="2200" dirty="0"/>
              <a:t>Samgöngubætur á milli Vesturlands og höfuðborgarsvæðisins eru mjög mikilvægar út frá sjónarmiði um þróun byggðar á Vesturlandi.  Í dag er áætlað að um 30% </a:t>
            </a:r>
            <a:r>
              <a:rPr lang="is-IS" sz="2200" dirty="0" err="1"/>
              <a:t>Akurnesinga</a:t>
            </a:r>
            <a:r>
              <a:rPr lang="is-IS" sz="2200" dirty="0"/>
              <a:t> á vinnumarkaðsaldri fari daglega til höfuðborgarsvæðisins til þess að sækja vinnu eða nám.  Hlutfall Borgfirðinga sem fer daglega á milli er einnig nokkuð hátt.  </a:t>
            </a:r>
          </a:p>
          <a:p>
            <a:r>
              <a:rPr lang="is-IS" sz="2200" dirty="0"/>
              <a:t>Grundartangi er vaxandi iðnaðarsvæði og liður í því að Grundartangahöfn geti vaxið frekar sem miðstöð flutninga til og frá landinu eru góðar samgöngur á landi.  Áætlað er að ríflega 1100 föst störf séu á Grundartanga og um fjórðungur starfsmanna þar koma af höfuðborgarsvæðinu.</a:t>
            </a:r>
          </a:p>
          <a:p>
            <a:r>
              <a:rPr lang="is-IS" sz="2200" dirty="0"/>
              <a:t>Fyrir ferðaþjónustu á Vesturlandi skipta greiðar og öruggar samgöngur við höfuðborgarsvæðið miklu máli.</a:t>
            </a:r>
          </a:p>
        </p:txBody>
      </p:sp>
    </p:spTree>
    <p:extLst>
      <p:ext uri="{BB962C8B-B14F-4D97-AF65-F5344CB8AC3E}">
        <p14:creationId xmlns:p14="http://schemas.microsoft.com/office/powerpoint/2010/main" val="414446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F07AE526-6263-4C6C-81D3-E06D709CBDF8}"/>
              </a:ext>
            </a:extLst>
          </p:cNvPr>
          <p:cNvSpPr>
            <a:spLocks noGrp="1"/>
          </p:cNvSpPr>
          <p:nvPr>
            <p:ph type="title"/>
          </p:nvPr>
        </p:nvSpPr>
        <p:spPr>
          <a:xfrm>
            <a:off x="838200" y="365125"/>
            <a:ext cx="10515600" cy="1325563"/>
          </a:xfrm>
        </p:spPr>
        <p:txBody>
          <a:bodyPr>
            <a:normAutofit/>
          </a:bodyPr>
          <a:lstStyle/>
          <a:p>
            <a:r>
              <a:rPr lang="is-IS" sz="5000"/>
              <a:t>Helstu framkvæmdir við Vesturlandsveg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B6026D61-2517-4324-B630-212F3DE21E82}"/>
              </a:ext>
            </a:extLst>
          </p:cNvPr>
          <p:cNvSpPr>
            <a:spLocks noGrp="1"/>
          </p:cNvSpPr>
          <p:nvPr>
            <p:ph idx="1"/>
          </p:nvPr>
        </p:nvSpPr>
        <p:spPr>
          <a:xfrm>
            <a:off x="838200" y="1929384"/>
            <a:ext cx="10515600" cy="4251960"/>
          </a:xfrm>
        </p:spPr>
        <p:txBody>
          <a:bodyPr>
            <a:normAutofit lnSpcReduction="10000"/>
          </a:bodyPr>
          <a:lstStyle/>
          <a:p>
            <a:r>
              <a:rPr lang="is-IS" sz="1900" dirty="0"/>
              <a:t>Kjalarnes; Framkvæmdir við 2+1 veg á Kjalarnes hófust árið 2020 og er áætlað að þeim ljúki árið 2023.  Mjög mikilvægt er að þessar áætlanir standist og verkið tefjist ekki.</a:t>
            </a:r>
          </a:p>
          <a:p>
            <a:r>
              <a:rPr lang="is-IS" sz="1900" dirty="0"/>
              <a:t>Hvalfjörður-Borgarnes; Hafinn er undirbúningur að hönnun veglínu fyrir 2+1 veg frá Hvalfjarðargöngum í Borgarnes.  Samhliða þeirri vinnu er mikilvægt að horft verði til þess að draga úr áhrifum veðurs á umferð. Áætlað er að framkvæmdir við lagningu vegarins hefjist árið 2025</a:t>
            </a:r>
          </a:p>
          <a:p>
            <a:r>
              <a:rPr lang="is-IS" sz="1900" dirty="0">
                <a:effectLst/>
                <a:latin typeface="Calibri" panose="020F0502020204030204" pitchFamily="34" charset="0"/>
                <a:ea typeface="Calibri" panose="020F0502020204030204" pitchFamily="34" charset="0"/>
                <a:cs typeface="Times New Roman" panose="02020603050405020304" pitchFamily="18" charset="0"/>
              </a:rPr>
              <a:t>Hvalfjarðargöng; Óhjákvæmilegt er í ljósi umferðaraukningar og umferðaröryggis að tvöfalda Hvalfjarðargöng. Aukist umferð frekar á næstu árum má reikna með að hámarks umferð samkvæmt reglugerð verði náð innan fárra ára.</a:t>
            </a:r>
          </a:p>
          <a:p>
            <a:r>
              <a:rPr lang="is-IS" sz="1900" dirty="0">
                <a:effectLst/>
                <a:latin typeface="Calibri" panose="020F0502020204030204" pitchFamily="34" charset="0"/>
                <a:ea typeface="Calibri" panose="020F0502020204030204" pitchFamily="34" charset="0"/>
                <a:cs typeface="Times New Roman" panose="02020603050405020304" pitchFamily="18" charset="0"/>
              </a:rPr>
              <a:t>Sundabraut; Með Sundabraut yrðu greiðar og öruggari samgöngur frá höfuðborgarsvæðinu betur tryggðar en nú er og ferðatími myndi styttast.  Afar brýnt er því að nýta heimild í lögum um að Sundabraut verði samvinnuverkefni og </a:t>
            </a:r>
            <a:r>
              <a:rPr lang="is-IS" sz="1900" dirty="0">
                <a:latin typeface="Calibri" panose="020F0502020204030204" pitchFamily="34" charset="0"/>
                <a:ea typeface="Calibri" panose="020F0502020204030204" pitchFamily="34" charset="0"/>
                <a:cs typeface="Times New Roman" panose="02020603050405020304" pitchFamily="18" charset="0"/>
              </a:rPr>
              <a:t>unnið verði í samræmi við yfirlýsingu samgönguráðherra og borgarstjóra um að framkvæmdir hefjist eigi síðar en 2026</a:t>
            </a:r>
            <a:r>
              <a:rPr lang="is-IS" sz="1900" dirty="0">
                <a:effectLst/>
                <a:latin typeface="Calibri" panose="020F0502020204030204" pitchFamily="34" charset="0"/>
                <a:ea typeface="Calibri" panose="020F0502020204030204" pitchFamily="34" charset="0"/>
                <a:cs typeface="Times New Roman" panose="02020603050405020304" pitchFamily="18" charset="0"/>
              </a:rPr>
              <a:t>.  Mikilvægi Sundabrautar fyrir Vesturland og aðra landshluta er gríðarlega mikið og sennilega sú samgöngubót sem mest áhrif hefði á byggðaþróun á Vesturlandi sem heild.</a:t>
            </a:r>
          </a:p>
          <a:p>
            <a:r>
              <a:rPr lang="is-IS" sz="1900" dirty="0">
                <a:effectLst/>
                <a:latin typeface="Calibri" panose="020F0502020204030204" pitchFamily="34" charset="0"/>
                <a:ea typeface="Calibri" panose="020F0502020204030204" pitchFamily="34" charset="0"/>
                <a:cs typeface="Times New Roman" panose="02020603050405020304" pitchFamily="18" charset="0"/>
              </a:rPr>
              <a:t>Vesturlandsvegur um Borgarnes ?</a:t>
            </a:r>
          </a:p>
          <a:p>
            <a:pPr marL="0" indent="0">
              <a:buNone/>
            </a:pPr>
            <a:endParaRPr lang="is-IS" sz="1900" dirty="0"/>
          </a:p>
        </p:txBody>
      </p:sp>
    </p:spTree>
    <p:extLst>
      <p:ext uri="{BB962C8B-B14F-4D97-AF65-F5344CB8AC3E}">
        <p14:creationId xmlns:p14="http://schemas.microsoft.com/office/powerpoint/2010/main" val="2138517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9E7FB094-774E-4B51-AF4D-5A1430C46111}"/>
              </a:ext>
            </a:extLst>
          </p:cNvPr>
          <p:cNvSpPr>
            <a:spLocks noGrp="1"/>
          </p:cNvSpPr>
          <p:nvPr>
            <p:ph type="title"/>
          </p:nvPr>
        </p:nvSpPr>
        <p:spPr>
          <a:xfrm>
            <a:off x="838200" y="365125"/>
            <a:ext cx="10515600" cy="1325563"/>
          </a:xfrm>
        </p:spPr>
        <p:txBody>
          <a:bodyPr>
            <a:normAutofit/>
          </a:bodyPr>
          <a:lstStyle/>
          <a:p>
            <a:r>
              <a:rPr lang="is-IS" sz="5400" dirty="0"/>
              <a:t>Stofnvegir - nýframkvæmdir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FD582CC2-205E-4199-9610-B0B304FFB9FD}"/>
              </a:ext>
            </a:extLst>
          </p:cNvPr>
          <p:cNvSpPr>
            <a:spLocks noGrp="1"/>
          </p:cNvSpPr>
          <p:nvPr>
            <p:ph idx="1"/>
          </p:nvPr>
        </p:nvSpPr>
        <p:spPr>
          <a:xfrm>
            <a:off x="838200" y="1929384"/>
            <a:ext cx="10515600" cy="4251960"/>
          </a:xfrm>
        </p:spPr>
        <p:txBody>
          <a:bodyPr>
            <a:normAutofit/>
          </a:bodyPr>
          <a:lstStyle/>
          <a:p>
            <a:r>
              <a:rPr lang="is-IS" sz="3200" dirty="0"/>
              <a:t>Skógarströnd; Vegurinn er mikilvæg tenging á milli Snæfellsness og Dalabyggðar, bæði hvað varðar atvinnu og þjónustu.  Auk þess sem umferð hefur aukist mjög um veginn undanfarin ár vegna fjölgunar ferðamanna.  Hann er hluti af stofnvegakerfinu og því er mjög brýnt að leggja bundið slitlag á veginn.  Vegurinn er ríflega 50 km langur, en framkvæmdir við lagningu slitlags á veginn hófust nýverið og nauðsynlegt er halda þeim áfram að auknum krafti og veita fjármagni á árunum 2023 og 2024 til framkvæmda.</a:t>
            </a:r>
          </a:p>
          <a:p>
            <a:endParaRPr lang="is-IS" sz="2000" dirty="0"/>
          </a:p>
        </p:txBody>
      </p:sp>
    </p:spTree>
    <p:extLst>
      <p:ext uri="{BB962C8B-B14F-4D97-AF65-F5344CB8AC3E}">
        <p14:creationId xmlns:p14="http://schemas.microsoft.com/office/powerpoint/2010/main" val="726278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DBE07A48-9B2E-46FF-9C1C-E7DF454A6906}"/>
              </a:ext>
            </a:extLst>
          </p:cNvPr>
          <p:cNvSpPr>
            <a:spLocks noGrp="1"/>
          </p:cNvSpPr>
          <p:nvPr>
            <p:ph type="title"/>
          </p:nvPr>
        </p:nvSpPr>
        <p:spPr>
          <a:xfrm>
            <a:off x="838200" y="365125"/>
            <a:ext cx="10515600" cy="1325563"/>
          </a:xfrm>
        </p:spPr>
        <p:txBody>
          <a:bodyPr>
            <a:normAutofit/>
          </a:bodyPr>
          <a:lstStyle/>
          <a:p>
            <a:r>
              <a:rPr lang="is-IS" sz="5400"/>
              <a:t>Stofnvegir-viðhald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145D89FB-D045-47CA-B9A6-600596E97622}"/>
              </a:ext>
            </a:extLst>
          </p:cNvPr>
          <p:cNvSpPr>
            <a:spLocks noGrp="1"/>
          </p:cNvSpPr>
          <p:nvPr>
            <p:ph idx="1"/>
          </p:nvPr>
        </p:nvSpPr>
        <p:spPr>
          <a:xfrm>
            <a:off x="838200" y="1929384"/>
            <a:ext cx="10515600" cy="4251960"/>
          </a:xfrm>
        </p:spPr>
        <p:txBody>
          <a:bodyPr>
            <a:normAutofit/>
          </a:bodyPr>
          <a:lstStyle/>
          <a:p>
            <a:r>
              <a:rPr lang="is-IS" sz="2200" dirty="0"/>
              <a:t>Snæfellsnessvegur 54; Nauðsyn er að gera endurbætur á veginum, en hann er illa farinn og ljóst að hann þolir ekki það álag sem fylgir auknum þungaflutningum og vaxandi ferðaþjónustu.  Vegurinn er mjög mjór á kaflanum frá Vegamótum að Fróðárheiði og mikilvægt að bæta úr því.</a:t>
            </a:r>
          </a:p>
          <a:p>
            <a:r>
              <a:rPr lang="is-IS" sz="2200" dirty="0"/>
              <a:t>Vestfjarðavegur 60 um Dali. Nauðsyn er að gera endurbætur á veginum, en hann er illa farinn og ljóst að hann þolir ekki það álag sem fylgir auknum þungaflutningum og vaxandi ferðaþjónustu. Að auki eru einbreiðar brýr á Haukadalsá, </a:t>
            </a:r>
            <a:r>
              <a:rPr lang="is-IS" sz="2200" dirty="0" err="1"/>
              <a:t>Fáskrúð</a:t>
            </a:r>
            <a:r>
              <a:rPr lang="is-IS" sz="2200" dirty="0"/>
              <a:t> og Glerá sem þarf að tvöfalda sem fyrst til að auka öryggi.</a:t>
            </a:r>
          </a:p>
          <a:p>
            <a:pPr marL="0" indent="0">
              <a:buNone/>
            </a:pPr>
            <a:endParaRPr lang="is-IS" sz="2200" dirty="0"/>
          </a:p>
        </p:txBody>
      </p:sp>
    </p:spTree>
    <p:extLst>
      <p:ext uri="{BB962C8B-B14F-4D97-AF65-F5344CB8AC3E}">
        <p14:creationId xmlns:p14="http://schemas.microsoft.com/office/powerpoint/2010/main" val="2356917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9115F974-343C-4282-A4C7-33AA12D64554}"/>
              </a:ext>
            </a:extLst>
          </p:cNvPr>
          <p:cNvSpPr>
            <a:spLocks noGrp="1"/>
          </p:cNvSpPr>
          <p:nvPr>
            <p:ph type="title"/>
          </p:nvPr>
        </p:nvSpPr>
        <p:spPr>
          <a:xfrm>
            <a:off x="838200" y="365125"/>
            <a:ext cx="10515600" cy="1325563"/>
          </a:xfrm>
        </p:spPr>
        <p:txBody>
          <a:bodyPr>
            <a:normAutofit/>
          </a:bodyPr>
          <a:lstStyle/>
          <a:p>
            <a:r>
              <a:rPr lang="is-IS" sz="5400"/>
              <a:t>Stofnvegir á hálendi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5EE47616-77C8-4A10-8843-FC97D8F2DE0F}"/>
              </a:ext>
            </a:extLst>
          </p:cNvPr>
          <p:cNvSpPr>
            <a:spLocks noGrp="1"/>
          </p:cNvSpPr>
          <p:nvPr>
            <p:ph idx="1"/>
          </p:nvPr>
        </p:nvSpPr>
        <p:spPr>
          <a:xfrm>
            <a:off x="838200" y="1929384"/>
            <a:ext cx="10515600" cy="4251960"/>
          </a:xfrm>
        </p:spPr>
        <p:txBody>
          <a:bodyPr>
            <a:normAutofit/>
          </a:bodyPr>
          <a:lstStyle/>
          <a:p>
            <a:r>
              <a:rPr lang="is-IS" sz="2200"/>
              <a:t>Kaldidalur;  Vegurinn um Kaldadal er einn af fjórum hálendisvegum á Íslandi sem er skilgreindur sem stofnvegur á hálendi.  Umferð um veginn hefur aukist verulega á undanförnum árum og þá sérstaklega að norðanverðu eftir að fjöldi ferðamanna fóru að heimsækja ísgöngin sem gerð hafa verið í Langjökul.</a:t>
            </a:r>
          </a:p>
          <a:p>
            <a:r>
              <a:rPr lang="is-IS" sz="2200"/>
              <a:t>Á hæsta punkti fer vegurinn í yfir 700 m hæð, en mikilvægt er að byggja hann upp í landinu þannig að hann sé opinn fyrir umferð í fleiri mánuði á ári.  </a:t>
            </a:r>
          </a:p>
        </p:txBody>
      </p:sp>
    </p:spTree>
    <p:extLst>
      <p:ext uri="{BB962C8B-B14F-4D97-AF65-F5344CB8AC3E}">
        <p14:creationId xmlns:p14="http://schemas.microsoft.com/office/powerpoint/2010/main" val="3922847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EA4B4E97-D947-4571-84C9-3B08A6E2E494}"/>
              </a:ext>
            </a:extLst>
          </p:cNvPr>
          <p:cNvSpPr>
            <a:spLocks noGrp="1"/>
          </p:cNvSpPr>
          <p:nvPr>
            <p:ph type="title"/>
          </p:nvPr>
        </p:nvSpPr>
        <p:spPr>
          <a:xfrm>
            <a:off x="838200" y="365125"/>
            <a:ext cx="10515600" cy="1325563"/>
          </a:xfrm>
        </p:spPr>
        <p:txBody>
          <a:bodyPr>
            <a:normAutofit/>
          </a:bodyPr>
          <a:lstStyle/>
          <a:p>
            <a:r>
              <a:rPr lang="is-IS" sz="4200"/>
              <a:t>Tengivegir sem fái sérstaka fjárveitingu á samgönguáætlun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B6204F38-2F37-46CE-A2CE-CCC24171FB20}"/>
              </a:ext>
            </a:extLst>
          </p:cNvPr>
          <p:cNvSpPr>
            <a:spLocks noGrp="1"/>
          </p:cNvSpPr>
          <p:nvPr>
            <p:ph idx="1"/>
          </p:nvPr>
        </p:nvSpPr>
        <p:spPr>
          <a:xfrm>
            <a:off x="838200" y="1929384"/>
            <a:ext cx="10515600" cy="4251960"/>
          </a:xfrm>
        </p:spPr>
        <p:txBody>
          <a:bodyPr>
            <a:normAutofit/>
          </a:bodyPr>
          <a:lstStyle/>
          <a:p>
            <a:r>
              <a:rPr lang="is-IS" sz="2000" dirty="0"/>
              <a:t>Þó svo að vegurinn um Uxahryggi sé flokkaður sem tengivegur hefur hann verið skilgreindur sem sérstök framkvæmd á samgönguáætlun.  Mikilvægt er að vegurinn um Laxárdalsheiði fái sömu meðferð í samgönguáætlun, hann fái sérstaka fjárveitingu en sé ekki hluti af fjárveitingu til tengivega.  Báðir þessi vegir eiga það sameiginlegt að tengja saman landshluta.</a:t>
            </a:r>
          </a:p>
          <a:p>
            <a:r>
              <a:rPr lang="is-IS" sz="2000" dirty="0"/>
              <a:t>Uxahryggir; Um árabil hefur verið unnið að endurbótum og lagningu bundins slitlags á veginn um Uxahryggi sem tengir saman Vesturland og Suðurland.  </a:t>
            </a:r>
            <a:r>
              <a:rPr lang="is-IS" sz="2000" dirty="0" err="1"/>
              <a:t>Ennþá</a:t>
            </a:r>
            <a:r>
              <a:rPr lang="is-IS" sz="2000" dirty="0"/>
              <a:t> er eftir að leggja slitlag á um 22 km kafla efst í Lundarreykjardal og er sú framkvæmd ekki á áætlun fyrir en 2025. Mikilvægt er að flýta framkvæmdum þannig að vegurinn nýtist sem greiðfær tenging á milli landshluta allan ársins hring.</a:t>
            </a:r>
          </a:p>
          <a:p>
            <a:r>
              <a:rPr lang="is-IS" sz="2000" dirty="0"/>
              <a:t>Laxárdalsheiði; Vegurinn tengir saman Vesturland, Norðurland og Vestfirði.  Þá hefur hann nýst vel sem varaleið fyrir Holtavörðuheiði, en vegurinn fer aðeins í 150 m hæð en hæsti punktur á Holtavörðuheiði er 407 m.  Unnið hefur verið að lagning slitlags í Laxárdal en </a:t>
            </a:r>
            <a:r>
              <a:rPr lang="is-IS" sz="2000" dirty="0" err="1"/>
              <a:t>ennþá</a:t>
            </a:r>
            <a:r>
              <a:rPr lang="is-IS" sz="2000" dirty="0"/>
              <a:t> eru eftir um 10 km á vestanverðri heiðinni og um 7 km að norðanverðu.  Bæði Vestur- og Norðursvæði Vegagerðarinnar hafa lagt áherslu á að klára veginn á næstu árum.  </a:t>
            </a:r>
          </a:p>
        </p:txBody>
      </p:sp>
    </p:spTree>
    <p:extLst>
      <p:ext uri="{BB962C8B-B14F-4D97-AF65-F5344CB8AC3E}">
        <p14:creationId xmlns:p14="http://schemas.microsoft.com/office/powerpoint/2010/main" val="18456050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5A37C255-221C-48B4-BDB6-AE1B9D4E795C}"/>
              </a:ext>
            </a:extLst>
          </p:cNvPr>
          <p:cNvSpPr>
            <a:spLocks noGrp="1"/>
          </p:cNvSpPr>
          <p:nvPr>
            <p:ph type="title"/>
          </p:nvPr>
        </p:nvSpPr>
        <p:spPr>
          <a:xfrm>
            <a:off x="838200" y="365125"/>
            <a:ext cx="10515600" cy="1325563"/>
          </a:xfrm>
        </p:spPr>
        <p:txBody>
          <a:bodyPr>
            <a:normAutofit/>
          </a:bodyPr>
          <a:lstStyle/>
          <a:p>
            <a:r>
              <a:rPr lang="is-IS" sz="5400"/>
              <a:t>Tengivegir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F31BB861-C608-4480-8D88-4213D46517D2}"/>
              </a:ext>
            </a:extLst>
          </p:cNvPr>
          <p:cNvSpPr>
            <a:spLocks noGrp="1"/>
          </p:cNvSpPr>
          <p:nvPr>
            <p:ph idx="1"/>
          </p:nvPr>
        </p:nvSpPr>
        <p:spPr>
          <a:xfrm>
            <a:off x="838200" y="1929384"/>
            <a:ext cx="10515600" cy="4251960"/>
          </a:xfrm>
        </p:spPr>
        <p:txBody>
          <a:bodyPr>
            <a:normAutofit/>
          </a:bodyPr>
          <a:lstStyle/>
          <a:p>
            <a:r>
              <a:rPr lang="is-IS" sz="2200" dirty="0"/>
              <a:t>Umfang tengivega á Vesturlandi er mikið, en alls eru þeir 632 km að lengd.  Flestir eru þeir í dreifbýlum sveitarfélögum eins og Borgarbyggð og Dalabyggð og tengja sveitirnar við bæi og þéttbýlisstaði.  Þeir skipta því miklu máli við að skapa heilstætt atvinnusóknar- og þjónustusvæði. </a:t>
            </a:r>
          </a:p>
          <a:p>
            <a:r>
              <a:rPr lang="is-IS" sz="2200" dirty="0"/>
              <a:t>Af 631 km voru í árslok 2020 477 km með malaryfirborði.  </a:t>
            </a:r>
          </a:p>
          <a:p>
            <a:r>
              <a:rPr lang="is-IS" sz="2200" dirty="0"/>
              <a:t>Þó svo að fjárveitingar til tengivega hafi hækkað umtalsvert </a:t>
            </a:r>
            <a:r>
              <a:rPr lang="is-IS" sz="2200" dirty="0" err="1"/>
              <a:t>s.l</a:t>
            </a:r>
            <a:r>
              <a:rPr lang="is-IS" sz="2200" dirty="0"/>
              <a:t>. tvö ár og aukinn kraftur verið settur í lagningu bundins slitlags þarf að gera betur því þörfin er mikil.</a:t>
            </a:r>
          </a:p>
          <a:p>
            <a:r>
              <a:rPr lang="is-IS" sz="2200" dirty="0"/>
              <a:t>Nauðsynlegt er að ráðast í landsátak í lagningu slitlags á tengivegi sem unnið verði í samstarfi Vegagerðarinnar og sveitarfélaga.</a:t>
            </a:r>
          </a:p>
        </p:txBody>
      </p:sp>
    </p:spTree>
    <p:extLst>
      <p:ext uri="{BB962C8B-B14F-4D97-AF65-F5344CB8AC3E}">
        <p14:creationId xmlns:p14="http://schemas.microsoft.com/office/powerpoint/2010/main" val="2845123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87F87852-E15F-4E80-A9FA-DB86DC74E8C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Tillaga að forgangsröðun Framkvæmda 2021-2023</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fla 5">
            <a:extLst>
              <a:ext uri="{FF2B5EF4-FFF2-40B4-BE49-F238E27FC236}">
                <a16:creationId xmlns:a16="http://schemas.microsoft.com/office/drawing/2014/main" id="{A0948BF9-74EA-417E-BE87-7BFEABF9E204}"/>
              </a:ext>
            </a:extLst>
          </p:cNvPr>
          <p:cNvGraphicFramePr>
            <a:graphicFrameLocks noGrp="1"/>
          </p:cNvGraphicFramePr>
          <p:nvPr>
            <p:ph sz="half" idx="1"/>
            <p:extLst>
              <p:ext uri="{D42A27DB-BD31-4B8C-83A1-F6EECF244321}">
                <p14:modId xmlns:p14="http://schemas.microsoft.com/office/powerpoint/2010/main" val="569987216"/>
              </p:ext>
            </p:extLst>
          </p:nvPr>
        </p:nvGraphicFramePr>
        <p:xfrm>
          <a:off x="838200" y="2439490"/>
          <a:ext cx="10515601" cy="3526070"/>
        </p:xfrm>
        <a:graphic>
          <a:graphicData uri="http://schemas.openxmlformats.org/drawingml/2006/table">
            <a:tbl>
              <a:tblPr firstRow="1" bandRow="1">
                <a:tableStyleId>{5C22544A-7EE6-4342-B048-85BDC9FD1C3A}</a:tableStyleId>
              </a:tblPr>
              <a:tblGrid>
                <a:gridCol w="6019455">
                  <a:extLst>
                    <a:ext uri="{9D8B030D-6E8A-4147-A177-3AD203B41FA5}">
                      <a16:colId xmlns:a16="http://schemas.microsoft.com/office/drawing/2014/main" val="986155371"/>
                    </a:ext>
                  </a:extLst>
                </a:gridCol>
                <a:gridCol w="1508075">
                  <a:extLst>
                    <a:ext uri="{9D8B030D-6E8A-4147-A177-3AD203B41FA5}">
                      <a16:colId xmlns:a16="http://schemas.microsoft.com/office/drawing/2014/main" val="2600461675"/>
                    </a:ext>
                  </a:extLst>
                </a:gridCol>
                <a:gridCol w="1620392">
                  <a:extLst>
                    <a:ext uri="{9D8B030D-6E8A-4147-A177-3AD203B41FA5}">
                      <a16:colId xmlns:a16="http://schemas.microsoft.com/office/drawing/2014/main" val="475234195"/>
                    </a:ext>
                  </a:extLst>
                </a:gridCol>
                <a:gridCol w="1367679">
                  <a:extLst>
                    <a:ext uri="{9D8B030D-6E8A-4147-A177-3AD203B41FA5}">
                      <a16:colId xmlns:a16="http://schemas.microsoft.com/office/drawing/2014/main" val="3201161459"/>
                    </a:ext>
                  </a:extLst>
                </a:gridCol>
              </a:tblGrid>
              <a:tr h="352607">
                <a:tc>
                  <a:txBody>
                    <a:bodyPr/>
                    <a:lstStyle/>
                    <a:p>
                      <a:r>
                        <a:rPr lang="is-IS" sz="1600"/>
                        <a:t>VEGUR</a:t>
                      </a:r>
                    </a:p>
                  </a:txBody>
                  <a:tcPr marL="80138" marR="80138" marT="40069" marB="40069"/>
                </a:tc>
                <a:tc>
                  <a:txBody>
                    <a:bodyPr/>
                    <a:lstStyle/>
                    <a:p>
                      <a:r>
                        <a:rPr lang="is-IS" sz="1600"/>
                        <a:t>Lengd</a:t>
                      </a:r>
                    </a:p>
                  </a:txBody>
                  <a:tcPr marL="80138" marR="80138" marT="40069" marB="40069"/>
                </a:tc>
                <a:tc>
                  <a:txBody>
                    <a:bodyPr/>
                    <a:lstStyle/>
                    <a:p>
                      <a:r>
                        <a:rPr lang="is-IS" sz="1600"/>
                        <a:t>Kostnaður</a:t>
                      </a:r>
                    </a:p>
                  </a:txBody>
                  <a:tcPr marL="80138" marR="80138" marT="40069" marB="40069"/>
                </a:tc>
                <a:tc>
                  <a:txBody>
                    <a:bodyPr/>
                    <a:lstStyle/>
                    <a:p>
                      <a:r>
                        <a:rPr lang="is-IS" sz="1600"/>
                        <a:t>Ath.</a:t>
                      </a:r>
                    </a:p>
                  </a:txBody>
                  <a:tcPr marL="80138" marR="80138" marT="40069" marB="40069"/>
                </a:tc>
                <a:extLst>
                  <a:ext uri="{0D108BD9-81ED-4DB2-BD59-A6C34878D82A}">
                    <a16:rowId xmlns:a16="http://schemas.microsoft.com/office/drawing/2014/main" val="2560814027"/>
                  </a:ext>
                </a:extLst>
              </a:tr>
              <a:tr h="352607">
                <a:tc>
                  <a:txBody>
                    <a:bodyPr/>
                    <a:lstStyle/>
                    <a:p>
                      <a:r>
                        <a:rPr lang="is-IS" sz="1600"/>
                        <a:t>Þverárhlíðarvegur:  Borgarfjarðarbraut - Högnastaðir</a:t>
                      </a:r>
                    </a:p>
                  </a:txBody>
                  <a:tcPr marL="80138" marR="80138" marT="40069" marB="40069"/>
                </a:tc>
                <a:tc>
                  <a:txBody>
                    <a:bodyPr/>
                    <a:lstStyle/>
                    <a:p>
                      <a:r>
                        <a:rPr lang="is-IS" sz="1600"/>
                        <a:t>8,6 km.</a:t>
                      </a:r>
                    </a:p>
                  </a:txBody>
                  <a:tcPr marL="80138" marR="80138" marT="40069" marB="40069"/>
                </a:tc>
                <a:tc>
                  <a:txBody>
                    <a:bodyPr/>
                    <a:lstStyle/>
                    <a:p>
                      <a:endParaRPr lang="is-IS" sz="1600"/>
                    </a:p>
                  </a:txBody>
                  <a:tcPr marL="80138" marR="80138" marT="40069" marB="40069"/>
                </a:tc>
                <a:tc>
                  <a:txBody>
                    <a:bodyPr/>
                    <a:lstStyle/>
                    <a:p>
                      <a:r>
                        <a:rPr lang="is-IS" sz="1600"/>
                        <a:t>Í útboði</a:t>
                      </a:r>
                    </a:p>
                  </a:txBody>
                  <a:tcPr marL="80138" marR="80138" marT="40069" marB="40069"/>
                </a:tc>
                <a:extLst>
                  <a:ext uri="{0D108BD9-81ED-4DB2-BD59-A6C34878D82A}">
                    <a16:rowId xmlns:a16="http://schemas.microsoft.com/office/drawing/2014/main" val="2528895003"/>
                  </a:ext>
                </a:extLst>
              </a:tr>
              <a:tr h="352607">
                <a:tc>
                  <a:txBody>
                    <a:bodyPr/>
                    <a:lstStyle/>
                    <a:p>
                      <a:r>
                        <a:rPr lang="is-IS" sz="1600"/>
                        <a:t>Melasveitarvegur: Bakki - svínabú</a:t>
                      </a:r>
                    </a:p>
                  </a:txBody>
                  <a:tcPr marL="80138" marR="80138" marT="40069" marB="40069"/>
                </a:tc>
                <a:tc>
                  <a:txBody>
                    <a:bodyPr/>
                    <a:lstStyle/>
                    <a:p>
                      <a:r>
                        <a:rPr lang="is-IS" sz="1600"/>
                        <a:t>5 km.</a:t>
                      </a:r>
                    </a:p>
                  </a:txBody>
                  <a:tcPr marL="80138" marR="80138" marT="40069" marB="40069"/>
                </a:tc>
                <a:tc>
                  <a:txBody>
                    <a:bodyPr/>
                    <a:lstStyle/>
                    <a:p>
                      <a:endParaRPr lang="is-IS" sz="1600"/>
                    </a:p>
                  </a:txBody>
                  <a:tcPr marL="80138" marR="80138" marT="40069" marB="40069"/>
                </a:tc>
                <a:tc>
                  <a:txBody>
                    <a:bodyPr/>
                    <a:lstStyle/>
                    <a:p>
                      <a:r>
                        <a:rPr lang="is-IS" sz="1600"/>
                        <a:t>Í gangi</a:t>
                      </a:r>
                    </a:p>
                  </a:txBody>
                  <a:tcPr marL="80138" marR="80138" marT="40069" marB="40069"/>
                </a:tc>
                <a:extLst>
                  <a:ext uri="{0D108BD9-81ED-4DB2-BD59-A6C34878D82A}">
                    <a16:rowId xmlns:a16="http://schemas.microsoft.com/office/drawing/2014/main" val="2514167032"/>
                  </a:ext>
                </a:extLst>
              </a:tr>
              <a:tr h="352607">
                <a:tc>
                  <a:txBody>
                    <a:bodyPr/>
                    <a:lstStyle/>
                    <a:p>
                      <a:r>
                        <a:rPr lang="is-IS" sz="1600">
                          <a:solidFill>
                            <a:srgbClr val="FF0000"/>
                          </a:solidFill>
                        </a:rPr>
                        <a:t>Laxárdalsvegur: Lambeyrar - sýslumörk</a:t>
                      </a:r>
                    </a:p>
                  </a:txBody>
                  <a:tcPr marL="80138" marR="80138" marT="40069" marB="40069"/>
                </a:tc>
                <a:tc>
                  <a:txBody>
                    <a:bodyPr/>
                    <a:lstStyle/>
                    <a:p>
                      <a:r>
                        <a:rPr lang="is-IS" sz="1600">
                          <a:solidFill>
                            <a:srgbClr val="FF0000"/>
                          </a:solidFill>
                        </a:rPr>
                        <a:t>10,2 km.</a:t>
                      </a:r>
                    </a:p>
                  </a:txBody>
                  <a:tcPr marL="80138" marR="80138" marT="40069" marB="40069"/>
                </a:tc>
                <a:tc>
                  <a:txBody>
                    <a:bodyPr/>
                    <a:lstStyle/>
                    <a:p>
                      <a:r>
                        <a:rPr lang="is-IS" sz="1600">
                          <a:solidFill>
                            <a:srgbClr val="FF0000"/>
                          </a:solidFill>
                        </a:rPr>
                        <a:t>507,0 mkr.</a:t>
                      </a:r>
                    </a:p>
                  </a:txBody>
                  <a:tcPr marL="80138" marR="80138" marT="40069" marB="40069"/>
                </a:tc>
                <a:tc>
                  <a:txBody>
                    <a:bodyPr/>
                    <a:lstStyle/>
                    <a:p>
                      <a:r>
                        <a:rPr lang="is-IS" sz="1600" dirty="0">
                          <a:solidFill>
                            <a:srgbClr val="FF0000"/>
                          </a:solidFill>
                        </a:rPr>
                        <a:t>Sér fjárveiting</a:t>
                      </a:r>
                    </a:p>
                  </a:txBody>
                  <a:tcPr marL="80138" marR="80138" marT="40069" marB="40069"/>
                </a:tc>
                <a:extLst>
                  <a:ext uri="{0D108BD9-81ED-4DB2-BD59-A6C34878D82A}">
                    <a16:rowId xmlns:a16="http://schemas.microsoft.com/office/drawing/2014/main" val="3346470550"/>
                  </a:ext>
                </a:extLst>
              </a:tr>
              <a:tr h="352607">
                <a:tc>
                  <a:txBody>
                    <a:bodyPr/>
                    <a:lstStyle/>
                    <a:p>
                      <a:r>
                        <a:rPr lang="is-IS" sz="1600"/>
                        <a:t>Klofningsvegur: Vestfjarðarvegur - Hafnará</a:t>
                      </a:r>
                    </a:p>
                  </a:txBody>
                  <a:tcPr marL="80138" marR="80138" marT="40069" marB="40069"/>
                </a:tc>
                <a:tc>
                  <a:txBody>
                    <a:bodyPr/>
                    <a:lstStyle/>
                    <a:p>
                      <a:r>
                        <a:rPr lang="is-IS" sz="1600"/>
                        <a:t>11 km.</a:t>
                      </a:r>
                    </a:p>
                  </a:txBody>
                  <a:tcPr marL="80138" marR="80138" marT="40069" marB="40069"/>
                </a:tc>
                <a:tc>
                  <a:txBody>
                    <a:bodyPr/>
                    <a:lstStyle/>
                    <a:p>
                      <a:endParaRPr lang="is-IS" sz="1600"/>
                    </a:p>
                  </a:txBody>
                  <a:tcPr marL="80138" marR="80138" marT="40069" marB="40069"/>
                </a:tc>
                <a:tc>
                  <a:txBody>
                    <a:bodyPr/>
                    <a:lstStyle/>
                    <a:p>
                      <a:r>
                        <a:rPr lang="is-IS" sz="1600"/>
                        <a:t>2022</a:t>
                      </a:r>
                    </a:p>
                  </a:txBody>
                  <a:tcPr marL="80138" marR="80138" marT="40069" marB="40069"/>
                </a:tc>
                <a:extLst>
                  <a:ext uri="{0D108BD9-81ED-4DB2-BD59-A6C34878D82A}">
                    <a16:rowId xmlns:a16="http://schemas.microsoft.com/office/drawing/2014/main" val="2324726834"/>
                  </a:ext>
                </a:extLst>
              </a:tr>
              <a:tr h="352607">
                <a:tc>
                  <a:txBody>
                    <a:bodyPr/>
                    <a:lstStyle/>
                    <a:p>
                      <a:r>
                        <a:rPr lang="is-IS" sz="1600"/>
                        <a:t>Hítardalsvegur: Snæfellsvegur - Melur</a:t>
                      </a:r>
                    </a:p>
                  </a:txBody>
                  <a:tcPr marL="80138" marR="80138" marT="40069" marB="40069"/>
                </a:tc>
                <a:tc>
                  <a:txBody>
                    <a:bodyPr/>
                    <a:lstStyle/>
                    <a:p>
                      <a:r>
                        <a:rPr lang="is-IS" sz="1600"/>
                        <a:t>3,4 km.</a:t>
                      </a:r>
                    </a:p>
                  </a:txBody>
                  <a:tcPr marL="80138" marR="80138" marT="40069" marB="40069"/>
                </a:tc>
                <a:tc>
                  <a:txBody>
                    <a:bodyPr/>
                    <a:lstStyle/>
                    <a:p>
                      <a:endParaRPr lang="is-IS" sz="1600"/>
                    </a:p>
                  </a:txBody>
                  <a:tcPr marL="80138" marR="80138" marT="40069" marB="40069"/>
                </a:tc>
                <a:tc>
                  <a:txBody>
                    <a:bodyPr/>
                    <a:lstStyle/>
                    <a:p>
                      <a:endParaRPr lang="is-IS" sz="1600"/>
                    </a:p>
                  </a:txBody>
                  <a:tcPr marL="80138" marR="80138" marT="40069" marB="40069"/>
                </a:tc>
                <a:extLst>
                  <a:ext uri="{0D108BD9-81ED-4DB2-BD59-A6C34878D82A}">
                    <a16:rowId xmlns:a16="http://schemas.microsoft.com/office/drawing/2014/main" val="1660678211"/>
                  </a:ext>
                </a:extLst>
              </a:tr>
              <a:tr h="352607">
                <a:tc>
                  <a:txBody>
                    <a:bodyPr/>
                    <a:lstStyle/>
                    <a:p>
                      <a:r>
                        <a:rPr lang="is-IS" sz="1600"/>
                        <a:t>Stafholtsvegur: Borgarfj.braut - Stafholt</a:t>
                      </a:r>
                    </a:p>
                  </a:txBody>
                  <a:tcPr marL="80138" marR="80138" marT="40069" marB="40069"/>
                </a:tc>
                <a:tc>
                  <a:txBody>
                    <a:bodyPr/>
                    <a:lstStyle/>
                    <a:p>
                      <a:r>
                        <a:rPr lang="is-IS" sz="1600"/>
                        <a:t>2,3 km.</a:t>
                      </a:r>
                    </a:p>
                  </a:txBody>
                  <a:tcPr marL="80138" marR="80138" marT="40069" marB="40069"/>
                </a:tc>
                <a:tc>
                  <a:txBody>
                    <a:bodyPr/>
                    <a:lstStyle/>
                    <a:p>
                      <a:endParaRPr lang="is-IS" sz="1600"/>
                    </a:p>
                  </a:txBody>
                  <a:tcPr marL="80138" marR="80138" marT="40069" marB="40069"/>
                </a:tc>
                <a:tc>
                  <a:txBody>
                    <a:bodyPr/>
                    <a:lstStyle/>
                    <a:p>
                      <a:endParaRPr lang="is-IS" sz="1600"/>
                    </a:p>
                  </a:txBody>
                  <a:tcPr marL="80138" marR="80138" marT="40069" marB="40069"/>
                </a:tc>
                <a:extLst>
                  <a:ext uri="{0D108BD9-81ED-4DB2-BD59-A6C34878D82A}">
                    <a16:rowId xmlns:a16="http://schemas.microsoft.com/office/drawing/2014/main" val="2535656081"/>
                  </a:ext>
                </a:extLst>
              </a:tr>
              <a:tr h="352607">
                <a:tc>
                  <a:txBody>
                    <a:bodyPr/>
                    <a:lstStyle/>
                    <a:p>
                      <a:r>
                        <a:rPr lang="is-IS" sz="1600"/>
                        <a:t>Hvítársíðuvegur: Bjarnastaðir - Kalmannstunga</a:t>
                      </a:r>
                    </a:p>
                  </a:txBody>
                  <a:tcPr marL="80138" marR="80138" marT="40069" marB="40069"/>
                </a:tc>
                <a:tc>
                  <a:txBody>
                    <a:bodyPr/>
                    <a:lstStyle/>
                    <a:p>
                      <a:r>
                        <a:rPr lang="is-IS" sz="1600"/>
                        <a:t>12 km.</a:t>
                      </a:r>
                    </a:p>
                  </a:txBody>
                  <a:tcPr marL="80138" marR="80138" marT="40069" marB="40069"/>
                </a:tc>
                <a:tc>
                  <a:txBody>
                    <a:bodyPr/>
                    <a:lstStyle/>
                    <a:p>
                      <a:endParaRPr lang="is-IS" sz="1600"/>
                    </a:p>
                  </a:txBody>
                  <a:tcPr marL="80138" marR="80138" marT="40069" marB="40069"/>
                </a:tc>
                <a:tc>
                  <a:txBody>
                    <a:bodyPr/>
                    <a:lstStyle/>
                    <a:p>
                      <a:endParaRPr lang="is-IS" sz="1600"/>
                    </a:p>
                  </a:txBody>
                  <a:tcPr marL="80138" marR="80138" marT="40069" marB="40069"/>
                </a:tc>
                <a:extLst>
                  <a:ext uri="{0D108BD9-81ED-4DB2-BD59-A6C34878D82A}">
                    <a16:rowId xmlns:a16="http://schemas.microsoft.com/office/drawing/2014/main" val="401438671"/>
                  </a:ext>
                </a:extLst>
              </a:tr>
              <a:tr h="352607">
                <a:tc>
                  <a:txBody>
                    <a:bodyPr/>
                    <a:lstStyle/>
                    <a:p>
                      <a:r>
                        <a:rPr lang="is-IS" sz="1600">
                          <a:solidFill>
                            <a:srgbClr val="FF0000"/>
                          </a:solidFill>
                        </a:rPr>
                        <a:t>Tengivegir alls:  </a:t>
                      </a:r>
                    </a:p>
                  </a:txBody>
                  <a:tcPr marL="80138" marR="80138" marT="40069" marB="40069"/>
                </a:tc>
                <a:tc>
                  <a:txBody>
                    <a:bodyPr/>
                    <a:lstStyle/>
                    <a:p>
                      <a:r>
                        <a:rPr lang="is-IS" sz="1600">
                          <a:solidFill>
                            <a:srgbClr val="FF0000"/>
                          </a:solidFill>
                        </a:rPr>
                        <a:t>42,3 km</a:t>
                      </a:r>
                    </a:p>
                  </a:txBody>
                  <a:tcPr marL="80138" marR="80138" marT="40069" marB="40069"/>
                </a:tc>
                <a:tc>
                  <a:txBody>
                    <a:bodyPr/>
                    <a:lstStyle/>
                    <a:p>
                      <a:endParaRPr lang="is-IS" sz="1600"/>
                    </a:p>
                  </a:txBody>
                  <a:tcPr marL="80138" marR="80138" marT="40069" marB="40069"/>
                </a:tc>
                <a:tc>
                  <a:txBody>
                    <a:bodyPr/>
                    <a:lstStyle/>
                    <a:p>
                      <a:endParaRPr lang="is-IS" sz="1600"/>
                    </a:p>
                  </a:txBody>
                  <a:tcPr marL="80138" marR="80138" marT="40069" marB="40069"/>
                </a:tc>
                <a:extLst>
                  <a:ext uri="{0D108BD9-81ED-4DB2-BD59-A6C34878D82A}">
                    <a16:rowId xmlns:a16="http://schemas.microsoft.com/office/drawing/2014/main" val="959470568"/>
                  </a:ext>
                </a:extLst>
              </a:tr>
              <a:tr h="352607">
                <a:tc>
                  <a:txBody>
                    <a:bodyPr/>
                    <a:lstStyle/>
                    <a:p>
                      <a:r>
                        <a:rPr lang="is-IS" sz="1600">
                          <a:solidFill>
                            <a:srgbClr val="FF0000"/>
                          </a:solidFill>
                        </a:rPr>
                        <a:t>Alls gert á ári:</a:t>
                      </a:r>
                    </a:p>
                  </a:txBody>
                  <a:tcPr marL="80138" marR="80138" marT="40069" marB="40069"/>
                </a:tc>
                <a:tc>
                  <a:txBody>
                    <a:bodyPr/>
                    <a:lstStyle/>
                    <a:p>
                      <a:r>
                        <a:rPr lang="is-IS" sz="1600">
                          <a:solidFill>
                            <a:srgbClr val="FF0000"/>
                          </a:solidFill>
                        </a:rPr>
                        <a:t>14,1 km.</a:t>
                      </a:r>
                    </a:p>
                  </a:txBody>
                  <a:tcPr marL="80138" marR="80138" marT="40069" marB="40069"/>
                </a:tc>
                <a:tc>
                  <a:txBody>
                    <a:bodyPr/>
                    <a:lstStyle/>
                    <a:p>
                      <a:endParaRPr lang="is-IS" sz="1600"/>
                    </a:p>
                  </a:txBody>
                  <a:tcPr marL="80138" marR="80138" marT="40069" marB="40069"/>
                </a:tc>
                <a:tc>
                  <a:txBody>
                    <a:bodyPr/>
                    <a:lstStyle/>
                    <a:p>
                      <a:endParaRPr lang="is-IS" sz="1600" dirty="0"/>
                    </a:p>
                  </a:txBody>
                  <a:tcPr marL="80138" marR="80138" marT="40069" marB="40069"/>
                </a:tc>
                <a:extLst>
                  <a:ext uri="{0D108BD9-81ED-4DB2-BD59-A6C34878D82A}">
                    <a16:rowId xmlns:a16="http://schemas.microsoft.com/office/drawing/2014/main" val="2971417147"/>
                  </a:ext>
                </a:extLst>
              </a:tr>
            </a:tbl>
          </a:graphicData>
        </a:graphic>
      </p:graphicFrame>
    </p:spTree>
    <p:extLst>
      <p:ext uri="{BB962C8B-B14F-4D97-AF65-F5344CB8AC3E}">
        <p14:creationId xmlns:p14="http://schemas.microsoft.com/office/powerpoint/2010/main" val="210879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02ED44-83D8-4F49-ADB4-2E42D369BDC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dirty="0" err="1">
                <a:solidFill>
                  <a:schemeClr val="tx1"/>
                </a:solidFill>
                <a:latin typeface="+mj-lt"/>
                <a:ea typeface="+mj-ea"/>
                <a:cs typeface="+mj-cs"/>
              </a:rPr>
              <a:t>Lengd</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vega</a:t>
            </a:r>
            <a:r>
              <a:rPr lang="en-US" sz="3000" kern="1200" dirty="0">
                <a:solidFill>
                  <a:schemeClr val="tx1"/>
                </a:solidFill>
                <a:latin typeface="+mj-lt"/>
                <a:ea typeface="+mj-ea"/>
                <a:cs typeface="+mj-cs"/>
              </a:rPr>
              <a:t> (km) </a:t>
            </a:r>
            <a:r>
              <a:rPr lang="en-US" sz="3000" kern="1200" dirty="0" err="1">
                <a:solidFill>
                  <a:schemeClr val="tx1"/>
                </a:solidFill>
                <a:latin typeface="+mj-lt"/>
                <a:ea typeface="+mj-ea"/>
                <a:cs typeface="+mj-cs"/>
              </a:rPr>
              <a:t>árið</a:t>
            </a:r>
            <a:r>
              <a:rPr lang="en-US" sz="3000" kern="1200" dirty="0">
                <a:solidFill>
                  <a:schemeClr val="tx1"/>
                </a:solidFill>
                <a:latin typeface="+mj-lt"/>
                <a:ea typeface="+mj-ea"/>
                <a:cs typeface="+mj-cs"/>
              </a:rPr>
              <a:t> 2020 á Vesturlandi í </a:t>
            </a:r>
            <a:r>
              <a:rPr lang="en-US" sz="3000" kern="1200" dirty="0" err="1">
                <a:solidFill>
                  <a:schemeClr val="tx1"/>
                </a:solidFill>
                <a:latin typeface="+mj-lt"/>
                <a:ea typeface="+mj-ea"/>
                <a:cs typeface="+mj-cs"/>
              </a:rPr>
              <a:t>samanburði</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við</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önnur</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landsvæði</a:t>
            </a:r>
            <a:r>
              <a:rPr lang="en-US" sz="3000" dirty="0"/>
              <a:t>. </a:t>
            </a:r>
            <a:endParaRPr lang="en-US" sz="30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527709-B4FF-4D22-9902-2595D0CD3203}"/>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sz="2200"/>
              <a:t>Lengd vegakerfisins á Íslandi taldi 12.901 km árið 2020 og þar af 1.845 km á Vesturlandi.</a:t>
            </a:r>
          </a:p>
          <a:p>
            <a:r>
              <a:rPr lang="en-US" sz="2200"/>
              <a:t>Á Vesturlandi er um 14% alls vegakerfisins í lengdarmetrum talið en þar býr um 5% þjóðarinnar. </a:t>
            </a:r>
          </a:p>
        </p:txBody>
      </p:sp>
      <p:graphicFrame>
        <p:nvGraphicFramePr>
          <p:cNvPr id="7" name="Content Placeholder 6">
            <a:extLst>
              <a:ext uri="{FF2B5EF4-FFF2-40B4-BE49-F238E27FC236}">
                <a16:creationId xmlns:a16="http://schemas.microsoft.com/office/drawing/2014/main" id="{70ADD4F6-D1F6-4434-8F2E-4C7025526713}"/>
              </a:ext>
            </a:extLst>
          </p:cNvPr>
          <p:cNvGraphicFramePr>
            <a:graphicFrameLocks noGrp="1"/>
          </p:cNvGraphicFramePr>
          <p:nvPr>
            <p:ph sz="half" idx="2"/>
            <p:extLst>
              <p:ext uri="{D42A27DB-BD31-4B8C-83A1-F6EECF244321}">
                <p14:modId xmlns:p14="http://schemas.microsoft.com/office/powerpoint/2010/main" val="2527682585"/>
              </p:ext>
            </p:extLst>
          </p:nvPr>
        </p:nvGraphicFramePr>
        <p:xfrm>
          <a:off x="6099048" y="893168"/>
          <a:ext cx="5458968" cy="5071670"/>
        </p:xfrm>
        <a:graphic>
          <a:graphicData uri="http://schemas.openxmlformats.org/drawingml/2006/table">
            <a:tbl>
              <a:tblPr firstRow="1" firstCol="1" bandRow="1">
                <a:tableStyleId>{3B4B98B0-60AC-42C2-AFA5-B58CD77FA1E5}</a:tableStyleId>
              </a:tblPr>
              <a:tblGrid>
                <a:gridCol w="3486107">
                  <a:extLst>
                    <a:ext uri="{9D8B030D-6E8A-4147-A177-3AD203B41FA5}">
                      <a16:colId xmlns:a16="http://schemas.microsoft.com/office/drawing/2014/main" val="2363404737"/>
                    </a:ext>
                  </a:extLst>
                </a:gridCol>
                <a:gridCol w="1972861">
                  <a:extLst>
                    <a:ext uri="{9D8B030D-6E8A-4147-A177-3AD203B41FA5}">
                      <a16:colId xmlns:a16="http://schemas.microsoft.com/office/drawing/2014/main" val="1435711817"/>
                    </a:ext>
                  </a:extLst>
                </a:gridCol>
              </a:tblGrid>
              <a:tr h="507167">
                <a:tc>
                  <a:txBody>
                    <a:bodyPr/>
                    <a:lstStyle/>
                    <a:p>
                      <a:pPr algn="just">
                        <a:lnSpc>
                          <a:spcPct val="115000"/>
                        </a:lnSpc>
                        <a:spcAft>
                          <a:spcPts val="1000"/>
                        </a:spcAft>
                      </a:pPr>
                      <a:r>
                        <a:rPr lang="is-IS" sz="2900">
                          <a:effectLst/>
                        </a:rPr>
                        <a:t>Landsvæði</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nchor="b"/>
                </a:tc>
                <a:tc>
                  <a:txBody>
                    <a:bodyPr/>
                    <a:lstStyle/>
                    <a:p>
                      <a:pPr algn="r">
                        <a:lnSpc>
                          <a:spcPct val="115000"/>
                        </a:lnSpc>
                        <a:spcAft>
                          <a:spcPts val="1000"/>
                        </a:spcAft>
                      </a:pPr>
                      <a:r>
                        <a:rPr lang="is-IS" sz="2900">
                          <a:effectLst/>
                        </a:rPr>
                        <a:t>Lengd, km</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nchor="b"/>
                </a:tc>
                <a:extLst>
                  <a:ext uri="{0D108BD9-81ED-4DB2-BD59-A6C34878D82A}">
                    <a16:rowId xmlns:a16="http://schemas.microsoft.com/office/drawing/2014/main" val="1307756281"/>
                  </a:ext>
                </a:extLst>
              </a:tr>
              <a:tr h="507167">
                <a:tc>
                  <a:txBody>
                    <a:bodyPr/>
                    <a:lstStyle/>
                    <a:p>
                      <a:pPr algn="just">
                        <a:lnSpc>
                          <a:spcPct val="115000"/>
                        </a:lnSpc>
                        <a:spcAft>
                          <a:spcPts val="1000"/>
                        </a:spcAft>
                      </a:pPr>
                      <a:r>
                        <a:rPr lang="is-IS" sz="2900">
                          <a:effectLst/>
                        </a:rPr>
                        <a:t>Austurland</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tc>
                  <a:txBody>
                    <a:bodyPr/>
                    <a:lstStyle/>
                    <a:p>
                      <a:pPr algn="r">
                        <a:lnSpc>
                          <a:spcPct val="115000"/>
                        </a:lnSpc>
                        <a:spcAft>
                          <a:spcPts val="1000"/>
                        </a:spcAft>
                      </a:pPr>
                      <a:r>
                        <a:rPr lang="is-IS" sz="2900">
                          <a:effectLst/>
                        </a:rPr>
                        <a:t>1.820</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extLst>
                  <a:ext uri="{0D108BD9-81ED-4DB2-BD59-A6C34878D82A}">
                    <a16:rowId xmlns:a16="http://schemas.microsoft.com/office/drawing/2014/main" val="429326213"/>
                  </a:ext>
                </a:extLst>
              </a:tr>
              <a:tr h="507167">
                <a:tc>
                  <a:txBody>
                    <a:bodyPr/>
                    <a:lstStyle/>
                    <a:p>
                      <a:pPr algn="just">
                        <a:lnSpc>
                          <a:spcPct val="115000"/>
                        </a:lnSpc>
                        <a:spcAft>
                          <a:spcPts val="1000"/>
                        </a:spcAft>
                      </a:pPr>
                      <a:r>
                        <a:rPr lang="is-IS" sz="2900">
                          <a:effectLst/>
                        </a:rPr>
                        <a:t>Höfuðborgarsvæðið</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tc>
                  <a:txBody>
                    <a:bodyPr/>
                    <a:lstStyle/>
                    <a:p>
                      <a:pPr algn="r">
                        <a:lnSpc>
                          <a:spcPct val="115000"/>
                        </a:lnSpc>
                        <a:spcAft>
                          <a:spcPts val="1000"/>
                        </a:spcAft>
                      </a:pPr>
                      <a:r>
                        <a:rPr lang="is-IS" sz="2900">
                          <a:effectLst/>
                        </a:rPr>
                        <a:t>323</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extLst>
                  <a:ext uri="{0D108BD9-81ED-4DB2-BD59-A6C34878D82A}">
                    <a16:rowId xmlns:a16="http://schemas.microsoft.com/office/drawing/2014/main" val="115912993"/>
                  </a:ext>
                </a:extLst>
              </a:tr>
              <a:tr h="507167">
                <a:tc>
                  <a:txBody>
                    <a:bodyPr/>
                    <a:lstStyle/>
                    <a:p>
                      <a:pPr algn="just">
                        <a:lnSpc>
                          <a:spcPct val="115000"/>
                        </a:lnSpc>
                        <a:spcAft>
                          <a:spcPts val="1000"/>
                        </a:spcAft>
                      </a:pPr>
                      <a:r>
                        <a:rPr lang="is-IS" sz="2900">
                          <a:effectLst/>
                        </a:rPr>
                        <a:t>Norðurland eystra</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tc>
                  <a:txBody>
                    <a:bodyPr/>
                    <a:lstStyle/>
                    <a:p>
                      <a:pPr algn="r">
                        <a:lnSpc>
                          <a:spcPct val="115000"/>
                        </a:lnSpc>
                        <a:spcAft>
                          <a:spcPts val="1000"/>
                        </a:spcAft>
                      </a:pPr>
                      <a:r>
                        <a:rPr lang="is-IS" sz="2900">
                          <a:effectLst/>
                        </a:rPr>
                        <a:t>2.232</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extLst>
                  <a:ext uri="{0D108BD9-81ED-4DB2-BD59-A6C34878D82A}">
                    <a16:rowId xmlns:a16="http://schemas.microsoft.com/office/drawing/2014/main" val="3211039895"/>
                  </a:ext>
                </a:extLst>
              </a:tr>
              <a:tr h="507167">
                <a:tc>
                  <a:txBody>
                    <a:bodyPr/>
                    <a:lstStyle/>
                    <a:p>
                      <a:pPr algn="just">
                        <a:lnSpc>
                          <a:spcPct val="115000"/>
                        </a:lnSpc>
                        <a:spcAft>
                          <a:spcPts val="1000"/>
                        </a:spcAft>
                      </a:pPr>
                      <a:r>
                        <a:rPr lang="is-IS" sz="2900">
                          <a:effectLst/>
                        </a:rPr>
                        <a:t>Norðurland vestra</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tc>
                  <a:txBody>
                    <a:bodyPr/>
                    <a:lstStyle/>
                    <a:p>
                      <a:pPr algn="r">
                        <a:lnSpc>
                          <a:spcPct val="115000"/>
                        </a:lnSpc>
                        <a:spcAft>
                          <a:spcPts val="1000"/>
                        </a:spcAft>
                      </a:pPr>
                      <a:r>
                        <a:rPr lang="is-IS" sz="2900">
                          <a:effectLst/>
                        </a:rPr>
                        <a:t>1.737</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extLst>
                  <a:ext uri="{0D108BD9-81ED-4DB2-BD59-A6C34878D82A}">
                    <a16:rowId xmlns:a16="http://schemas.microsoft.com/office/drawing/2014/main" val="2419597354"/>
                  </a:ext>
                </a:extLst>
              </a:tr>
              <a:tr h="507167">
                <a:tc>
                  <a:txBody>
                    <a:bodyPr/>
                    <a:lstStyle/>
                    <a:p>
                      <a:pPr algn="just">
                        <a:lnSpc>
                          <a:spcPct val="115000"/>
                        </a:lnSpc>
                        <a:spcAft>
                          <a:spcPts val="1000"/>
                        </a:spcAft>
                      </a:pPr>
                      <a:r>
                        <a:rPr lang="is-IS" sz="2900">
                          <a:effectLst/>
                        </a:rPr>
                        <a:t>Suðurland</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tc>
                  <a:txBody>
                    <a:bodyPr/>
                    <a:lstStyle/>
                    <a:p>
                      <a:pPr algn="r">
                        <a:lnSpc>
                          <a:spcPct val="115000"/>
                        </a:lnSpc>
                        <a:spcAft>
                          <a:spcPts val="1000"/>
                        </a:spcAft>
                      </a:pPr>
                      <a:r>
                        <a:rPr lang="is-IS" sz="2900">
                          <a:effectLst/>
                        </a:rPr>
                        <a:t>3.323</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extLst>
                  <a:ext uri="{0D108BD9-81ED-4DB2-BD59-A6C34878D82A}">
                    <a16:rowId xmlns:a16="http://schemas.microsoft.com/office/drawing/2014/main" val="1468632527"/>
                  </a:ext>
                </a:extLst>
              </a:tr>
              <a:tr h="507167">
                <a:tc>
                  <a:txBody>
                    <a:bodyPr/>
                    <a:lstStyle/>
                    <a:p>
                      <a:pPr algn="just">
                        <a:lnSpc>
                          <a:spcPct val="115000"/>
                        </a:lnSpc>
                        <a:spcAft>
                          <a:spcPts val="1000"/>
                        </a:spcAft>
                      </a:pPr>
                      <a:r>
                        <a:rPr lang="is-IS" sz="2900">
                          <a:effectLst/>
                        </a:rPr>
                        <a:t>Suðurnes</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tc>
                  <a:txBody>
                    <a:bodyPr/>
                    <a:lstStyle/>
                    <a:p>
                      <a:pPr algn="r">
                        <a:lnSpc>
                          <a:spcPct val="115000"/>
                        </a:lnSpc>
                        <a:spcAft>
                          <a:spcPts val="1000"/>
                        </a:spcAft>
                      </a:pPr>
                      <a:r>
                        <a:rPr lang="is-IS" sz="2900">
                          <a:effectLst/>
                        </a:rPr>
                        <a:t>213</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extLst>
                  <a:ext uri="{0D108BD9-81ED-4DB2-BD59-A6C34878D82A}">
                    <a16:rowId xmlns:a16="http://schemas.microsoft.com/office/drawing/2014/main" val="4240995657"/>
                  </a:ext>
                </a:extLst>
              </a:tr>
              <a:tr h="507167">
                <a:tc>
                  <a:txBody>
                    <a:bodyPr/>
                    <a:lstStyle/>
                    <a:p>
                      <a:pPr algn="just">
                        <a:lnSpc>
                          <a:spcPct val="115000"/>
                        </a:lnSpc>
                        <a:spcAft>
                          <a:spcPts val="1000"/>
                        </a:spcAft>
                      </a:pPr>
                      <a:r>
                        <a:rPr lang="is-IS" sz="2900">
                          <a:effectLst/>
                        </a:rPr>
                        <a:t>Vestfirðir</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tc>
                  <a:txBody>
                    <a:bodyPr/>
                    <a:lstStyle/>
                    <a:p>
                      <a:pPr algn="r">
                        <a:lnSpc>
                          <a:spcPct val="115000"/>
                        </a:lnSpc>
                        <a:spcAft>
                          <a:spcPts val="1000"/>
                        </a:spcAft>
                      </a:pPr>
                      <a:r>
                        <a:rPr lang="is-IS" sz="2900">
                          <a:effectLst/>
                        </a:rPr>
                        <a:t>1.407</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extLst>
                  <a:ext uri="{0D108BD9-81ED-4DB2-BD59-A6C34878D82A}">
                    <a16:rowId xmlns:a16="http://schemas.microsoft.com/office/drawing/2014/main" val="3876716880"/>
                  </a:ext>
                </a:extLst>
              </a:tr>
              <a:tr h="507167">
                <a:tc>
                  <a:txBody>
                    <a:bodyPr/>
                    <a:lstStyle/>
                    <a:p>
                      <a:pPr algn="just">
                        <a:lnSpc>
                          <a:spcPct val="115000"/>
                        </a:lnSpc>
                        <a:spcAft>
                          <a:spcPts val="1000"/>
                        </a:spcAft>
                      </a:pPr>
                      <a:r>
                        <a:rPr lang="is-IS" sz="2900">
                          <a:effectLst/>
                        </a:rPr>
                        <a:t>Vesturland</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tc>
                  <a:txBody>
                    <a:bodyPr/>
                    <a:lstStyle/>
                    <a:p>
                      <a:pPr algn="r">
                        <a:lnSpc>
                          <a:spcPct val="115000"/>
                        </a:lnSpc>
                        <a:spcAft>
                          <a:spcPts val="1000"/>
                        </a:spcAft>
                      </a:pPr>
                      <a:r>
                        <a:rPr lang="is-IS" sz="2900">
                          <a:effectLst/>
                        </a:rPr>
                        <a:t>1.845</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extLst>
                  <a:ext uri="{0D108BD9-81ED-4DB2-BD59-A6C34878D82A}">
                    <a16:rowId xmlns:a16="http://schemas.microsoft.com/office/drawing/2014/main" val="1047510400"/>
                  </a:ext>
                </a:extLst>
              </a:tr>
              <a:tr h="507167">
                <a:tc>
                  <a:txBody>
                    <a:bodyPr/>
                    <a:lstStyle/>
                    <a:p>
                      <a:pPr algn="just">
                        <a:lnSpc>
                          <a:spcPct val="115000"/>
                        </a:lnSpc>
                        <a:spcAft>
                          <a:spcPts val="1000"/>
                        </a:spcAft>
                      </a:pPr>
                      <a:r>
                        <a:rPr lang="is-IS" sz="2900">
                          <a:effectLst/>
                        </a:rPr>
                        <a:t>Samtals</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tc>
                  <a:txBody>
                    <a:bodyPr/>
                    <a:lstStyle/>
                    <a:p>
                      <a:pPr algn="r">
                        <a:lnSpc>
                          <a:spcPct val="115000"/>
                        </a:lnSpc>
                        <a:spcAft>
                          <a:spcPts val="1000"/>
                        </a:spcAft>
                      </a:pPr>
                      <a:r>
                        <a:rPr lang="is-IS" sz="2900">
                          <a:effectLst/>
                        </a:rPr>
                        <a:t>12.901</a:t>
                      </a:r>
                      <a:endParaRPr lang="is-IS" sz="2900">
                        <a:effectLst/>
                        <a:latin typeface="Cambria" panose="02040503050406030204" pitchFamily="18" charset="0"/>
                        <a:ea typeface="Times New Roman" panose="02020603050405020304" pitchFamily="18" charset="0"/>
                        <a:cs typeface="Times New Roman" panose="02020603050405020304" pitchFamily="18" charset="0"/>
                      </a:endParaRPr>
                    </a:p>
                  </a:txBody>
                  <a:tcPr marL="48104" marR="48104" marT="0" marB="0"/>
                </a:tc>
                <a:extLst>
                  <a:ext uri="{0D108BD9-81ED-4DB2-BD59-A6C34878D82A}">
                    <a16:rowId xmlns:a16="http://schemas.microsoft.com/office/drawing/2014/main" val="4140291915"/>
                  </a:ext>
                </a:extLst>
              </a:tr>
            </a:tbl>
          </a:graphicData>
        </a:graphic>
      </p:graphicFrame>
    </p:spTree>
    <p:extLst>
      <p:ext uri="{BB962C8B-B14F-4D97-AF65-F5344CB8AC3E}">
        <p14:creationId xmlns:p14="http://schemas.microsoft.com/office/powerpoint/2010/main" val="3248307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87F87852-E15F-4E80-A9FA-DB86DC74E8C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Tillaga að forgangsröðun framkvæmda 2024 – 2029</a:t>
            </a:r>
          </a:p>
        </p:txBody>
      </p:sp>
      <p:sp>
        <p:nvSpPr>
          <p:cNvPr id="1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fla 5">
            <a:extLst>
              <a:ext uri="{FF2B5EF4-FFF2-40B4-BE49-F238E27FC236}">
                <a16:creationId xmlns:a16="http://schemas.microsoft.com/office/drawing/2014/main" id="{A0948BF9-74EA-417E-BE87-7BFEABF9E204}"/>
              </a:ext>
            </a:extLst>
          </p:cNvPr>
          <p:cNvGraphicFramePr>
            <a:graphicFrameLocks noGrp="1"/>
          </p:cNvGraphicFramePr>
          <p:nvPr>
            <p:ph sz="half" idx="1"/>
            <p:extLst>
              <p:ext uri="{D42A27DB-BD31-4B8C-83A1-F6EECF244321}">
                <p14:modId xmlns:p14="http://schemas.microsoft.com/office/powerpoint/2010/main" val="322353153"/>
              </p:ext>
            </p:extLst>
          </p:nvPr>
        </p:nvGraphicFramePr>
        <p:xfrm>
          <a:off x="934004" y="2228087"/>
          <a:ext cx="10323994" cy="3948876"/>
        </p:xfrm>
        <a:graphic>
          <a:graphicData uri="http://schemas.openxmlformats.org/drawingml/2006/table">
            <a:tbl>
              <a:tblPr firstRow="1" bandRow="1">
                <a:tableStyleId>{5C22544A-7EE6-4342-B048-85BDC9FD1C3A}</a:tableStyleId>
              </a:tblPr>
              <a:tblGrid>
                <a:gridCol w="4933205">
                  <a:extLst>
                    <a:ext uri="{9D8B030D-6E8A-4147-A177-3AD203B41FA5}">
                      <a16:colId xmlns:a16="http://schemas.microsoft.com/office/drawing/2014/main" val="986155371"/>
                    </a:ext>
                  </a:extLst>
                </a:gridCol>
                <a:gridCol w="1062486">
                  <a:extLst>
                    <a:ext uri="{9D8B030D-6E8A-4147-A177-3AD203B41FA5}">
                      <a16:colId xmlns:a16="http://schemas.microsoft.com/office/drawing/2014/main" val="2600461675"/>
                    </a:ext>
                  </a:extLst>
                </a:gridCol>
                <a:gridCol w="1172644">
                  <a:extLst>
                    <a:ext uri="{9D8B030D-6E8A-4147-A177-3AD203B41FA5}">
                      <a16:colId xmlns:a16="http://schemas.microsoft.com/office/drawing/2014/main" val="475234195"/>
                    </a:ext>
                  </a:extLst>
                </a:gridCol>
                <a:gridCol w="3155659">
                  <a:extLst>
                    <a:ext uri="{9D8B030D-6E8A-4147-A177-3AD203B41FA5}">
                      <a16:colId xmlns:a16="http://schemas.microsoft.com/office/drawing/2014/main" val="3201161459"/>
                    </a:ext>
                  </a:extLst>
                </a:gridCol>
              </a:tblGrid>
              <a:tr h="369682">
                <a:tc>
                  <a:txBody>
                    <a:bodyPr/>
                    <a:lstStyle/>
                    <a:p>
                      <a:r>
                        <a:rPr lang="is-IS" sz="1700"/>
                        <a:t>VEGUR</a:t>
                      </a:r>
                    </a:p>
                  </a:txBody>
                  <a:tcPr marL="84019" marR="84019" marT="42009" marB="42009"/>
                </a:tc>
                <a:tc>
                  <a:txBody>
                    <a:bodyPr/>
                    <a:lstStyle/>
                    <a:p>
                      <a:r>
                        <a:rPr lang="is-IS" sz="1700"/>
                        <a:t>Lengd</a:t>
                      </a:r>
                    </a:p>
                  </a:txBody>
                  <a:tcPr marL="84019" marR="84019" marT="42009" marB="42009"/>
                </a:tc>
                <a:tc>
                  <a:txBody>
                    <a:bodyPr/>
                    <a:lstStyle/>
                    <a:p>
                      <a:r>
                        <a:rPr lang="is-IS" sz="1700"/>
                        <a:t>Kostnaður</a:t>
                      </a:r>
                    </a:p>
                  </a:txBody>
                  <a:tcPr marL="84019" marR="84019" marT="42009" marB="42009"/>
                </a:tc>
                <a:tc>
                  <a:txBody>
                    <a:bodyPr/>
                    <a:lstStyle/>
                    <a:p>
                      <a:r>
                        <a:rPr lang="is-IS" sz="1700"/>
                        <a:t>Ath.</a:t>
                      </a:r>
                    </a:p>
                  </a:txBody>
                  <a:tcPr marL="84019" marR="84019" marT="42009" marB="42009"/>
                </a:tc>
                <a:extLst>
                  <a:ext uri="{0D108BD9-81ED-4DB2-BD59-A6C34878D82A}">
                    <a16:rowId xmlns:a16="http://schemas.microsoft.com/office/drawing/2014/main" val="2560814027"/>
                  </a:ext>
                </a:extLst>
              </a:tr>
              <a:tr h="369682">
                <a:tc>
                  <a:txBody>
                    <a:bodyPr/>
                    <a:lstStyle/>
                    <a:p>
                      <a:r>
                        <a:rPr lang="is-IS" sz="1700">
                          <a:solidFill>
                            <a:srgbClr val="FF0000"/>
                          </a:solidFill>
                        </a:rPr>
                        <a:t>Laxárdalsvegur: Lambeyrar - sýslumörk</a:t>
                      </a:r>
                    </a:p>
                  </a:txBody>
                  <a:tcPr marL="84019" marR="84019" marT="42009" marB="42009"/>
                </a:tc>
                <a:tc>
                  <a:txBody>
                    <a:bodyPr/>
                    <a:lstStyle/>
                    <a:p>
                      <a:r>
                        <a:rPr lang="is-IS" sz="1700">
                          <a:solidFill>
                            <a:srgbClr val="FF0000"/>
                          </a:solidFill>
                        </a:rPr>
                        <a:t>10,2 km.</a:t>
                      </a:r>
                    </a:p>
                  </a:txBody>
                  <a:tcPr marL="84019" marR="84019" marT="42009" marB="42009"/>
                </a:tc>
                <a:tc>
                  <a:txBody>
                    <a:bodyPr/>
                    <a:lstStyle/>
                    <a:p>
                      <a:r>
                        <a:rPr lang="is-IS" sz="1700">
                          <a:solidFill>
                            <a:srgbClr val="FF0000"/>
                          </a:solidFill>
                        </a:rPr>
                        <a:t>507,0 mkr.</a:t>
                      </a:r>
                    </a:p>
                  </a:txBody>
                  <a:tcPr marL="84019" marR="84019" marT="42009" marB="42009"/>
                </a:tc>
                <a:tc>
                  <a:txBody>
                    <a:bodyPr/>
                    <a:lstStyle/>
                    <a:p>
                      <a:r>
                        <a:rPr lang="is-IS" sz="1700">
                          <a:solidFill>
                            <a:srgbClr val="FF0000"/>
                          </a:solidFill>
                        </a:rPr>
                        <a:t>Sér fjárveiting</a:t>
                      </a:r>
                    </a:p>
                  </a:txBody>
                  <a:tcPr marL="84019" marR="84019" marT="42009" marB="42009"/>
                </a:tc>
                <a:extLst>
                  <a:ext uri="{0D108BD9-81ED-4DB2-BD59-A6C34878D82A}">
                    <a16:rowId xmlns:a16="http://schemas.microsoft.com/office/drawing/2014/main" val="3346470550"/>
                  </a:ext>
                </a:extLst>
              </a:tr>
              <a:tr h="369682">
                <a:tc>
                  <a:txBody>
                    <a:bodyPr/>
                    <a:lstStyle/>
                    <a:p>
                      <a:r>
                        <a:rPr lang="is-IS" sz="1700"/>
                        <a:t> Klofningsvegur Hafnará - Orrahólsvegur</a:t>
                      </a:r>
                    </a:p>
                  </a:txBody>
                  <a:tcPr marL="84019" marR="84019" marT="42009" marB="42009"/>
                </a:tc>
                <a:tc>
                  <a:txBody>
                    <a:bodyPr/>
                    <a:lstStyle/>
                    <a:p>
                      <a:r>
                        <a:rPr lang="is-IS" sz="1700"/>
                        <a:t>10,5 km. </a:t>
                      </a:r>
                    </a:p>
                  </a:txBody>
                  <a:tcPr marL="84019" marR="84019" marT="42009" marB="42009"/>
                </a:tc>
                <a:tc>
                  <a:txBody>
                    <a:bodyPr/>
                    <a:lstStyle/>
                    <a:p>
                      <a:endParaRPr lang="is-IS" sz="1700"/>
                    </a:p>
                  </a:txBody>
                  <a:tcPr marL="84019" marR="84019" marT="42009" marB="42009"/>
                </a:tc>
                <a:tc>
                  <a:txBody>
                    <a:bodyPr/>
                    <a:lstStyle/>
                    <a:p>
                      <a:r>
                        <a:rPr lang="is-IS" sz="1700"/>
                        <a:t>Hótel, mjólkurbú</a:t>
                      </a:r>
                    </a:p>
                  </a:txBody>
                  <a:tcPr marL="84019" marR="84019" marT="42009" marB="42009"/>
                </a:tc>
                <a:extLst>
                  <a:ext uri="{0D108BD9-81ED-4DB2-BD59-A6C34878D82A}">
                    <a16:rowId xmlns:a16="http://schemas.microsoft.com/office/drawing/2014/main" val="2324726834"/>
                  </a:ext>
                </a:extLst>
              </a:tr>
              <a:tr h="369682">
                <a:tc>
                  <a:txBody>
                    <a:bodyPr/>
                    <a:lstStyle/>
                    <a:p>
                      <a:r>
                        <a:rPr lang="is-IS" sz="1700"/>
                        <a:t> Útnesvegur: Öndverðanes</a:t>
                      </a:r>
                    </a:p>
                  </a:txBody>
                  <a:tcPr marL="84019" marR="84019" marT="42009" marB="42009"/>
                </a:tc>
                <a:tc>
                  <a:txBody>
                    <a:bodyPr/>
                    <a:lstStyle/>
                    <a:p>
                      <a:r>
                        <a:rPr lang="is-IS" sz="1700"/>
                        <a:t> 5 km.</a:t>
                      </a:r>
                    </a:p>
                  </a:txBody>
                  <a:tcPr marL="84019" marR="84019" marT="42009" marB="42009"/>
                </a:tc>
                <a:tc>
                  <a:txBody>
                    <a:bodyPr/>
                    <a:lstStyle/>
                    <a:p>
                      <a:endParaRPr lang="is-IS" sz="1700"/>
                    </a:p>
                  </a:txBody>
                  <a:tcPr marL="84019" marR="84019" marT="42009" marB="42009"/>
                </a:tc>
                <a:tc>
                  <a:txBody>
                    <a:bodyPr/>
                    <a:lstStyle/>
                    <a:p>
                      <a:r>
                        <a:rPr lang="is-IS" sz="1700"/>
                        <a:t>ÁDU</a:t>
                      </a:r>
                    </a:p>
                  </a:txBody>
                  <a:tcPr marL="84019" marR="84019" marT="42009" marB="42009"/>
                </a:tc>
                <a:extLst>
                  <a:ext uri="{0D108BD9-81ED-4DB2-BD59-A6C34878D82A}">
                    <a16:rowId xmlns:a16="http://schemas.microsoft.com/office/drawing/2014/main" val="1660678211"/>
                  </a:ext>
                </a:extLst>
              </a:tr>
              <a:tr h="369682">
                <a:tc>
                  <a:txBody>
                    <a:bodyPr/>
                    <a:lstStyle/>
                    <a:p>
                      <a:r>
                        <a:rPr lang="is-IS" sz="1700"/>
                        <a:t> Dragavegur: Hvammur - Fitjar</a:t>
                      </a:r>
                    </a:p>
                  </a:txBody>
                  <a:tcPr marL="84019" marR="84019" marT="42009" marB="42009"/>
                </a:tc>
                <a:tc>
                  <a:txBody>
                    <a:bodyPr/>
                    <a:lstStyle/>
                    <a:p>
                      <a:r>
                        <a:rPr lang="is-IS" sz="1700"/>
                        <a:t> 5 km.</a:t>
                      </a:r>
                    </a:p>
                  </a:txBody>
                  <a:tcPr marL="84019" marR="84019" marT="42009" marB="42009"/>
                </a:tc>
                <a:tc>
                  <a:txBody>
                    <a:bodyPr/>
                    <a:lstStyle/>
                    <a:p>
                      <a:endParaRPr lang="is-IS" sz="1700"/>
                    </a:p>
                  </a:txBody>
                  <a:tcPr marL="84019" marR="84019" marT="42009" marB="42009"/>
                </a:tc>
                <a:tc>
                  <a:txBody>
                    <a:bodyPr/>
                    <a:lstStyle/>
                    <a:p>
                      <a:r>
                        <a:rPr lang="is-IS" sz="1700"/>
                        <a:t>ÁDU /Öryggismál</a:t>
                      </a:r>
                    </a:p>
                  </a:txBody>
                  <a:tcPr marL="84019" marR="84019" marT="42009" marB="42009"/>
                </a:tc>
                <a:extLst>
                  <a:ext uri="{0D108BD9-81ED-4DB2-BD59-A6C34878D82A}">
                    <a16:rowId xmlns:a16="http://schemas.microsoft.com/office/drawing/2014/main" val="2535656081"/>
                  </a:ext>
                </a:extLst>
              </a:tr>
              <a:tr h="621738">
                <a:tc>
                  <a:txBody>
                    <a:bodyPr/>
                    <a:lstStyle/>
                    <a:p>
                      <a:r>
                        <a:rPr lang="is-IS" sz="1700"/>
                        <a:t> Melasveitarvegur: Skorholt - Belgsholt</a:t>
                      </a:r>
                    </a:p>
                  </a:txBody>
                  <a:tcPr marL="84019" marR="84019" marT="42009" marB="42009"/>
                </a:tc>
                <a:tc>
                  <a:txBody>
                    <a:bodyPr/>
                    <a:lstStyle/>
                    <a:p>
                      <a:r>
                        <a:rPr lang="is-IS" sz="1700"/>
                        <a:t> 9,9 km</a:t>
                      </a:r>
                    </a:p>
                  </a:txBody>
                  <a:tcPr marL="84019" marR="84019" marT="42009" marB="42009"/>
                </a:tc>
                <a:tc>
                  <a:txBody>
                    <a:bodyPr/>
                    <a:lstStyle/>
                    <a:p>
                      <a:endParaRPr lang="is-IS" sz="1700"/>
                    </a:p>
                  </a:txBody>
                  <a:tcPr marL="84019" marR="84019" marT="42009" marB="42009"/>
                </a:tc>
                <a:tc>
                  <a:txBody>
                    <a:bodyPr/>
                    <a:lstStyle/>
                    <a:p>
                      <a:r>
                        <a:rPr lang="is-IS" sz="1700"/>
                        <a:t> Mjólkurbú, ÁDU, þungaflutningar</a:t>
                      </a:r>
                    </a:p>
                  </a:txBody>
                  <a:tcPr marL="84019" marR="84019" marT="42009" marB="42009"/>
                </a:tc>
                <a:extLst>
                  <a:ext uri="{0D108BD9-81ED-4DB2-BD59-A6C34878D82A}">
                    <a16:rowId xmlns:a16="http://schemas.microsoft.com/office/drawing/2014/main" val="759758587"/>
                  </a:ext>
                </a:extLst>
              </a:tr>
              <a:tr h="369682">
                <a:tc>
                  <a:txBody>
                    <a:bodyPr/>
                    <a:lstStyle/>
                    <a:p>
                      <a:r>
                        <a:rPr lang="is-IS" sz="1700"/>
                        <a:t> Haukadalsvegur: Vestfjarðavegur - Smyrlahóll</a:t>
                      </a:r>
                    </a:p>
                  </a:txBody>
                  <a:tcPr marL="84019" marR="84019" marT="42009" marB="42009"/>
                </a:tc>
                <a:tc>
                  <a:txBody>
                    <a:bodyPr/>
                    <a:lstStyle/>
                    <a:p>
                      <a:r>
                        <a:rPr lang="is-IS" sz="1700" dirty="0">
                          <a:solidFill>
                            <a:schemeClr val="tx1"/>
                          </a:solidFill>
                        </a:rPr>
                        <a:t>12,8 km. </a:t>
                      </a:r>
                    </a:p>
                  </a:txBody>
                  <a:tcPr marL="84019" marR="84019" marT="42009" marB="42009"/>
                </a:tc>
                <a:tc>
                  <a:txBody>
                    <a:bodyPr/>
                    <a:lstStyle/>
                    <a:p>
                      <a:endParaRPr lang="is-IS" sz="1700"/>
                    </a:p>
                  </a:txBody>
                  <a:tcPr marL="84019" marR="84019" marT="42009" marB="42009"/>
                </a:tc>
                <a:tc>
                  <a:txBody>
                    <a:bodyPr/>
                    <a:lstStyle/>
                    <a:p>
                      <a:r>
                        <a:rPr lang="is-IS" sz="1700"/>
                        <a:t>Mjólkurbú, ferðaþjónusta</a:t>
                      </a:r>
                    </a:p>
                  </a:txBody>
                  <a:tcPr marL="84019" marR="84019" marT="42009" marB="42009"/>
                </a:tc>
                <a:extLst>
                  <a:ext uri="{0D108BD9-81ED-4DB2-BD59-A6C34878D82A}">
                    <a16:rowId xmlns:a16="http://schemas.microsoft.com/office/drawing/2014/main" val="401438671"/>
                  </a:ext>
                </a:extLst>
              </a:tr>
              <a:tr h="369682">
                <a:tc>
                  <a:txBody>
                    <a:bodyPr/>
                    <a:lstStyle/>
                    <a:p>
                      <a:r>
                        <a:rPr lang="is-IS" sz="1700"/>
                        <a:t>Heydalsvegur: Snæfellsnessvegur - Oddastaðaá</a:t>
                      </a:r>
                    </a:p>
                  </a:txBody>
                  <a:tcPr marL="84019" marR="84019" marT="42009" marB="42009"/>
                </a:tc>
                <a:tc>
                  <a:txBody>
                    <a:bodyPr/>
                    <a:lstStyle/>
                    <a:p>
                      <a:r>
                        <a:rPr lang="is-IS" sz="1700"/>
                        <a:t>8 km.</a:t>
                      </a:r>
                    </a:p>
                  </a:txBody>
                  <a:tcPr marL="84019" marR="84019" marT="42009" marB="42009"/>
                </a:tc>
                <a:tc>
                  <a:txBody>
                    <a:bodyPr/>
                    <a:lstStyle/>
                    <a:p>
                      <a:endParaRPr lang="is-IS" sz="1700"/>
                    </a:p>
                  </a:txBody>
                  <a:tcPr marL="84019" marR="84019" marT="42009" marB="42009"/>
                </a:tc>
                <a:tc>
                  <a:txBody>
                    <a:bodyPr/>
                    <a:lstStyle/>
                    <a:p>
                      <a:r>
                        <a:rPr lang="is-IS" sz="1700"/>
                        <a:t>Tenging 1. áf.</a:t>
                      </a:r>
                    </a:p>
                  </a:txBody>
                  <a:tcPr marL="84019" marR="84019" marT="42009" marB="42009"/>
                </a:tc>
                <a:extLst>
                  <a:ext uri="{0D108BD9-81ED-4DB2-BD59-A6C34878D82A}">
                    <a16:rowId xmlns:a16="http://schemas.microsoft.com/office/drawing/2014/main" val="373941724"/>
                  </a:ext>
                </a:extLst>
              </a:tr>
              <a:tr h="369682">
                <a:tc>
                  <a:txBody>
                    <a:bodyPr/>
                    <a:lstStyle/>
                    <a:p>
                      <a:r>
                        <a:rPr lang="is-IS" sz="1700"/>
                        <a:t>Þverárhlíðarvegur: Borgarfj.braut - Hvítársíðuvegur</a:t>
                      </a:r>
                    </a:p>
                  </a:txBody>
                  <a:tcPr marL="84019" marR="84019" marT="42009" marB="42009"/>
                </a:tc>
                <a:tc>
                  <a:txBody>
                    <a:bodyPr/>
                    <a:lstStyle/>
                    <a:p>
                      <a:r>
                        <a:rPr lang="is-IS" sz="1700"/>
                        <a:t>800 m.</a:t>
                      </a:r>
                    </a:p>
                  </a:txBody>
                  <a:tcPr marL="84019" marR="84019" marT="42009" marB="42009"/>
                </a:tc>
                <a:tc>
                  <a:txBody>
                    <a:bodyPr/>
                    <a:lstStyle/>
                    <a:p>
                      <a:endParaRPr lang="is-IS" sz="1700"/>
                    </a:p>
                  </a:txBody>
                  <a:tcPr marL="84019" marR="84019" marT="42009" marB="42009"/>
                </a:tc>
                <a:tc>
                  <a:txBody>
                    <a:bodyPr/>
                    <a:lstStyle/>
                    <a:p>
                      <a:r>
                        <a:rPr lang="is-IS" sz="1700"/>
                        <a:t>Tengingar, ÁDU</a:t>
                      </a:r>
                    </a:p>
                  </a:txBody>
                  <a:tcPr marL="84019" marR="84019" marT="42009" marB="42009"/>
                </a:tc>
                <a:extLst>
                  <a:ext uri="{0D108BD9-81ED-4DB2-BD59-A6C34878D82A}">
                    <a16:rowId xmlns:a16="http://schemas.microsoft.com/office/drawing/2014/main" val="2724650029"/>
                  </a:ext>
                </a:extLst>
              </a:tr>
              <a:tr h="369682">
                <a:tc>
                  <a:txBody>
                    <a:bodyPr/>
                    <a:lstStyle/>
                    <a:p>
                      <a:r>
                        <a:rPr lang="is-IS" sz="1700"/>
                        <a:t>Botnsdalsvegur: Hvalfj.vegur- Glymur</a:t>
                      </a:r>
                    </a:p>
                  </a:txBody>
                  <a:tcPr marL="84019" marR="84019" marT="42009" marB="42009"/>
                </a:tc>
                <a:tc>
                  <a:txBody>
                    <a:bodyPr/>
                    <a:lstStyle/>
                    <a:p>
                      <a:r>
                        <a:rPr lang="is-IS" sz="1700"/>
                        <a:t>3,2 km.</a:t>
                      </a:r>
                    </a:p>
                  </a:txBody>
                  <a:tcPr marL="84019" marR="84019" marT="42009" marB="42009"/>
                </a:tc>
                <a:tc>
                  <a:txBody>
                    <a:bodyPr/>
                    <a:lstStyle/>
                    <a:p>
                      <a:endParaRPr lang="is-IS" sz="1700"/>
                    </a:p>
                  </a:txBody>
                  <a:tcPr marL="84019" marR="84019" marT="42009" marB="42009"/>
                </a:tc>
                <a:tc>
                  <a:txBody>
                    <a:bodyPr/>
                    <a:lstStyle/>
                    <a:p>
                      <a:r>
                        <a:rPr lang="is-IS" sz="1700" dirty="0" err="1"/>
                        <a:t>Ferðaþj</a:t>
                      </a:r>
                      <a:r>
                        <a:rPr lang="is-IS" sz="1700" dirty="0"/>
                        <a:t>.</a:t>
                      </a:r>
                    </a:p>
                  </a:txBody>
                  <a:tcPr marL="84019" marR="84019" marT="42009" marB="42009"/>
                </a:tc>
                <a:extLst>
                  <a:ext uri="{0D108BD9-81ED-4DB2-BD59-A6C34878D82A}">
                    <a16:rowId xmlns:a16="http://schemas.microsoft.com/office/drawing/2014/main" val="2233496624"/>
                  </a:ext>
                </a:extLst>
              </a:tr>
            </a:tbl>
          </a:graphicData>
        </a:graphic>
      </p:graphicFrame>
    </p:spTree>
    <p:extLst>
      <p:ext uri="{BB962C8B-B14F-4D97-AF65-F5344CB8AC3E}">
        <p14:creationId xmlns:p14="http://schemas.microsoft.com/office/powerpoint/2010/main" val="33562266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87F87852-E15F-4E80-A9FA-DB86DC74E8C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Tillaga að forgangsröðun framkvæmda 2024 – 2029</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fla 5">
            <a:extLst>
              <a:ext uri="{FF2B5EF4-FFF2-40B4-BE49-F238E27FC236}">
                <a16:creationId xmlns:a16="http://schemas.microsoft.com/office/drawing/2014/main" id="{A0948BF9-74EA-417E-BE87-7BFEABF9E204}"/>
              </a:ext>
            </a:extLst>
          </p:cNvPr>
          <p:cNvGraphicFramePr>
            <a:graphicFrameLocks noGrp="1"/>
          </p:cNvGraphicFramePr>
          <p:nvPr>
            <p:ph sz="half" idx="1"/>
            <p:extLst>
              <p:ext uri="{D42A27DB-BD31-4B8C-83A1-F6EECF244321}">
                <p14:modId xmlns:p14="http://schemas.microsoft.com/office/powerpoint/2010/main" val="150880735"/>
              </p:ext>
            </p:extLst>
          </p:nvPr>
        </p:nvGraphicFramePr>
        <p:xfrm>
          <a:off x="838200" y="2591338"/>
          <a:ext cx="10515601" cy="3222379"/>
        </p:xfrm>
        <a:graphic>
          <a:graphicData uri="http://schemas.openxmlformats.org/drawingml/2006/table">
            <a:tbl>
              <a:tblPr firstRow="1" bandRow="1">
                <a:tableStyleId>{5C22544A-7EE6-4342-B048-85BDC9FD1C3A}</a:tableStyleId>
              </a:tblPr>
              <a:tblGrid>
                <a:gridCol w="5550501">
                  <a:extLst>
                    <a:ext uri="{9D8B030D-6E8A-4147-A177-3AD203B41FA5}">
                      <a16:colId xmlns:a16="http://schemas.microsoft.com/office/drawing/2014/main" val="986155371"/>
                    </a:ext>
                  </a:extLst>
                </a:gridCol>
                <a:gridCol w="1314139">
                  <a:extLst>
                    <a:ext uri="{9D8B030D-6E8A-4147-A177-3AD203B41FA5}">
                      <a16:colId xmlns:a16="http://schemas.microsoft.com/office/drawing/2014/main" val="2600461675"/>
                    </a:ext>
                  </a:extLst>
                </a:gridCol>
                <a:gridCol w="1434000">
                  <a:extLst>
                    <a:ext uri="{9D8B030D-6E8A-4147-A177-3AD203B41FA5}">
                      <a16:colId xmlns:a16="http://schemas.microsoft.com/office/drawing/2014/main" val="475234195"/>
                    </a:ext>
                  </a:extLst>
                </a:gridCol>
                <a:gridCol w="2216961">
                  <a:extLst>
                    <a:ext uri="{9D8B030D-6E8A-4147-A177-3AD203B41FA5}">
                      <a16:colId xmlns:a16="http://schemas.microsoft.com/office/drawing/2014/main" val="3201161459"/>
                    </a:ext>
                  </a:extLst>
                </a:gridCol>
              </a:tblGrid>
              <a:tr h="332828">
                <a:tc>
                  <a:txBody>
                    <a:bodyPr/>
                    <a:lstStyle/>
                    <a:p>
                      <a:r>
                        <a:rPr lang="is-IS" sz="1500"/>
                        <a:t>VEGUR</a:t>
                      </a:r>
                    </a:p>
                  </a:txBody>
                  <a:tcPr marL="75643" marR="75643" marT="37821" marB="37821"/>
                </a:tc>
                <a:tc>
                  <a:txBody>
                    <a:bodyPr/>
                    <a:lstStyle/>
                    <a:p>
                      <a:r>
                        <a:rPr lang="is-IS" sz="1500"/>
                        <a:t>Lengd</a:t>
                      </a:r>
                    </a:p>
                  </a:txBody>
                  <a:tcPr marL="75643" marR="75643" marT="37821" marB="37821"/>
                </a:tc>
                <a:tc>
                  <a:txBody>
                    <a:bodyPr/>
                    <a:lstStyle/>
                    <a:p>
                      <a:r>
                        <a:rPr lang="is-IS" sz="1500"/>
                        <a:t>Kostnaður</a:t>
                      </a:r>
                    </a:p>
                  </a:txBody>
                  <a:tcPr marL="75643" marR="75643" marT="37821" marB="37821"/>
                </a:tc>
                <a:tc>
                  <a:txBody>
                    <a:bodyPr/>
                    <a:lstStyle/>
                    <a:p>
                      <a:r>
                        <a:rPr lang="is-IS" sz="1500"/>
                        <a:t>Ath.</a:t>
                      </a:r>
                    </a:p>
                  </a:txBody>
                  <a:tcPr marL="75643" marR="75643" marT="37821" marB="37821"/>
                </a:tc>
                <a:extLst>
                  <a:ext uri="{0D108BD9-81ED-4DB2-BD59-A6C34878D82A}">
                    <a16:rowId xmlns:a16="http://schemas.microsoft.com/office/drawing/2014/main" val="2560814027"/>
                  </a:ext>
                </a:extLst>
              </a:tr>
              <a:tr h="332828">
                <a:tc>
                  <a:txBody>
                    <a:bodyPr/>
                    <a:lstStyle/>
                    <a:p>
                      <a:r>
                        <a:rPr lang="is-IS" sz="1500" dirty="0"/>
                        <a:t>Álftaneshreppsvegur: Snæfellsnesvegur- Álftanesvegur</a:t>
                      </a:r>
                    </a:p>
                  </a:txBody>
                  <a:tcPr marL="75643" marR="75643" marT="37821" marB="37821"/>
                </a:tc>
                <a:tc>
                  <a:txBody>
                    <a:bodyPr/>
                    <a:lstStyle/>
                    <a:p>
                      <a:r>
                        <a:rPr lang="is-IS" sz="1500"/>
                        <a:t>4 km.</a:t>
                      </a:r>
                    </a:p>
                  </a:txBody>
                  <a:tcPr marL="75643" marR="75643" marT="37821" marB="37821"/>
                </a:tc>
                <a:tc>
                  <a:txBody>
                    <a:bodyPr/>
                    <a:lstStyle/>
                    <a:p>
                      <a:endParaRPr lang="is-IS" sz="1500"/>
                    </a:p>
                  </a:txBody>
                  <a:tcPr marL="75643" marR="75643" marT="37821" marB="37821"/>
                </a:tc>
                <a:tc>
                  <a:txBody>
                    <a:bodyPr/>
                    <a:lstStyle/>
                    <a:p>
                      <a:r>
                        <a:rPr lang="is-IS" sz="1500"/>
                        <a:t>Mjólkurbú</a:t>
                      </a:r>
                    </a:p>
                  </a:txBody>
                  <a:tcPr marL="75643" marR="75643" marT="37821" marB="37821"/>
                </a:tc>
                <a:extLst>
                  <a:ext uri="{0D108BD9-81ED-4DB2-BD59-A6C34878D82A}">
                    <a16:rowId xmlns:a16="http://schemas.microsoft.com/office/drawing/2014/main" val="2324726834"/>
                  </a:ext>
                </a:extLst>
              </a:tr>
              <a:tr h="332828">
                <a:tc>
                  <a:txBody>
                    <a:bodyPr/>
                    <a:lstStyle/>
                    <a:p>
                      <a:r>
                        <a:rPr lang="is-IS" sz="1500"/>
                        <a:t> Hvítársíðuvegur: Þverárhlíðarvegur - Reykholtsvegur</a:t>
                      </a:r>
                    </a:p>
                  </a:txBody>
                  <a:tcPr marL="75643" marR="75643" marT="37821" marB="37821"/>
                </a:tc>
                <a:tc>
                  <a:txBody>
                    <a:bodyPr/>
                    <a:lstStyle/>
                    <a:p>
                      <a:r>
                        <a:rPr lang="is-IS" sz="1500"/>
                        <a:t>14,4 km.</a:t>
                      </a:r>
                    </a:p>
                  </a:txBody>
                  <a:tcPr marL="75643" marR="75643" marT="37821" marB="37821"/>
                </a:tc>
                <a:tc>
                  <a:txBody>
                    <a:bodyPr/>
                    <a:lstStyle/>
                    <a:p>
                      <a:endParaRPr lang="is-IS" sz="1500"/>
                    </a:p>
                  </a:txBody>
                  <a:tcPr marL="75643" marR="75643" marT="37821" marB="37821"/>
                </a:tc>
                <a:tc>
                  <a:txBody>
                    <a:bodyPr/>
                    <a:lstStyle/>
                    <a:p>
                      <a:r>
                        <a:rPr lang="is-IS" sz="1500"/>
                        <a:t>Ferðþjónusta, ÁDU</a:t>
                      </a:r>
                    </a:p>
                  </a:txBody>
                  <a:tcPr marL="75643" marR="75643" marT="37821" marB="37821"/>
                </a:tc>
                <a:extLst>
                  <a:ext uri="{0D108BD9-81ED-4DB2-BD59-A6C34878D82A}">
                    <a16:rowId xmlns:a16="http://schemas.microsoft.com/office/drawing/2014/main" val="1660678211"/>
                  </a:ext>
                </a:extLst>
              </a:tr>
              <a:tr h="332828">
                <a:tc>
                  <a:txBody>
                    <a:bodyPr/>
                    <a:lstStyle/>
                    <a:p>
                      <a:r>
                        <a:rPr lang="is-IS" sz="1500"/>
                        <a:t> Þverárhlíðarvegur: Borgarfj.braut – Sigmundarst.vegur</a:t>
                      </a:r>
                    </a:p>
                  </a:txBody>
                  <a:tcPr marL="75643" marR="75643" marT="37821" marB="37821"/>
                </a:tc>
                <a:tc>
                  <a:txBody>
                    <a:bodyPr/>
                    <a:lstStyle/>
                    <a:p>
                      <a:r>
                        <a:rPr lang="is-IS" sz="1500"/>
                        <a:t>11,4 km. </a:t>
                      </a:r>
                    </a:p>
                  </a:txBody>
                  <a:tcPr marL="75643" marR="75643" marT="37821" marB="37821"/>
                </a:tc>
                <a:tc>
                  <a:txBody>
                    <a:bodyPr/>
                    <a:lstStyle/>
                    <a:p>
                      <a:endParaRPr lang="is-IS" sz="1500"/>
                    </a:p>
                  </a:txBody>
                  <a:tcPr marL="75643" marR="75643" marT="37821" marB="37821"/>
                </a:tc>
                <a:tc>
                  <a:txBody>
                    <a:bodyPr/>
                    <a:lstStyle/>
                    <a:p>
                      <a:r>
                        <a:rPr lang="is-IS" sz="1500"/>
                        <a:t>ÁDU</a:t>
                      </a:r>
                    </a:p>
                  </a:txBody>
                  <a:tcPr marL="75643" marR="75643" marT="37821" marB="37821"/>
                </a:tc>
                <a:extLst>
                  <a:ext uri="{0D108BD9-81ED-4DB2-BD59-A6C34878D82A}">
                    <a16:rowId xmlns:a16="http://schemas.microsoft.com/office/drawing/2014/main" val="2535656081"/>
                  </a:ext>
                </a:extLst>
              </a:tr>
              <a:tr h="332828">
                <a:tc>
                  <a:txBody>
                    <a:bodyPr/>
                    <a:lstStyle/>
                    <a:p>
                      <a:r>
                        <a:rPr lang="is-IS" sz="1500"/>
                        <a:t>Skorradalsvegur – sunnan vatns</a:t>
                      </a:r>
                    </a:p>
                  </a:txBody>
                  <a:tcPr marL="75643" marR="75643" marT="37821" marB="37821"/>
                </a:tc>
                <a:tc>
                  <a:txBody>
                    <a:bodyPr/>
                    <a:lstStyle/>
                    <a:p>
                      <a:r>
                        <a:rPr lang="is-IS" sz="1500"/>
                        <a:t> 5,0 km.</a:t>
                      </a:r>
                    </a:p>
                  </a:txBody>
                  <a:tcPr marL="75643" marR="75643" marT="37821" marB="37821"/>
                </a:tc>
                <a:tc>
                  <a:txBody>
                    <a:bodyPr/>
                    <a:lstStyle/>
                    <a:p>
                      <a:endParaRPr lang="is-IS" sz="1500"/>
                    </a:p>
                  </a:txBody>
                  <a:tcPr marL="75643" marR="75643" marT="37821" marB="37821"/>
                </a:tc>
                <a:tc>
                  <a:txBody>
                    <a:bodyPr/>
                    <a:lstStyle/>
                    <a:p>
                      <a:r>
                        <a:rPr lang="is-IS" sz="1500"/>
                        <a:t>ÁDU</a:t>
                      </a:r>
                    </a:p>
                  </a:txBody>
                  <a:tcPr marL="75643" marR="75643" marT="37821" marB="37821"/>
                </a:tc>
                <a:extLst>
                  <a:ext uri="{0D108BD9-81ED-4DB2-BD59-A6C34878D82A}">
                    <a16:rowId xmlns:a16="http://schemas.microsoft.com/office/drawing/2014/main" val="759758587"/>
                  </a:ext>
                </a:extLst>
              </a:tr>
              <a:tr h="332828">
                <a:tc>
                  <a:txBody>
                    <a:bodyPr/>
                    <a:lstStyle/>
                    <a:p>
                      <a:r>
                        <a:rPr lang="is-IS" sz="1500"/>
                        <a:t> Flókadalsvegur: Borgarfj.braut – Brennistaðir</a:t>
                      </a:r>
                    </a:p>
                  </a:txBody>
                  <a:tcPr marL="75643" marR="75643" marT="37821" marB="37821"/>
                </a:tc>
                <a:tc>
                  <a:txBody>
                    <a:bodyPr/>
                    <a:lstStyle/>
                    <a:p>
                      <a:r>
                        <a:rPr lang="is-IS" sz="1500"/>
                        <a:t>4,6 km.</a:t>
                      </a:r>
                    </a:p>
                  </a:txBody>
                  <a:tcPr marL="75643" marR="75643" marT="37821" marB="37821"/>
                </a:tc>
                <a:tc>
                  <a:txBody>
                    <a:bodyPr/>
                    <a:lstStyle/>
                    <a:p>
                      <a:endParaRPr lang="is-IS" sz="1500"/>
                    </a:p>
                  </a:txBody>
                  <a:tcPr marL="75643" marR="75643" marT="37821" marB="37821"/>
                </a:tc>
                <a:tc>
                  <a:txBody>
                    <a:bodyPr/>
                    <a:lstStyle/>
                    <a:p>
                      <a:r>
                        <a:rPr lang="is-IS" sz="1500"/>
                        <a:t>Mjólkurbú</a:t>
                      </a:r>
                    </a:p>
                  </a:txBody>
                  <a:tcPr marL="75643" marR="75643" marT="37821" marB="37821"/>
                </a:tc>
                <a:extLst>
                  <a:ext uri="{0D108BD9-81ED-4DB2-BD59-A6C34878D82A}">
                    <a16:rowId xmlns:a16="http://schemas.microsoft.com/office/drawing/2014/main" val="401438671"/>
                  </a:ext>
                </a:extLst>
              </a:tr>
              <a:tr h="332828">
                <a:tc>
                  <a:txBody>
                    <a:bodyPr/>
                    <a:lstStyle/>
                    <a:p>
                      <a:r>
                        <a:rPr lang="is-IS" sz="1500"/>
                        <a:t>Mófellsstaðavegur - Dragavegur</a:t>
                      </a:r>
                    </a:p>
                  </a:txBody>
                  <a:tcPr marL="75643" marR="75643" marT="37821" marB="37821"/>
                </a:tc>
                <a:tc>
                  <a:txBody>
                    <a:bodyPr/>
                    <a:lstStyle/>
                    <a:p>
                      <a:r>
                        <a:rPr lang="is-IS" sz="1500"/>
                        <a:t>5.0 km</a:t>
                      </a:r>
                    </a:p>
                  </a:txBody>
                  <a:tcPr marL="75643" marR="75643" marT="37821" marB="37821"/>
                </a:tc>
                <a:tc>
                  <a:txBody>
                    <a:bodyPr/>
                    <a:lstStyle/>
                    <a:p>
                      <a:endParaRPr lang="is-IS" sz="1500"/>
                    </a:p>
                  </a:txBody>
                  <a:tcPr marL="75643" marR="75643" marT="37821" marB="37821"/>
                </a:tc>
                <a:tc>
                  <a:txBody>
                    <a:bodyPr/>
                    <a:lstStyle/>
                    <a:p>
                      <a:endParaRPr lang="is-IS" sz="1500"/>
                    </a:p>
                  </a:txBody>
                  <a:tcPr marL="75643" marR="75643" marT="37821" marB="37821"/>
                </a:tc>
                <a:extLst>
                  <a:ext uri="{0D108BD9-81ED-4DB2-BD59-A6C34878D82A}">
                    <a16:rowId xmlns:a16="http://schemas.microsoft.com/office/drawing/2014/main" val="2724650029"/>
                  </a:ext>
                </a:extLst>
              </a:tr>
              <a:tr h="332828">
                <a:tc>
                  <a:txBody>
                    <a:bodyPr/>
                    <a:lstStyle/>
                    <a:p>
                      <a:r>
                        <a:rPr lang="is-IS" sz="1500">
                          <a:solidFill>
                            <a:srgbClr val="FF0000"/>
                          </a:solidFill>
                        </a:rPr>
                        <a:t>Glæra 3 og glæra 4 – alls km: </a:t>
                      </a:r>
                    </a:p>
                  </a:txBody>
                  <a:tcPr marL="75643" marR="75643" marT="37821" marB="37821"/>
                </a:tc>
                <a:tc>
                  <a:txBody>
                    <a:bodyPr/>
                    <a:lstStyle/>
                    <a:p>
                      <a:r>
                        <a:rPr lang="is-IS" sz="1500">
                          <a:solidFill>
                            <a:srgbClr val="FF0000"/>
                          </a:solidFill>
                        </a:rPr>
                        <a:t>99,6 km.</a:t>
                      </a:r>
                    </a:p>
                  </a:txBody>
                  <a:tcPr marL="75643" marR="75643" marT="37821" marB="37821"/>
                </a:tc>
                <a:tc>
                  <a:txBody>
                    <a:bodyPr/>
                    <a:lstStyle/>
                    <a:p>
                      <a:endParaRPr lang="is-IS" sz="1500"/>
                    </a:p>
                  </a:txBody>
                  <a:tcPr marL="75643" marR="75643" marT="37821" marB="37821"/>
                </a:tc>
                <a:tc>
                  <a:txBody>
                    <a:bodyPr/>
                    <a:lstStyle/>
                    <a:p>
                      <a:r>
                        <a:rPr lang="is-IS" sz="1500">
                          <a:solidFill>
                            <a:srgbClr val="FF0000"/>
                          </a:solidFill>
                        </a:rPr>
                        <a:t>16 km. Á ári</a:t>
                      </a:r>
                    </a:p>
                  </a:txBody>
                  <a:tcPr marL="75643" marR="75643" marT="37821" marB="37821"/>
                </a:tc>
                <a:extLst>
                  <a:ext uri="{0D108BD9-81ED-4DB2-BD59-A6C34878D82A}">
                    <a16:rowId xmlns:a16="http://schemas.microsoft.com/office/drawing/2014/main" val="2233496624"/>
                  </a:ext>
                </a:extLst>
              </a:tr>
              <a:tr h="559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500"/>
                        <a:t>Miðað við 20 km á ári er þetta 5 ára verkefni!</a:t>
                      </a:r>
                    </a:p>
                    <a:p>
                      <a:endParaRPr lang="is-IS" sz="1500">
                        <a:solidFill>
                          <a:srgbClr val="FF0000"/>
                        </a:solidFill>
                      </a:endParaRPr>
                    </a:p>
                  </a:txBody>
                  <a:tcPr marL="75643" marR="75643" marT="37821" marB="37821"/>
                </a:tc>
                <a:tc>
                  <a:txBody>
                    <a:bodyPr/>
                    <a:lstStyle/>
                    <a:p>
                      <a:endParaRPr lang="is-IS" sz="1500">
                        <a:solidFill>
                          <a:srgbClr val="FF0000"/>
                        </a:solidFill>
                      </a:endParaRPr>
                    </a:p>
                  </a:txBody>
                  <a:tcPr marL="75643" marR="75643" marT="37821" marB="37821"/>
                </a:tc>
                <a:tc>
                  <a:txBody>
                    <a:bodyPr/>
                    <a:lstStyle/>
                    <a:p>
                      <a:endParaRPr lang="is-IS" sz="1500"/>
                    </a:p>
                  </a:txBody>
                  <a:tcPr marL="75643" marR="75643" marT="37821" marB="37821"/>
                </a:tc>
                <a:tc>
                  <a:txBody>
                    <a:bodyPr/>
                    <a:lstStyle/>
                    <a:p>
                      <a:endParaRPr lang="is-IS" sz="1500" dirty="0">
                        <a:solidFill>
                          <a:srgbClr val="FF0000"/>
                        </a:solidFill>
                      </a:endParaRPr>
                    </a:p>
                  </a:txBody>
                  <a:tcPr marL="75643" marR="75643" marT="37821" marB="37821"/>
                </a:tc>
                <a:extLst>
                  <a:ext uri="{0D108BD9-81ED-4DB2-BD59-A6C34878D82A}">
                    <a16:rowId xmlns:a16="http://schemas.microsoft.com/office/drawing/2014/main" val="3409551310"/>
                  </a:ext>
                </a:extLst>
              </a:tr>
            </a:tbl>
          </a:graphicData>
        </a:graphic>
      </p:graphicFrame>
    </p:spTree>
    <p:extLst>
      <p:ext uri="{BB962C8B-B14F-4D97-AF65-F5344CB8AC3E}">
        <p14:creationId xmlns:p14="http://schemas.microsoft.com/office/powerpoint/2010/main" val="41549764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AC711226-50C3-4435-A7D5-FCA4E3FE21D9}"/>
              </a:ext>
            </a:extLst>
          </p:cNvPr>
          <p:cNvSpPr>
            <a:spLocks noGrp="1"/>
          </p:cNvSpPr>
          <p:nvPr>
            <p:ph type="title"/>
          </p:nvPr>
        </p:nvSpPr>
        <p:spPr>
          <a:xfrm>
            <a:off x="838200" y="365125"/>
            <a:ext cx="10515600" cy="1325563"/>
          </a:xfrm>
        </p:spPr>
        <p:txBody>
          <a:bodyPr>
            <a:normAutofit/>
          </a:bodyPr>
          <a:lstStyle/>
          <a:p>
            <a:r>
              <a:rPr lang="is-IS" sz="5400" dirty="0"/>
              <a:t>Horft til framtíðar, nýir vegir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5F885C95-B11A-43AA-BFE4-6359E5208D10}"/>
              </a:ext>
            </a:extLst>
          </p:cNvPr>
          <p:cNvSpPr>
            <a:spLocks noGrp="1"/>
          </p:cNvSpPr>
          <p:nvPr>
            <p:ph idx="1"/>
          </p:nvPr>
        </p:nvSpPr>
        <p:spPr>
          <a:xfrm>
            <a:off x="838200" y="1929384"/>
            <a:ext cx="10515600" cy="4251960"/>
          </a:xfrm>
        </p:spPr>
        <p:txBody>
          <a:bodyPr>
            <a:normAutofit/>
          </a:bodyPr>
          <a:lstStyle/>
          <a:p>
            <a:r>
              <a:rPr lang="is-IS" sz="3600" dirty="0"/>
              <a:t>Snæfellsnessvegur ný veglína og stytting leiðar á milli Vegamóta og Borgarness </a:t>
            </a:r>
          </a:p>
          <a:p>
            <a:r>
              <a:rPr lang="is-IS" sz="3600" dirty="0"/>
              <a:t>Holtavörðuheiði lækkun veglínu</a:t>
            </a:r>
          </a:p>
          <a:p>
            <a:r>
              <a:rPr lang="is-IS" sz="3600" dirty="0"/>
              <a:t>Göng undir </a:t>
            </a:r>
            <a:r>
              <a:rPr lang="is-IS" sz="3600" dirty="0" err="1"/>
              <a:t>Bröttubrekku</a:t>
            </a:r>
            <a:endParaRPr lang="is-IS" sz="3600" dirty="0"/>
          </a:p>
          <a:p>
            <a:r>
              <a:rPr lang="is-IS" sz="3600" dirty="0"/>
              <a:t>Þverun Álftafjarðar </a:t>
            </a:r>
          </a:p>
          <a:p>
            <a:r>
              <a:rPr lang="is-IS" sz="3600" dirty="0"/>
              <a:t>Brú á Hvítá við Stafholtsey </a:t>
            </a:r>
          </a:p>
          <a:p>
            <a:endParaRPr lang="is-IS" sz="2200" dirty="0"/>
          </a:p>
        </p:txBody>
      </p:sp>
    </p:spTree>
    <p:extLst>
      <p:ext uri="{BB962C8B-B14F-4D97-AF65-F5344CB8AC3E}">
        <p14:creationId xmlns:p14="http://schemas.microsoft.com/office/powerpoint/2010/main" val="24082497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BBFA736E-FC71-43F3-BD1E-9CF57A47D7F0}"/>
              </a:ext>
            </a:extLst>
          </p:cNvPr>
          <p:cNvSpPr>
            <a:spLocks noGrp="1"/>
          </p:cNvSpPr>
          <p:nvPr>
            <p:ph type="title"/>
          </p:nvPr>
        </p:nvSpPr>
        <p:spPr>
          <a:xfrm>
            <a:off x="838200" y="365125"/>
            <a:ext cx="10515600" cy="1325563"/>
          </a:xfrm>
        </p:spPr>
        <p:txBody>
          <a:bodyPr>
            <a:normAutofit/>
          </a:bodyPr>
          <a:lstStyle/>
          <a:p>
            <a:r>
              <a:rPr lang="is-IS" sz="5400" dirty="0"/>
              <a:t>Samgöngur og ferðaþjónusta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5FD76B41-D60B-4C94-937C-9D44ACF65BBC}"/>
              </a:ext>
            </a:extLst>
          </p:cNvPr>
          <p:cNvSpPr>
            <a:spLocks noGrp="1"/>
          </p:cNvSpPr>
          <p:nvPr>
            <p:ph idx="1"/>
          </p:nvPr>
        </p:nvSpPr>
        <p:spPr>
          <a:xfrm>
            <a:off x="838200" y="1929384"/>
            <a:ext cx="10515600" cy="4251960"/>
          </a:xfrm>
        </p:spPr>
        <p:txBody>
          <a:bodyPr>
            <a:normAutofit/>
          </a:bodyPr>
          <a:lstStyle/>
          <a:p>
            <a:pPr marL="457200" lvl="1" indent="0">
              <a:buNone/>
            </a:pPr>
            <a:r>
              <a:rPr lang="is-IS" sz="1200" b="1" dirty="0">
                <a:effectLst/>
                <a:latin typeface="Calibri" panose="020F0502020204030204" pitchFamily="34" charset="0"/>
                <a:ea typeface="Times New Roman" panose="02020603050405020304" pitchFamily="18" charset="0"/>
              </a:rPr>
              <a:t>Merkingar og upplýsingaskilti á vegum Vegagerðarinnar</a:t>
            </a:r>
            <a:endParaRPr lang="is-IS" sz="1200" dirty="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is-IS" sz="1200" b="1" dirty="0">
                <a:effectLst/>
                <a:latin typeface="Calibri" panose="020F0502020204030204" pitchFamily="34" charset="0"/>
                <a:ea typeface="Times New Roman" panose="02020603050405020304" pitchFamily="18" charset="0"/>
              </a:rPr>
              <a:t>Mikilvægi „brúnna skilta“</a:t>
            </a:r>
            <a:r>
              <a:rPr lang="is-IS" sz="1200" dirty="0">
                <a:effectLst/>
                <a:latin typeface="Calibri" panose="020F0502020204030204" pitchFamily="34" charset="0"/>
                <a:ea typeface="Times New Roman" panose="02020603050405020304" pitchFamily="18" charset="0"/>
              </a:rPr>
              <a:t> – þ.e. </a:t>
            </a:r>
            <a:r>
              <a:rPr lang="is-IS" sz="1200" dirty="0" err="1">
                <a:effectLst/>
                <a:latin typeface="Calibri" panose="020F0502020204030204" pitchFamily="34" charset="0"/>
                <a:ea typeface="Times New Roman" panose="02020603050405020304" pitchFamily="18" charset="0"/>
              </a:rPr>
              <a:t>upplýsingaskylti</a:t>
            </a:r>
            <a:r>
              <a:rPr lang="is-IS" sz="1200" dirty="0">
                <a:effectLst/>
                <a:latin typeface="Calibri" panose="020F0502020204030204" pitchFamily="34" charset="0"/>
                <a:ea typeface="Times New Roman" panose="02020603050405020304" pitchFamily="18" charset="0"/>
              </a:rPr>
              <a:t> sem vísa sérstaklega á áhugaverða staði, upplifun og þjónustu. Það vantar sárlega að </a:t>
            </a:r>
            <a:r>
              <a:rPr lang="is-IS" sz="1200" dirty="0" err="1">
                <a:effectLst/>
                <a:latin typeface="Calibri" panose="020F0502020204030204" pitchFamily="34" charset="0"/>
                <a:ea typeface="Times New Roman" panose="02020603050405020304" pitchFamily="18" charset="0"/>
              </a:rPr>
              <a:t>meiga</a:t>
            </a:r>
            <a:r>
              <a:rPr lang="is-IS" sz="1200" dirty="0">
                <a:effectLst/>
                <a:latin typeface="Calibri" panose="020F0502020204030204" pitchFamily="34" charset="0"/>
                <a:ea typeface="Times New Roman" panose="02020603050405020304" pitchFamily="18" charset="0"/>
              </a:rPr>
              <a:t> nota slík skilti við þjóðvegi Íslands og að þau séu </a:t>
            </a:r>
            <a:r>
              <a:rPr lang="is-IS" sz="1200" dirty="0" err="1">
                <a:effectLst/>
                <a:latin typeface="Calibri" panose="020F0502020204030204" pitchFamily="34" charset="0"/>
                <a:ea typeface="Times New Roman" panose="02020603050405020304" pitchFamily="18" charset="0"/>
              </a:rPr>
              <a:t>viðurkend</a:t>
            </a:r>
            <a:r>
              <a:rPr lang="is-IS" sz="1200" dirty="0">
                <a:effectLst/>
                <a:latin typeface="Calibri" panose="020F0502020204030204" pitchFamily="34" charset="0"/>
                <a:ea typeface="Times New Roman" panose="02020603050405020304" pitchFamily="18" charset="0"/>
              </a:rPr>
              <a:t> sem sjálfsagðar merkingar og upplýsingagjöf til vegfarenda og tilheyri merkingum við vegi landsins.  </a:t>
            </a:r>
          </a:p>
          <a:p>
            <a:pPr marL="1143000" lvl="2" indent="-228600">
              <a:buFont typeface="Wingdings" panose="05000000000000000000" pitchFamily="2" charset="2"/>
              <a:buChar char=""/>
            </a:pPr>
            <a:r>
              <a:rPr lang="is-IS" sz="1200" b="1" dirty="0">
                <a:effectLst/>
                <a:latin typeface="Calibri" panose="020F0502020204030204" pitchFamily="34" charset="0"/>
                <a:ea typeface="Times New Roman" panose="02020603050405020304" pitchFamily="18" charset="0"/>
              </a:rPr>
              <a:t>Upplýsingaskilti Vegagerðarinnar – </a:t>
            </a:r>
            <a:r>
              <a:rPr lang="is-IS" sz="1200" dirty="0">
                <a:effectLst/>
                <a:latin typeface="Calibri" panose="020F0502020204030204" pitchFamily="34" charset="0"/>
                <a:ea typeface="Times New Roman" panose="02020603050405020304" pitchFamily="18" charset="0"/>
              </a:rPr>
              <a:t>mikilvægt er að vinna upplýsingaskilti Vegagerðarinnar í samstarfi við Áfangastaðastofu Vesturlands, til að skiltin séu í samræmi við stefnumótun í uppbyggingu ferðamála á Vesturlandi</a:t>
            </a:r>
            <a:endParaRPr lang="is-IS" sz="1200" dirty="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is-IS" sz="1200" b="1" dirty="0">
                <a:effectLst/>
                <a:latin typeface="Calibri" panose="020F0502020204030204" pitchFamily="34" charset="0"/>
                <a:ea typeface="Times New Roman" panose="02020603050405020304" pitchFamily="18" charset="0"/>
              </a:rPr>
              <a:t>Vegvísar og merkingar </a:t>
            </a:r>
            <a:r>
              <a:rPr lang="is-IS" sz="1200" dirty="0">
                <a:effectLst/>
                <a:latin typeface="Calibri" panose="020F0502020204030204" pitchFamily="34" charset="0"/>
                <a:ea typeface="Times New Roman" panose="02020603050405020304" pitchFamily="18" charset="0"/>
              </a:rPr>
              <a:t>– mikilvægt er að hægt sé að setja upp vegvísa og merkingar sem vísa á áhugaverð og eftirsóknarverð svæði eða staði í nokkurri fjarlægð frá stöðunum t.d. að Þjóðgarðurinn Snæfellsjökull sé fyrst merktur við hringtorgið fyrir ofan Borgarnes </a:t>
            </a:r>
            <a:r>
              <a:rPr lang="is-IS" sz="1200" dirty="0" err="1">
                <a:effectLst/>
                <a:latin typeface="Calibri" panose="020F0502020204030204" pitchFamily="34" charset="0"/>
                <a:ea typeface="Times New Roman" panose="02020603050405020304" pitchFamily="18" charset="0"/>
              </a:rPr>
              <a:t>ofl</a:t>
            </a:r>
            <a:r>
              <a:rPr lang="is-IS" sz="1200" dirty="0">
                <a:effectLst/>
                <a:latin typeface="Calibri" panose="020F0502020204030204" pitchFamily="34" charset="0"/>
                <a:ea typeface="Times New Roman" panose="02020603050405020304" pitchFamily="18" charset="0"/>
              </a:rPr>
              <a:t>. </a:t>
            </a:r>
            <a:endParaRPr lang="is-IS" sz="1200" dirty="0">
              <a:effectLst/>
              <a:latin typeface="Calibri" panose="020F0502020204030204" pitchFamily="34" charset="0"/>
              <a:ea typeface="Calibri" panose="020F0502020204030204" pitchFamily="34" charset="0"/>
            </a:endParaRPr>
          </a:p>
          <a:p>
            <a:pPr marL="457200" lvl="1" indent="0">
              <a:buNone/>
            </a:pPr>
            <a:r>
              <a:rPr lang="is-IS" sz="1200" b="1" dirty="0">
                <a:effectLst/>
                <a:latin typeface="Calibri" panose="020F0502020204030204" pitchFamily="34" charset="0"/>
                <a:ea typeface="Times New Roman" panose="02020603050405020304" pitchFamily="18" charset="0"/>
              </a:rPr>
              <a:t>Útivistarstígar- og leiðir</a:t>
            </a:r>
            <a:endParaRPr lang="is-IS" sz="1200" dirty="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is-IS" sz="1200" dirty="0">
                <a:effectLst/>
                <a:latin typeface="Calibri" panose="020F0502020204030204" pitchFamily="34" charset="0"/>
                <a:ea typeface="Times New Roman" panose="02020603050405020304" pitchFamily="18" charset="0"/>
              </a:rPr>
              <a:t>Það er mikill áhugi á að byggja upp gott og aðgengilegt útivistarstígakerfi víða á Vesturlandi. Þessir stígar geta verið með ýmsum hætti og nýttir fyrir mismunandi umferð. Þar erum við að hugsa um reiðleiðir, hjólaleiðir, göngustíga með mismunandi yfirborði sem geta hentað fyrir mismunandi markhópa. Við getum bent á góða reynslu af stígum sem lagðir hafa verið á milli þéttbýliskjarnana í norðanverðum Snæfellsbæ. Það er mikilvægt að þeir sem vinna að einhverskonar stígagerð á Vesturlandi séu í góðu samstarfi til að sú vinna og fjármagn sem hægt er að fá í slíka uppbyggingu nýtist sem best fyrir svæðið.</a:t>
            </a:r>
            <a:endParaRPr lang="is-IS" sz="1200" dirty="0">
              <a:effectLst/>
              <a:latin typeface="Calibri" panose="020F0502020204030204" pitchFamily="34" charset="0"/>
              <a:ea typeface="Calibri" panose="020F0502020204030204" pitchFamily="34" charset="0"/>
            </a:endParaRPr>
          </a:p>
          <a:p>
            <a:pPr marL="457200" lvl="1" indent="0">
              <a:buNone/>
            </a:pPr>
            <a:r>
              <a:rPr lang="is-IS" sz="1200" b="1" dirty="0">
                <a:effectLst/>
                <a:latin typeface="Calibri" panose="020F0502020204030204" pitchFamily="34" charset="0"/>
                <a:ea typeface="Times New Roman" panose="02020603050405020304" pitchFamily="18" charset="0"/>
              </a:rPr>
              <a:t>Ferðavegir og slóðar</a:t>
            </a:r>
            <a:endParaRPr lang="is-IS" sz="1200" dirty="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is-IS" sz="1200" dirty="0">
                <a:effectLst/>
                <a:latin typeface="Calibri" panose="020F0502020204030204" pitchFamily="34" charset="0"/>
                <a:ea typeface="Times New Roman" panose="02020603050405020304" pitchFamily="18" charset="0"/>
              </a:rPr>
              <a:t>Það er mikilvægt að halda inni á skrá ýmsum gömlum vegum og slóðum sem geta nýst í vöruþróun og upplifun fyrir fólk sem vill ferðast um landið. Við viljum koma í veg fyrir „</a:t>
            </a:r>
            <a:r>
              <a:rPr lang="is-IS" sz="1200" dirty="0" err="1">
                <a:effectLst/>
                <a:latin typeface="Calibri" panose="020F0502020204030204" pitchFamily="34" charset="0"/>
                <a:ea typeface="Times New Roman" panose="02020603050405020304" pitchFamily="18" charset="0"/>
              </a:rPr>
              <a:t>utanvegaakstur</a:t>
            </a:r>
            <a:r>
              <a:rPr lang="is-IS" sz="1200" dirty="0">
                <a:effectLst/>
                <a:latin typeface="Calibri" panose="020F0502020204030204" pitchFamily="34" charset="0"/>
                <a:ea typeface="Times New Roman" panose="02020603050405020304" pitchFamily="18" charset="0"/>
              </a:rPr>
              <a:t>“ – en þá megum við ekki heldur afmá og loka öllum gömlum leiðum og slóðum. Það er líka mikilvægur þáttur að viðhalda vegum og leiðum sem aðeins eru hugsaðir sem ferðaleiðir – þar sem megin markmiðið er upplifum vegfarenda en ekki samgöngur á milli staða. Því þurfum við að passa upp á gamlar leiðir og tryggja aðgengi og mögulega umferð um þær í samráði við landeigendur. Dæmi um svona ferðavegi eru:  Jökulhálsvegur, </a:t>
            </a:r>
            <a:r>
              <a:rPr lang="is-IS" sz="1200" dirty="0" err="1">
                <a:effectLst/>
                <a:latin typeface="Calibri" panose="020F0502020204030204" pitchFamily="34" charset="0"/>
                <a:ea typeface="Times New Roman" panose="02020603050405020304" pitchFamily="18" charset="0"/>
              </a:rPr>
              <a:t>Berserkjahraun</a:t>
            </a:r>
            <a:r>
              <a:rPr lang="is-IS" sz="1200" dirty="0">
                <a:effectLst/>
                <a:latin typeface="Calibri" panose="020F0502020204030204" pitchFamily="34" charset="0"/>
                <a:ea typeface="Times New Roman" panose="02020603050405020304" pitchFamily="18" charset="0"/>
              </a:rPr>
              <a:t>, Grjótháls </a:t>
            </a:r>
            <a:r>
              <a:rPr lang="is-IS" sz="1200" dirty="0" err="1">
                <a:effectLst/>
                <a:latin typeface="Calibri" panose="020F0502020204030204" pitchFamily="34" charset="0"/>
                <a:ea typeface="Times New Roman" panose="02020603050405020304" pitchFamily="18" charset="0"/>
              </a:rPr>
              <a:t>ofl</a:t>
            </a:r>
            <a:r>
              <a:rPr lang="is-IS" sz="1200" dirty="0">
                <a:effectLst/>
                <a:latin typeface="Calibri" panose="020F0502020204030204" pitchFamily="34" charset="0"/>
                <a:ea typeface="Times New Roman" panose="02020603050405020304" pitchFamily="18" charset="0"/>
              </a:rPr>
              <a:t>. </a:t>
            </a:r>
            <a:endParaRPr lang="is-IS" sz="1200" dirty="0">
              <a:effectLst/>
              <a:latin typeface="Calibri" panose="020F0502020204030204" pitchFamily="34" charset="0"/>
              <a:ea typeface="Calibri" panose="020F0502020204030204" pitchFamily="34" charset="0"/>
            </a:endParaRPr>
          </a:p>
          <a:p>
            <a:pPr marL="0" indent="0">
              <a:buNone/>
            </a:pPr>
            <a:endParaRPr lang="is-IS" sz="1200" dirty="0"/>
          </a:p>
        </p:txBody>
      </p:sp>
    </p:spTree>
    <p:extLst>
      <p:ext uri="{BB962C8B-B14F-4D97-AF65-F5344CB8AC3E}">
        <p14:creationId xmlns:p14="http://schemas.microsoft.com/office/powerpoint/2010/main" val="277301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7E627EE4-B7AA-4750-A65D-971E0995EDC0}"/>
              </a:ext>
            </a:extLst>
          </p:cNvPr>
          <p:cNvSpPr>
            <a:spLocks noGrp="1"/>
          </p:cNvSpPr>
          <p:nvPr>
            <p:ph type="title"/>
          </p:nvPr>
        </p:nvSpPr>
        <p:spPr>
          <a:xfrm>
            <a:off x="838200" y="365125"/>
            <a:ext cx="10515600" cy="1325563"/>
          </a:xfrm>
        </p:spPr>
        <p:txBody>
          <a:bodyPr>
            <a:normAutofit/>
          </a:bodyPr>
          <a:lstStyle/>
          <a:p>
            <a:r>
              <a:rPr lang="is-IS" sz="4200"/>
              <a:t>Almenningssamgöngur- Landsbyggðarstrætó</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FF3F0AD1-892B-4069-BE59-E19CAA5B597F}"/>
              </a:ext>
            </a:extLst>
          </p:cNvPr>
          <p:cNvSpPr>
            <a:spLocks noGrp="1"/>
          </p:cNvSpPr>
          <p:nvPr>
            <p:ph idx="1"/>
          </p:nvPr>
        </p:nvSpPr>
        <p:spPr>
          <a:xfrm>
            <a:off x="838200" y="1929384"/>
            <a:ext cx="10515600" cy="4251960"/>
          </a:xfrm>
        </p:spPr>
        <p:txBody>
          <a:bodyPr>
            <a:normAutofit/>
          </a:bodyPr>
          <a:lstStyle/>
          <a:p>
            <a:r>
              <a:rPr lang="is-IS" sz="2000" dirty="0"/>
              <a:t>Mikilvægt er að efla núverandi leiðakerfi á Vesturlandi með því að fjölga ferðum.</a:t>
            </a:r>
          </a:p>
          <a:p>
            <a:pPr lvl="1"/>
            <a:r>
              <a:rPr lang="is-IS" sz="2000" dirty="0"/>
              <a:t>Akstur verði alla daga á leiðum 58 og 82 á Snæfellsnesi.</a:t>
            </a:r>
          </a:p>
          <a:p>
            <a:pPr lvl="1"/>
            <a:r>
              <a:rPr lang="is-IS" sz="2000" dirty="0"/>
              <a:t>Ferðum á leið 59 Borgarnes-Búðardalur verði fjölgað</a:t>
            </a:r>
          </a:p>
          <a:p>
            <a:r>
              <a:rPr lang="is-IS" sz="2000" dirty="0"/>
              <a:t>Komið verði á samþættingu skólaaksturs og almenningssamgangna þar sem það á við.</a:t>
            </a:r>
          </a:p>
          <a:p>
            <a:r>
              <a:rPr lang="is-IS" sz="2000" dirty="0"/>
              <a:t>Skoða samstarf milli fólks og farmflutninga og skoða möguleiki á samstarfi milli þjónustuaðila s.s. póstflutninga og smærri vöruflutninga. </a:t>
            </a:r>
          </a:p>
          <a:p>
            <a:r>
              <a:rPr lang="is-IS" sz="2000" dirty="0">
                <a:effectLst/>
                <a:ea typeface="Times New Roman" panose="02020603050405020304" pitchFamily="18" charset="0"/>
              </a:rPr>
              <a:t>Tekinn verði upp sérstakur samgöngupassi sem veittur er námsmönnum og leigjendum undir tekju- og eignamörkum almenna húsnæðiskerfisins. Passinn veiti aðgang að almenningssamgöngum á höfuðborgarsvæðinu og á vaxtarsvæðum umhverfis höfuðborgarsvæðið.</a:t>
            </a:r>
          </a:p>
          <a:p>
            <a:r>
              <a:rPr lang="is-IS" sz="2000" dirty="0">
                <a:ea typeface="Times New Roman" panose="02020603050405020304" pitchFamily="18" charset="0"/>
              </a:rPr>
              <a:t>Hraðari </a:t>
            </a:r>
            <a:r>
              <a:rPr lang="is-IS" sz="2000" dirty="0">
                <a:effectLst/>
                <a:ea typeface="Times New Roman" panose="02020603050405020304" pitchFamily="18" charset="0"/>
              </a:rPr>
              <a:t>uppbygging samgönguinnviða og almenningssamgangna í kringum höfuðborgarsvæðinu</a:t>
            </a:r>
            <a:endParaRPr lang="is-IS" sz="2000" dirty="0"/>
          </a:p>
        </p:txBody>
      </p:sp>
    </p:spTree>
    <p:extLst>
      <p:ext uri="{BB962C8B-B14F-4D97-AF65-F5344CB8AC3E}">
        <p14:creationId xmlns:p14="http://schemas.microsoft.com/office/powerpoint/2010/main" val="3226513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5F58B8A0-7AF8-45AC-8F7D-D1E9C2F684A9}"/>
              </a:ext>
            </a:extLst>
          </p:cNvPr>
          <p:cNvSpPr>
            <a:spLocks noGrp="1"/>
          </p:cNvSpPr>
          <p:nvPr>
            <p:ph type="title"/>
          </p:nvPr>
        </p:nvSpPr>
        <p:spPr>
          <a:xfrm>
            <a:off x="838200" y="365125"/>
            <a:ext cx="10515600" cy="1325563"/>
          </a:xfrm>
        </p:spPr>
        <p:txBody>
          <a:bodyPr>
            <a:normAutofit/>
          </a:bodyPr>
          <a:lstStyle/>
          <a:p>
            <a:r>
              <a:rPr lang="is-IS" sz="5400"/>
              <a:t>Almenningssamgöngur - Baldur</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968775D8-24D4-412D-AAB0-6ADB9A34CA0F}"/>
              </a:ext>
            </a:extLst>
          </p:cNvPr>
          <p:cNvSpPr>
            <a:spLocks noGrp="1"/>
          </p:cNvSpPr>
          <p:nvPr>
            <p:ph idx="1"/>
          </p:nvPr>
        </p:nvSpPr>
        <p:spPr>
          <a:xfrm>
            <a:off x="838200" y="1929384"/>
            <a:ext cx="10515600" cy="4251960"/>
          </a:xfrm>
        </p:spPr>
        <p:txBody>
          <a:bodyPr>
            <a:normAutofit/>
          </a:bodyPr>
          <a:lstStyle/>
          <a:p>
            <a:r>
              <a:rPr lang="is-IS" sz="3600" dirty="0">
                <a:effectLst/>
                <a:latin typeface="Calibri" panose="020F0502020204030204" pitchFamily="34" charset="0"/>
                <a:ea typeface="Calibri" panose="020F0502020204030204" pitchFamily="34" charset="0"/>
                <a:cs typeface="Arial" panose="020B0604020202020204" pitchFamily="34" charset="0"/>
              </a:rPr>
              <a:t>Það er ljóst að framtíð ferjusiglinga er grundvallarþáttur fyrir Vestfirði og Vesturland.  Þrátt fyrir endurbætur á vegakerfinu á sunnanverðum Vestfjörðum er mikilvægt að reksturs Baldurs verði ekki hætt.</a:t>
            </a:r>
          </a:p>
          <a:p>
            <a:r>
              <a:rPr lang="is-IS" sz="3600" dirty="0">
                <a:latin typeface="Calibri" panose="020F0502020204030204" pitchFamily="34" charset="0"/>
                <a:ea typeface="Calibri" panose="020F0502020204030204" pitchFamily="34" charset="0"/>
                <a:cs typeface="Arial" panose="020B0604020202020204" pitchFamily="34" charset="0"/>
              </a:rPr>
              <a:t>Nauðsynlegt er að ríkið fjárfesti í nýrri og </a:t>
            </a:r>
            <a:r>
              <a:rPr lang="is-IS" sz="3600" dirty="0">
                <a:effectLst/>
                <a:latin typeface="Calibri" panose="020F0502020204030204" pitchFamily="34" charset="0"/>
                <a:ea typeface="Calibri" panose="020F0502020204030204" pitchFamily="34" charset="0"/>
                <a:cs typeface="Arial" panose="020B0604020202020204" pitchFamily="34" charset="0"/>
              </a:rPr>
              <a:t>öflugri ferju sem uppfylli allar nútíma öryggiskröfur og hefji siglingar eins fljótt og verð má.</a:t>
            </a:r>
          </a:p>
          <a:p>
            <a:endParaRPr lang="is-IS" sz="2200" dirty="0"/>
          </a:p>
        </p:txBody>
      </p:sp>
    </p:spTree>
    <p:extLst>
      <p:ext uri="{BB962C8B-B14F-4D97-AF65-F5344CB8AC3E}">
        <p14:creationId xmlns:p14="http://schemas.microsoft.com/office/powerpoint/2010/main" val="42451071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D177E898-E817-4145-A7CE-9DD88B17E744}"/>
              </a:ext>
            </a:extLst>
          </p:cNvPr>
          <p:cNvSpPr>
            <a:spLocks noGrp="1"/>
          </p:cNvSpPr>
          <p:nvPr>
            <p:ph type="title"/>
          </p:nvPr>
        </p:nvSpPr>
        <p:spPr>
          <a:xfrm>
            <a:off x="838200" y="365125"/>
            <a:ext cx="10515600" cy="1325563"/>
          </a:xfrm>
        </p:spPr>
        <p:txBody>
          <a:bodyPr>
            <a:normAutofit/>
          </a:bodyPr>
          <a:lstStyle/>
          <a:p>
            <a:r>
              <a:rPr lang="is-IS" sz="4200"/>
              <a:t>Hafnir og sjóvarnir – Faxaflóahafnir 2025-2027</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C33DD909-3684-4AEB-87C1-CB87396784DB}"/>
              </a:ext>
            </a:extLst>
          </p:cNvPr>
          <p:cNvSpPr>
            <a:spLocks noGrp="1"/>
          </p:cNvSpPr>
          <p:nvPr>
            <p:ph idx="1"/>
          </p:nvPr>
        </p:nvSpPr>
        <p:spPr>
          <a:xfrm>
            <a:off x="838200" y="1929384"/>
            <a:ext cx="10515600" cy="4251960"/>
          </a:xfrm>
        </p:spPr>
        <p:txBody>
          <a:bodyPr>
            <a:normAutofit/>
          </a:bodyPr>
          <a:lstStyle/>
          <a:p>
            <a:r>
              <a:rPr lang="is-IS" sz="2200"/>
              <a:t>Akraneshöfn</a:t>
            </a:r>
          </a:p>
          <a:p>
            <a:pPr lvl="1"/>
            <a:r>
              <a:rPr lang="is-IS" sz="2200"/>
              <a:t>Framkvæmdir við aðalhafnargarð áætlaður kostnaður 450 m.kr</a:t>
            </a:r>
          </a:p>
          <a:p>
            <a:r>
              <a:rPr lang="is-IS" sz="2200"/>
              <a:t>Grundartangahöfn</a:t>
            </a:r>
          </a:p>
          <a:p>
            <a:pPr marL="800100" lvl="1" indent="-342900">
              <a:buFont typeface="Symbol" panose="05050102010706020507" pitchFamily="18" charset="2"/>
              <a:buChar char=""/>
            </a:pPr>
            <a:r>
              <a:rPr lang="is-IS" sz="2200">
                <a:effectLst/>
                <a:latin typeface="Calibri" panose="020F0502020204030204" pitchFamily="34" charset="0"/>
                <a:ea typeface="Times New Roman" panose="02020603050405020304" pitchFamily="18" charset="0"/>
              </a:rPr>
              <a:t>Endurbygging austurenda Tangabakka 600 milljónir á árunum </a:t>
            </a:r>
            <a:endParaRPr lang="is-IS" sz="2200">
              <a:effectLst/>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r>
              <a:rPr lang="is-IS" sz="2200">
                <a:effectLst/>
                <a:latin typeface="Calibri" panose="020F0502020204030204" pitchFamily="34" charset="0"/>
                <a:ea typeface="Times New Roman" panose="02020603050405020304" pitchFamily="18" charset="0"/>
              </a:rPr>
              <a:t>Þróun landsvæðis um 30 milljónir </a:t>
            </a:r>
            <a:endParaRPr lang="is-IS" sz="2200">
              <a:effectLst/>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r>
              <a:rPr lang="is-IS" sz="2200">
                <a:effectLst/>
                <a:latin typeface="Calibri" panose="020F0502020204030204" pitchFamily="34" charset="0"/>
                <a:ea typeface="Times New Roman" panose="02020603050405020304" pitchFamily="18" charset="0"/>
              </a:rPr>
              <a:t>Kostnaðurhlutur við Vatnsveitur um 55 milljónir </a:t>
            </a:r>
            <a:endParaRPr lang="is-IS" sz="2200">
              <a:effectLst/>
              <a:latin typeface="Calibri" panose="020F0502020204030204" pitchFamily="34" charset="0"/>
              <a:ea typeface="Calibri" panose="020F0502020204030204" pitchFamily="34" charset="0"/>
            </a:endParaRPr>
          </a:p>
          <a:p>
            <a:pPr lvl="1"/>
            <a:endParaRPr lang="is-IS" sz="2200"/>
          </a:p>
        </p:txBody>
      </p:sp>
    </p:spTree>
    <p:extLst>
      <p:ext uri="{BB962C8B-B14F-4D97-AF65-F5344CB8AC3E}">
        <p14:creationId xmlns:p14="http://schemas.microsoft.com/office/powerpoint/2010/main" val="1119064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66C00319-9193-4FC8-87BA-3013AC709BBA}"/>
              </a:ext>
            </a:extLst>
          </p:cNvPr>
          <p:cNvSpPr>
            <a:spLocks noGrp="1"/>
          </p:cNvSpPr>
          <p:nvPr>
            <p:ph type="title"/>
          </p:nvPr>
        </p:nvSpPr>
        <p:spPr>
          <a:xfrm>
            <a:off x="838200" y="365125"/>
            <a:ext cx="10515600" cy="1325563"/>
          </a:xfrm>
        </p:spPr>
        <p:txBody>
          <a:bodyPr>
            <a:normAutofit/>
          </a:bodyPr>
          <a:lstStyle/>
          <a:p>
            <a:r>
              <a:rPr lang="is-IS" sz="4600" dirty="0"/>
              <a:t>Hafnir og sjóvarnir – Snæfellsnes og Dalir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ðgengill efnis 2">
            <a:extLst>
              <a:ext uri="{FF2B5EF4-FFF2-40B4-BE49-F238E27FC236}">
                <a16:creationId xmlns:a16="http://schemas.microsoft.com/office/drawing/2014/main" id="{119762A2-3279-46B7-8900-7412E96D66ED}"/>
              </a:ext>
            </a:extLst>
          </p:cNvPr>
          <p:cNvSpPr>
            <a:spLocks noGrp="1"/>
          </p:cNvSpPr>
          <p:nvPr>
            <p:ph idx="1"/>
          </p:nvPr>
        </p:nvSpPr>
        <p:spPr>
          <a:xfrm>
            <a:off x="838200" y="1929384"/>
            <a:ext cx="10515600" cy="4251960"/>
          </a:xfrm>
        </p:spPr>
        <p:txBody>
          <a:bodyPr>
            <a:normAutofit/>
          </a:bodyPr>
          <a:lstStyle/>
          <a:p>
            <a:pPr marL="0" lvl="0" indent="0">
              <a:buNone/>
            </a:pPr>
            <a:r>
              <a:rPr lang="en-US" sz="2200" dirty="0"/>
              <a:t>- </a:t>
            </a:r>
            <a:r>
              <a:rPr lang="en-US" sz="2200" dirty="0" err="1"/>
              <a:t>Ólafsvíkurhöfn</a:t>
            </a:r>
            <a:r>
              <a:rPr lang="en-US" sz="2200" dirty="0"/>
              <a:t>; </a:t>
            </a:r>
            <a:r>
              <a:rPr lang="en-US" sz="2200" dirty="0" err="1"/>
              <a:t>Norðurgarður</a:t>
            </a:r>
            <a:r>
              <a:rPr lang="en-US" sz="2200" dirty="0"/>
              <a:t> </a:t>
            </a:r>
            <a:r>
              <a:rPr lang="en-US" sz="2200" dirty="0" err="1"/>
              <a:t>endurbygging</a:t>
            </a:r>
            <a:r>
              <a:rPr lang="en-US" sz="2200" dirty="0"/>
              <a:t> </a:t>
            </a:r>
            <a:r>
              <a:rPr lang="en-US" sz="2200" dirty="0" err="1"/>
              <a:t>brimvarnargarðs</a:t>
            </a:r>
            <a:r>
              <a:rPr lang="en-US" sz="2200" dirty="0"/>
              <a:t>, </a:t>
            </a:r>
            <a:r>
              <a:rPr lang="en-US" sz="2200" dirty="0" err="1"/>
              <a:t>lenging</a:t>
            </a:r>
            <a:r>
              <a:rPr lang="en-US" sz="2200" dirty="0"/>
              <a:t> á </a:t>
            </a:r>
            <a:r>
              <a:rPr lang="en-US" sz="2200" dirty="0" err="1"/>
              <a:t>stálþili</a:t>
            </a:r>
            <a:r>
              <a:rPr lang="en-US" sz="2200" dirty="0"/>
              <a:t>, </a:t>
            </a:r>
            <a:r>
              <a:rPr lang="en-US" sz="2200" dirty="0" err="1"/>
              <a:t>endurbygging</a:t>
            </a:r>
            <a:r>
              <a:rPr lang="en-US" sz="2200" dirty="0"/>
              <a:t> </a:t>
            </a:r>
            <a:r>
              <a:rPr lang="en-US" sz="2200" dirty="0" err="1"/>
              <a:t>viðlegukants</a:t>
            </a:r>
            <a:r>
              <a:rPr lang="en-US" sz="2200" dirty="0"/>
              <a:t>, </a:t>
            </a:r>
            <a:r>
              <a:rPr lang="en-US" sz="2200" dirty="0" err="1"/>
              <a:t>breikkun</a:t>
            </a:r>
            <a:r>
              <a:rPr lang="en-US" sz="2200" dirty="0"/>
              <a:t> </a:t>
            </a:r>
            <a:r>
              <a:rPr lang="en-US" sz="2200" dirty="0" err="1"/>
              <a:t>þekju</a:t>
            </a:r>
            <a:r>
              <a:rPr lang="en-US" sz="2200" dirty="0"/>
              <a:t> og </a:t>
            </a:r>
            <a:r>
              <a:rPr lang="en-US" sz="2200" dirty="0" err="1"/>
              <a:t>dýpkun</a:t>
            </a:r>
            <a:r>
              <a:rPr lang="en-US" sz="2200" dirty="0"/>
              <a:t> </a:t>
            </a:r>
            <a:r>
              <a:rPr lang="en-US" sz="2200" dirty="0" err="1"/>
              <a:t>innsiglingu</a:t>
            </a:r>
            <a:r>
              <a:rPr lang="en-US" sz="2200" dirty="0"/>
              <a:t> og </a:t>
            </a:r>
            <a:r>
              <a:rPr lang="en-US" sz="2200" dirty="0" err="1"/>
              <a:t>hafnar</a:t>
            </a:r>
            <a:r>
              <a:rPr lang="en-US" sz="2200" dirty="0"/>
              <a:t>.</a:t>
            </a:r>
          </a:p>
          <a:p>
            <a:pPr marL="0" lvl="0" indent="0">
              <a:buNone/>
            </a:pPr>
            <a:r>
              <a:rPr lang="en-US" sz="2200" dirty="0"/>
              <a:t> - </a:t>
            </a:r>
            <a:r>
              <a:rPr lang="en-US" sz="2200" dirty="0" err="1"/>
              <a:t>Rifshöfn</a:t>
            </a:r>
            <a:r>
              <a:rPr lang="en-US" sz="2200" dirty="0"/>
              <a:t>; </a:t>
            </a:r>
            <a:r>
              <a:rPr lang="en-US" sz="2200" dirty="0" err="1"/>
              <a:t>endurbygging</a:t>
            </a:r>
            <a:r>
              <a:rPr lang="en-US" sz="2200" dirty="0"/>
              <a:t> </a:t>
            </a:r>
            <a:r>
              <a:rPr lang="en-US" sz="2200" dirty="0" err="1"/>
              <a:t>stálþils</a:t>
            </a:r>
            <a:r>
              <a:rPr lang="en-US" sz="2200" dirty="0"/>
              <a:t> og </a:t>
            </a:r>
            <a:r>
              <a:rPr lang="en-US" sz="2200" dirty="0" err="1"/>
              <a:t>lenging</a:t>
            </a:r>
            <a:r>
              <a:rPr lang="en-US" sz="2200" dirty="0"/>
              <a:t> </a:t>
            </a:r>
            <a:r>
              <a:rPr lang="en-US" sz="2200" dirty="0" err="1"/>
              <a:t>þess</a:t>
            </a:r>
            <a:r>
              <a:rPr lang="en-US" sz="2200" dirty="0"/>
              <a:t>, </a:t>
            </a:r>
            <a:r>
              <a:rPr lang="en-US" sz="2200" dirty="0" err="1"/>
              <a:t>dýpkun</a:t>
            </a:r>
            <a:r>
              <a:rPr lang="en-US" sz="2200" dirty="0"/>
              <a:t> </a:t>
            </a:r>
            <a:r>
              <a:rPr lang="en-US" sz="2200" dirty="0" err="1"/>
              <a:t>innsiglingu</a:t>
            </a:r>
            <a:r>
              <a:rPr lang="en-US" sz="2200" dirty="0"/>
              <a:t> og </a:t>
            </a:r>
            <a:r>
              <a:rPr lang="en-US" sz="2200" dirty="0" err="1"/>
              <a:t>hafnar</a:t>
            </a:r>
            <a:endParaRPr lang="en-US" sz="2200" dirty="0"/>
          </a:p>
          <a:p>
            <a:pPr marL="0" lvl="0" indent="0">
              <a:buNone/>
            </a:pPr>
            <a:r>
              <a:rPr lang="en-US" sz="2200" dirty="0"/>
              <a:t> - </a:t>
            </a:r>
            <a:r>
              <a:rPr lang="en-US" sz="2200" dirty="0" err="1"/>
              <a:t>Arnarstapi</a:t>
            </a:r>
            <a:r>
              <a:rPr lang="en-US" sz="2200" dirty="0"/>
              <a:t>; </a:t>
            </a:r>
            <a:r>
              <a:rPr lang="en-US" sz="2200" dirty="0" err="1"/>
              <a:t>endurbygging</a:t>
            </a:r>
            <a:r>
              <a:rPr lang="en-US" sz="2200" dirty="0"/>
              <a:t> </a:t>
            </a:r>
            <a:r>
              <a:rPr lang="en-US" sz="2200" dirty="0" err="1"/>
              <a:t>viðlegu</a:t>
            </a:r>
            <a:r>
              <a:rPr lang="en-US" sz="2200" dirty="0"/>
              <a:t>, </a:t>
            </a:r>
            <a:r>
              <a:rPr lang="en-US" sz="2200" dirty="0" err="1"/>
              <a:t>nýr</a:t>
            </a:r>
            <a:r>
              <a:rPr lang="en-US" sz="2200" dirty="0"/>
              <a:t> </a:t>
            </a:r>
            <a:r>
              <a:rPr lang="en-US" sz="2200" dirty="0" err="1"/>
              <a:t>grjótgarður</a:t>
            </a:r>
            <a:r>
              <a:rPr lang="en-US" sz="2200" dirty="0"/>
              <a:t> og </a:t>
            </a:r>
            <a:r>
              <a:rPr lang="en-US" sz="2200" dirty="0" err="1"/>
              <a:t>dýpkun</a:t>
            </a:r>
            <a:r>
              <a:rPr lang="en-US" sz="2200" dirty="0"/>
              <a:t> </a:t>
            </a:r>
            <a:r>
              <a:rPr lang="en-US" sz="2200" dirty="0" err="1"/>
              <a:t>innan</a:t>
            </a:r>
            <a:r>
              <a:rPr lang="en-US" sz="2200" dirty="0"/>
              <a:t> </a:t>
            </a:r>
            <a:r>
              <a:rPr lang="en-US" sz="2200" dirty="0" err="1"/>
              <a:t>hafnar</a:t>
            </a:r>
            <a:r>
              <a:rPr lang="en-US" sz="2200" dirty="0"/>
              <a:t>.</a:t>
            </a:r>
          </a:p>
          <a:p>
            <a:pPr lvl="0">
              <a:buFontTx/>
              <a:buChar char="-"/>
            </a:pPr>
            <a:r>
              <a:rPr lang="en-US" sz="2200" dirty="0" err="1"/>
              <a:t>Sjó</a:t>
            </a:r>
            <a:r>
              <a:rPr lang="en-US" sz="2200" dirty="0"/>
              <a:t>- og </a:t>
            </a:r>
            <a:r>
              <a:rPr lang="en-US" sz="2200" dirty="0" err="1"/>
              <a:t>grjótvarnir</a:t>
            </a:r>
            <a:r>
              <a:rPr lang="en-US" sz="2200" dirty="0"/>
              <a:t>; </a:t>
            </a:r>
            <a:r>
              <a:rPr lang="en-US" sz="2200" dirty="0" err="1"/>
              <a:t>Barðastaðir</a:t>
            </a:r>
            <a:r>
              <a:rPr lang="en-US" sz="2200" dirty="0"/>
              <a:t> í </a:t>
            </a:r>
            <a:r>
              <a:rPr lang="en-US" sz="2200" dirty="0" err="1"/>
              <a:t>Staðarsveit</a:t>
            </a:r>
            <a:r>
              <a:rPr lang="en-US" sz="2200" dirty="0"/>
              <a:t> og </a:t>
            </a:r>
            <a:r>
              <a:rPr lang="en-US" sz="2200" dirty="0" err="1"/>
              <a:t>við</a:t>
            </a:r>
            <a:r>
              <a:rPr lang="en-US" sz="2200" dirty="0"/>
              <a:t> </a:t>
            </a:r>
            <a:r>
              <a:rPr lang="en-US" sz="2200" dirty="0" err="1"/>
              <a:t>þjóðveginn</a:t>
            </a:r>
            <a:r>
              <a:rPr lang="en-US" sz="2200" dirty="0"/>
              <a:t> </a:t>
            </a:r>
            <a:r>
              <a:rPr lang="en-US" sz="2200" dirty="0" err="1"/>
              <a:t>frá</a:t>
            </a:r>
            <a:r>
              <a:rPr lang="en-US" sz="2200" dirty="0"/>
              <a:t> </a:t>
            </a:r>
            <a:r>
              <a:rPr lang="en-US" sz="2200" dirty="0" err="1"/>
              <a:t>gatnamótum</a:t>
            </a:r>
            <a:r>
              <a:rPr lang="en-US" sz="2200" dirty="0"/>
              <a:t> </a:t>
            </a:r>
            <a:r>
              <a:rPr lang="en-US" sz="2200" dirty="0" err="1"/>
              <a:t>við</a:t>
            </a:r>
            <a:r>
              <a:rPr lang="en-US" sz="2200" dirty="0"/>
              <a:t> </a:t>
            </a:r>
            <a:r>
              <a:rPr lang="en-US" sz="2200" dirty="0" err="1"/>
              <a:t>Fróðárheiði</a:t>
            </a:r>
            <a:r>
              <a:rPr lang="en-US" sz="2200" dirty="0"/>
              <a:t> og </a:t>
            </a:r>
            <a:r>
              <a:rPr lang="en-US" sz="2200" dirty="0" err="1"/>
              <a:t>út</a:t>
            </a:r>
            <a:r>
              <a:rPr lang="en-US" sz="2200" dirty="0"/>
              <a:t> </a:t>
            </a:r>
            <a:r>
              <a:rPr lang="en-US" sz="2200" dirty="0" err="1"/>
              <a:t>fyrir</a:t>
            </a:r>
            <a:r>
              <a:rPr lang="en-US" sz="2200" dirty="0"/>
              <a:t> </a:t>
            </a:r>
            <a:r>
              <a:rPr lang="en-US" sz="2200" dirty="0" err="1"/>
              <a:t>Ólafsvíkurenni</a:t>
            </a:r>
            <a:r>
              <a:rPr lang="en-US" sz="2200" dirty="0"/>
              <a:t>. </a:t>
            </a:r>
          </a:p>
          <a:p>
            <a:pPr marL="0" indent="0">
              <a:buNone/>
            </a:pPr>
            <a:r>
              <a:rPr lang="en-US" sz="2200" dirty="0"/>
              <a:t>- </a:t>
            </a:r>
            <a:r>
              <a:rPr lang="en-US" sz="2200" dirty="0" err="1"/>
              <a:t>Stykkishólmshöfn</a:t>
            </a:r>
            <a:r>
              <a:rPr lang="en-US" sz="2200" dirty="0"/>
              <a:t>; </a:t>
            </a:r>
            <a:r>
              <a:rPr lang="is-IS" sz="2000" dirty="0">
                <a:effectLst/>
                <a:latin typeface="Calibri" panose="020F0502020204030204" pitchFamily="34" charset="0"/>
                <a:ea typeface="Times New Roman" panose="02020603050405020304" pitchFamily="18" charset="0"/>
              </a:rPr>
              <a:t>Bætt aðstaða til móttöku skemmtiferðaskipa – Endurbygging Olíubryggju, endurgerð Skipavíkurhafnar – viðlegukantur vegna viðlegu flutningaskipa, Dýpkun við löndunarbryggju og við flotbryggjur smábátahafnar, Viðbót við smábátaaðstöðu vestan við Stykkið, Móttökubryggja við </a:t>
            </a:r>
            <a:r>
              <a:rPr lang="is-IS" sz="2000" dirty="0" err="1">
                <a:effectLst/>
                <a:latin typeface="Calibri" panose="020F0502020204030204" pitchFamily="34" charset="0"/>
                <a:ea typeface="Times New Roman" panose="02020603050405020304" pitchFamily="18" charset="0"/>
              </a:rPr>
              <a:t>Tangsbryggju</a:t>
            </a:r>
            <a:endParaRPr lang="is-IS" sz="2000" dirty="0">
              <a:effectLst/>
              <a:latin typeface="Calibri" panose="020F0502020204030204" pitchFamily="34" charset="0"/>
              <a:ea typeface="Calibri" panose="020F0502020204030204" pitchFamily="34" charset="0"/>
            </a:endParaRPr>
          </a:p>
          <a:p>
            <a:pPr marL="342900" indent="-342900">
              <a:buFont typeface="Calibri" panose="020F0502020204030204" pitchFamily="34" charset="0"/>
              <a:buChar char="-"/>
            </a:pPr>
            <a:r>
              <a:rPr lang="is-IS" sz="2000" dirty="0">
                <a:effectLst/>
                <a:latin typeface="Calibri" panose="020F0502020204030204" pitchFamily="34" charset="0"/>
                <a:ea typeface="Calibri" panose="020F0502020204030204" pitchFamily="34" charset="0"/>
              </a:rPr>
              <a:t>Sjó- og grjótvarnir; </a:t>
            </a:r>
            <a:r>
              <a:rPr lang="is-IS" sz="2000" dirty="0">
                <a:effectLst/>
                <a:latin typeface="Calibri" panose="020F0502020204030204" pitchFamily="34" charset="0"/>
                <a:ea typeface="Times New Roman" panose="02020603050405020304" pitchFamily="18" charset="0"/>
              </a:rPr>
              <a:t>Sjóvarnir í Maðkavík </a:t>
            </a:r>
            <a:r>
              <a:rPr lang="is-IS" sz="2000" dirty="0">
                <a:latin typeface="Calibri" panose="020F0502020204030204" pitchFamily="34" charset="0"/>
                <a:ea typeface="Times New Roman" panose="02020603050405020304" pitchFamily="18" charset="0"/>
              </a:rPr>
              <a:t>og e</a:t>
            </a:r>
            <a:r>
              <a:rPr lang="is-IS" sz="2000" dirty="0">
                <a:effectLst/>
                <a:latin typeface="Calibri" panose="020F0502020204030204" pitchFamily="34" charset="0"/>
                <a:ea typeface="Times New Roman" panose="02020603050405020304" pitchFamily="18" charset="0"/>
              </a:rPr>
              <a:t>ndurbætur sjóvarna í Stykkishólmshöfn.</a:t>
            </a:r>
            <a:endParaRPr lang="is-IS" sz="2000" dirty="0">
              <a:effectLst/>
              <a:latin typeface="Calibri" panose="020F0502020204030204" pitchFamily="34" charset="0"/>
              <a:ea typeface="Calibri" panose="020F0502020204030204" pitchFamily="34" charset="0"/>
            </a:endParaRPr>
          </a:p>
          <a:p>
            <a:pPr marL="0" lvl="0" indent="0">
              <a:buNone/>
            </a:pPr>
            <a:endParaRPr lang="is-IS" sz="1100" dirty="0">
              <a:effectLst/>
              <a:latin typeface="Calibri" panose="020F0502020204030204" pitchFamily="34" charset="0"/>
              <a:ea typeface="Calibri" panose="020F0502020204030204" pitchFamily="34" charset="0"/>
            </a:endParaRPr>
          </a:p>
          <a:p>
            <a:pPr marL="0" lvl="0" indent="0">
              <a:buNone/>
            </a:pPr>
            <a:endParaRPr lang="is-IS" sz="1100" dirty="0">
              <a:effectLst/>
              <a:latin typeface="Calibri" panose="020F0502020204030204" pitchFamily="34" charset="0"/>
              <a:ea typeface="Calibri" panose="020F0502020204030204" pitchFamily="34" charset="0"/>
            </a:endParaRPr>
          </a:p>
          <a:p>
            <a:pPr lvl="0">
              <a:buFontTx/>
              <a:buChar char="-"/>
            </a:pPr>
            <a:endParaRPr lang="en-US" sz="2200" dirty="0"/>
          </a:p>
          <a:p>
            <a:endParaRPr lang="is-IS" sz="2200" dirty="0"/>
          </a:p>
        </p:txBody>
      </p:sp>
    </p:spTree>
    <p:extLst>
      <p:ext uri="{BB962C8B-B14F-4D97-AF65-F5344CB8AC3E}">
        <p14:creationId xmlns:p14="http://schemas.microsoft.com/office/powerpoint/2010/main" val="3213724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CFA109D9-6FF5-4352-B723-095616738097}"/>
              </a:ext>
            </a:extLst>
          </p:cNvPr>
          <p:cNvSpPr>
            <a:spLocks noGrp="1"/>
          </p:cNvSpPr>
          <p:nvPr>
            <p:ph type="title"/>
          </p:nvPr>
        </p:nvSpPr>
        <p:spPr>
          <a:xfrm>
            <a:off x="838200" y="365125"/>
            <a:ext cx="10515600" cy="1325563"/>
          </a:xfrm>
        </p:spPr>
        <p:txBody>
          <a:bodyPr>
            <a:normAutofit/>
          </a:bodyPr>
          <a:lstStyle/>
          <a:p>
            <a:r>
              <a:rPr lang="is-IS" sz="5400"/>
              <a:t>Flugvellir -Lendingarstaðir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5F3BC718-FCBC-4D22-AC4E-1979D1A75D66}"/>
              </a:ext>
            </a:extLst>
          </p:cNvPr>
          <p:cNvSpPr>
            <a:spLocks noGrp="1"/>
          </p:cNvSpPr>
          <p:nvPr>
            <p:ph idx="1"/>
          </p:nvPr>
        </p:nvSpPr>
        <p:spPr>
          <a:xfrm>
            <a:off x="838200" y="1929384"/>
            <a:ext cx="10515600" cy="4251960"/>
          </a:xfrm>
        </p:spPr>
        <p:txBody>
          <a:bodyPr>
            <a:normAutofit/>
          </a:bodyPr>
          <a:lstStyle/>
          <a:p>
            <a:r>
              <a:rPr lang="is-IS" sz="2400" dirty="0">
                <a:effectLst/>
                <a:latin typeface="Calibri" panose="020F0502020204030204" pitchFamily="34" charset="0"/>
                <a:ea typeface="Calibri" panose="020F0502020204030204" pitchFamily="34" charset="0"/>
                <a:cs typeface="Times New Roman" panose="02020603050405020304" pitchFamily="18" charset="0"/>
              </a:rPr>
              <a:t>Mikilvægt er að tryggja fjármagn til þess að þeir flugvellir/lendingastaðir sem til staðar eru á Vesturlandi verði viðhaldið í þeim tilgangi að þeir þjóni áfram því öryggishlutverki sem þeir hafa og að einkaflug hafi nauðsynleg afnot af þeim. </a:t>
            </a:r>
          </a:p>
          <a:p>
            <a:r>
              <a:rPr lang="is-IS" sz="2400" dirty="0"/>
              <a:t>Rif; Mikilvægt er að flugvellinum á Rifi sé vel viðhaldið, en hann gegnir mikilvægu öryggishlutverki fyrir ferjuflug og flug til Vestfjarða m.a. fyrir þyrluflug.</a:t>
            </a:r>
          </a:p>
          <a:p>
            <a:r>
              <a:rPr lang="is-IS" sz="2400" dirty="0">
                <a:effectLst/>
                <a:latin typeface="Calibri" panose="020F0502020204030204" pitchFamily="34" charset="0"/>
                <a:ea typeface="Calibri" panose="020F0502020204030204" pitchFamily="34" charset="0"/>
                <a:cs typeface="Times New Roman" panose="02020603050405020304" pitchFamily="18" charset="0"/>
              </a:rPr>
              <a:t>Stóri kroppur í Borgarbyggð er vel staðsettur flugvöllur sem getur gengt stóru hlutverki í framtíðinni sem kennsluflugvöllur og létt þannig á Reykjavíkurflugvelli. </a:t>
            </a:r>
          </a:p>
          <a:p>
            <a:r>
              <a:rPr lang="is-IS" sz="2400" dirty="0">
                <a:effectLst/>
                <a:latin typeface="Calibri" panose="020F0502020204030204" pitchFamily="34" charset="0"/>
                <a:ea typeface="Times New Roman" panose="02020603050405020304" pitchFamily="18" charset="0"/>
                <a:cs typeface="Times New Roman" panose="02020603050405020304" pitchFamily="18" charset="0"/>
              </a:rPr>
              <a:t>Mælt er með því að sveitarfélög á Vesturlandi leiti samstarfs við Landhelgisgæsluna um bætta aðstöðu vegna neyðarþjónustu með þyrlum.  Slíkt mun m.a. styrkja hlutverk heilsugæslustöðva og sjúkrahúsa á Vesturlandi.</a:t>
            </a:r>
            <a:endParaRPr lang="is-IS" sz="2400" dirty="0"/>
          </a:p>
        </p:txBody>
      </p:sp>
    </p:spTree>
    <p:extLst>
      <p:ext uri="{BB962C8B-B14F-4D97-AF65-F5344CB8AC3E}">
        <p14:creationId xmlns:p14="http://schemas.microsoft.com/office/powerpoint/2010/main" val="31901706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2806D02C-C028-4D0D-B3ED-0CCDA352FEBB}"/>
              </a:ext>
            </a:extLst>
          </p:cNvPr>
          <p:cNvSpPr>
            <a:spLocks noGrp="1"/>
          </p:cNvSpPr>
          <p:nvPr>
            <p:ph type="title"/>
          </p:nvPr>
        </p:nvSpPr>
        <p:spPr>
          <a:xfrm>
            <a:off x="838200" y="365125"/>
            <a:ext cx="10515600" cy="1325563"/>
          </a:xfrm>
        </p:spPr>
        <p:txBody>
          <a:bodyPr>
            <a:normAutofit/>
          </a:bodyPr>
          <a:lstStyle/>
          <a:p>
            <a:r>
              <a:rPr lang="is-IS" sz="5400"/>
              <a:t>Fjarskipti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ðgengill efnis 2">
            <a:extLst>
              <a:ext uri="{FF2B5EF4-FFF2-40B4-BE49-F238E27FC236}">
                <a16:creationId xmlns:a16="http://schemas.microsoft.com/office/drawing/2014/main" id="{AF1B59B3-E08D-4F79-8714-DA26936806AE}"/>
              </a:ext>
            </a:extLst>
          </p:cNvPr>
          <p:cNvSpPr>
            <a:spLocks noGrp="1"/>
          </p:cNvSpPr>
          <p:nvPr>
            <p:ph idx="1"/>
          </p:nvPr>
        </p:nvSpPr>
        <p:spPr>
          <a:xfrm>
            <a:off x="838200" y="1929384"/>
            <a:ext cx="10515600" cy="4251960"/>
          </a:xfrm>
        </p:spPr>
        <p:txBody>
          <a:bodyPr>
            <a:normAutofit lnSpcReduction="10000"/>
          </a:bodyPr>
          <a:lstStyle/>
          <a:p>
            <a:r>
              <a:rPr lang="is-IS" sz="2000" dirty="0"/>
              <a:t>Í fjarskiptaáætlun er stefnt að því að árið 2023 verði 99,9% heimila og fyrirtækja með aðgengi að ljósleiðara.</a:t>
            </a:r>
          </a:p>
          <a:p>
            <a:r>
              <a:rPr lang="is-IS" sz="2000" dirty="0"/>
              <a:t>Til að ná þessu markmiði er stórt verkefni </a:t>
            </a:r>
            <a:r>
              <a:rPr lang="is-IS" sz="2000" dirty="0" err="1"/>
              <a:t>framundan</a:t>
            </a:r>
            <a:r>
              <a:rPr lang="is-IS" sz="2000" dirty="0"/>
              <a:t> á Vesturlandi.  Eftir er að leggja að stærstum hluta ljósleiðara á þéttbýlisstaðina Hellissand, Rif, Ólafsvík, Grundarfjörð, Stykkishólm og Búðardal.</a:t>
            </a:r>
          </a:p>
          <a:p>
            <a:r>
              <a:rPr lang="is-IS" sz="2000" dirty="0"/>
              <a:t>Til að hægt sé að tryggja ljósleiðarvæðingu á þéttbýlisstöðum á Vesturlandi innan næstu tveggja ára er nauðsynlegt að endurskoða skilgreiningu á </a:t>
            </a:r>
            <a:r>
              <a:rPr lang="is-IS" sz="2000" dirty="0" err="1"/>
              <a:t>markaðsbresti</a:t>
            </a:r>
            <a:r>
              <a:rPr lang="is-IS" sz="2000" dirty="0"/>
              <a:t> þannig að heimilt verði fyrr ríkið að styðja við ljósleiðaravæðingu á svæðum sem skilgreind eru sem grá svæði í leiðbeiningum Póst-og fjarskiptastofnunar um uppbyggingu ljósleiðarnets og ríkisaðstoðarreglur EES.</a:t>
            </a:r>
          </a:p>
          <a:p>
            <a:r>
              <a:rPr lang="is-IS" sz="2000" dirty="0"/>
              <a:t>Þar segir um staði á gráum svæðum að hægt sé að réttlæta ríkisaðstoð ef sýnt er fram á með ótvíræðum hætti að um </a:t>
            </a:r>
            <a:r>
              <a:rPr lang="is-IS" sz="2000" dirty="0" err="1"/>
              <a:t>markaðsbrest</a:t>
            </a:r>
            <a:r>
              <a:rPr lang="is-IS" sz="2000" dirty="0"/>
              <a:t> sé að ræða.  Því er nauðsynlegt að framkvæma ítarlega greiningu og vandað </a:t>
            </a:r>
            <a:r>
              <a:rPr lang="is-IS" sz="2000" dirty="0" err="1"/>
              <a:t>samrýmanleika</a:t>
            </a:r>
            <a:r>
              <a:rPr lang="is-IS" sz="2000" dirty="0"/>
              <a:t> mat.</a:t>
            </a:r>
          </a:p>
          <a:p>
            <a:r>
              <a:rPr lang="is-IS" sz="2000" dirty="0"/>
              <a:t>Tryggja þarf að farsímasamband verði öruggt á öllum vegum á Vesturlandi og vinsælum útivistarsvæðum.</a:t>
            </a:r>
          </a:p>
          <a:p>
            <a:endParaRPr lang="is-IS" sz="2000" dirty="0"/>
          </a:p>
          <a:p>
            <a:endParaRPr lang="is-IS" sz="2000" dirty="0"/>
          </a:p>
        </p:txBody>
      </p:sp>
    </p:spTree>
    <p:extLst>
      <p:ext uri="{BB962C8B-B14F-4D97-AF65-F5344CB8AC3E}">
        <p14:creationId xmlns:p14="http://schemas.microsoft.com/office/powerpoint/2010/main" val="104392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ED44-83D8-4F49-ADB4-2E42D369BDC9}"/>
              </a:ext>
            </a:extLst>
          </p:cNvPr>
          <p:cNvSpPr>
            <a:spLocks noGrp="1"/>
          </p:cNvSpPr>
          <p:nvPr>
            <p:ph type="title"/>
          </p:nvPr>
        </p:nvSpPr>
        <p:spPr/>
        <p:txBody>
          <a:bodyPr/>
          <a:lstStyle/>
          <a:p>
            <a:r>
              <a:rPr lang="is-IS" dirty="0"/>
              <a:t>Lengd vega (km) árið 2020 eftir flokkum vega og sveitarfélögum á Vesturlandi</a:t>
            </a:r>
          </a:p>
        </p:txBody>
      </p:sp>
      <p:sp>
        <p:nvSpPr>
          <p:cNvPr id="3" name="Content Placeholder 2">
            <a:extLst>
              <a:ext uri="{FF2B5EF4-FFF2-40B4-BE49-F238E27FC236}">
                <a16:creationId xmlns:a16="http://schemas.microsoft.com/office/drawing/2014/main" id="{E9527709-B4FF-4D22-9902-2595D0CD3203}"/>
              </a:ext>
            </a:extLst>
          </p:cNvPr>
          <p:cNvSpPr>
            <a:spLocks noGrp="1"/>
          </p:cNvSpPr>
          <p:nvPr>
            <p:ph sz="half" idx="1"/>
          </p:nvPr>
        </p:nvSpPr>
        <p:spPr>
          <a:xfrm>
            <a:off x="838200" y="1825625"/>
            <a:ext cx="2218267" cy="4351338"/>
          </a:xfrm>
        </p:spPr>
        <p:txBody>
          <a:bodyPr>
            <a:normAutofit fontScale="92500" lnSpcReduction="20000"/>
          </a:bodyPr>
          <a:lstStyle/>
          <a:p>
            <a:r>
              <a:rPr lang="is-IS" sz="1800" dirty="0"/>
              <a:t>Af 1.845 km á Vesturlandi voru flestir í Borgarbyggð (835 km) og síðan í Dalabyggð (402 km)</a:t>
            </a:r>
          </a:p>
          <a:p>
            <a:r>
              <a:rPr lang="is-IS" sz="1800" dirty="0"/>
              <a:t>Af 69 sveitarfélögum er bara eitt þeirra með stærra vegakerfi en Borgarbyggð. </a:t>
            </a:r>
          </a:p>
          <a:p>
            <a:r>
              <a:rPr lang="is-IS" sz="1800" dirty="0"/>
              <a:t>9 sveitarfélög eru með stærra vegakerfi en Dalabyggð.</a:t>
            </a:r>
          </a:p>
          <a:p>
            <a:r>
              <a:rPr lang="is-IS" sz="1800" dirty="0"/>
              <a:t>Aðeins eitt sveitarfélag hefur minna vegakerfi en Akranes, en vegakerfið á Akranesi er aðeins 6 km.</a:t>
            </a:r>
          </a:p>
        </p:txBody>
      </p:sp>
      <p:graphicFrame>
        <p:nvGraphicFramePr>
          <p:cNvPr id="7" name="Content Placeholder 6">
            <a:extLst>
              <a:ext uri="{FF2B5EF4-FFF2-40B4-BE49-F238E27FC236}">
                <a16:creationId xmlns:a16="http://schemas.microsoft.com/office/drawing/2014/main" id="{94C3E402-5E42-4821-854E-37A9C47FE05E}"/>
              </a:ext>
            </a:extLst>
          </p:cNvPr>
          <p:cNvGraphicFramePr>
            <a:graphicFrameLocks noGrp="1"/>
          </p:cNvGraphicFramePr>
          <p:nvPr>
            <p:ph sz="half" idx="2"/>
          </p:nvPr>
        </p:nvGraphicFramePr>
        <p:xfrm>
          <a:off x="3116607" y="1825625"/>
          <a:ext cx="8618193" cy="4351341"/>
        </p:xfrm>
        <a:graphic>
          <a:graphicData uri="http://schemas.openxmlformats.org/drawingml/2006/table">
            <a:tbl>
              <a:tblPr firstRow="1" firstCol="1" bandRow="1">
                <a:tableStyleId>{3B4B98B0-60AC-42C2-AFA5-B58CD77FA1E5}</a:tableStyleId>
              </a:tblPr>
              <a:tblGrid>
                <a:gridCol w="1202103">
                  <a:extLst>
                    <a:ext uri="{9D8B030D-6E8A-4147-A177-3AD203B41FA5}">
                      <a16:colId xmlns:a16="http://schemas.microsoft.com/office/drawing/2014/main" val="3460437561"/>
                    </a:ext>
                  </a:extLst>
                </a:gridCol>
                <a:gridCol w="912589">
                  <a:extLst>
                    <a:ext uri="{9D8B030D-6E8A-4147-A177-3AD203B41FA5}">
                      <a16:colId xmlns:a16="http://schemas.microsoft.com/office/drawing/2014/main" val="1736132779"/>
                    </a:ext>
                  </a:extLst>
                </a:gridCol>
                <a:gridCol w="904293">
                  <a:extLst>
                    <a:ext uri="{9D8B030D-6E8A-4147-A177-3AD203B41FA5}">
                      <a16:colId xmlns:a16="http://schemas.microsoft.com/office/drawing/2014/main" val="3455716126"/>
                    </a:ext>
                  </a:extLst>
                </a:gridCol>
                <a:gridCol w="1061921">
                  <a:extLst>
                    <a:ext uri="{9D8B030D-6E8A-4147-A177-3AD203B41FA5}">
                      <a16:colId xmlns:a16="http://schemas.microsoft.com/office/drawing/2014/main" val="3494979870"/>
                    </a:ext>
                  </a:extLst>
                </a:gridCol>
                <a:gridCol w="1277625">
                  <a:extLst>
                    <a:ext uri="{9D8B030D-6E8A-4147-A177-3AD203B41FA5}">
                      <a16:colId xmlns:a16="http://schemas.microsoft.com/office/drawing/2014/main" val="308444233"/>
                    </a:ext>
                  </a:extLst>
                </a:gridCol>
                <a:gridCol w="796441">
                  <a:extLst>
                    <a:ext uri="{9D8B030D-6E8A-4147-A177-3AD203B41FA5}">
                      <a16:colId xmlns:a16="http://schemas.microsoft.com/office/drawing/2014/main" val="4244763207"/>
                    </a:ext>
                  </a:extLst>
                </a:gridCol>
                <a:gridCol w="1053626">
                  <a:extLst>
                    <a:ext uri="{9D8B030D-6E8A-4147-A177-3AD203B41FA5}">
                      <a16:colId xmlns:a16="http://schemas.microsoft.com/office/drawing/2014/main" val="2165763105"/>
                    </a:ext>
                  </a:extLst>
                </a:gridCol>
                <a:gridCol w="1409595">
                  <a:extLst>
                    <a:ext uri="{9D8B030D-6E8A-4147-A177-3AD203B41FA5}">
                      <a16:colId xmlns:a16="http://schemas.microsoft.com/office/drawing/2014/main" val="1849741182"/>
                    </a:ext>
                  </a:extLst>
                </a:gridCol>
              </a:tblGrid>
              <a:tr h="1060438">
                <a:tc>
                  <a:txBody>
                    <a:bodyPr/>
                    <a:lstStyle/>
                    <a:p>
                      <a:pPr algn="just">
                        <a:lnSpc>
                          <a:spcPct val="100000"/>
                        </a:lnSpc>
                        <a:spcAft>
                          <a:spcPts val="600"/>
                        </a:spcAft>
                      </a:pPr>
                      <a:r>
                        <a:rPr lang="is-IS" sz="1800" dirty="0">
                          <a:effectLst/>
                        </a:rPr>
                        <a:t>Sveitarfélag</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00000"/>
                        </a:lnSpc>
                        <a:spcAft>
                          <a:spcPts val="600"/>
                        </a:spcAft>
                      </a:pPr>
                      <a:r>
                        <a:rPr lang="is-IS" sz="1800" dirty="0">
                          <a:effectLst/>
                        </a:rPr>
                        <a:t>Héraðs-vegir (H)</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00000"/>
                        </a:lnSpc>
                        <a:spcAft>
                          <a:spcPts val="600"/>
                        </a:spcAft>
                      </a:pPr>
                      <a:r>
                        <a:rPr lang="is-IS" sz="1800" dirty="0">
                          <a:effectLst/>
                        </a:rPr>
                        <a:t>Lands-vegir (L)</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00000"/>
                        </a:lnSpc>
                        <a:spcAft>
                          <a:spcPts val="600"/>
                        </a:spcAft>
                      </a:pPr>
                      <a:r>
                        <a:rPr lang="is-IS" sz="1800" dirty="0">
                          <a:effectLst/>
                        </a:rPr>
                        <a:t>Stofnvegir (S)</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00000"/>
                        </a:lnSpc>
                        <a:spcAft>
                          <a:spcPts val="600"/>
                        </a:spcAft>
                      </a:pPr>
                      <a:r>
                        <a:rPr lang="is-IS" sz="1800" dirty="0">
                          <a:effectLst/>
                        </a:rPr>
                        <a:t>Stofnvegir um hálendið (</a:t>
                      </a:r>
                      <a:r>
                        <a:rPr lang="is-IS" sz="1800" dirty="0" err="1">
                          <a:effectLst/>
                        </a:rPr>
                        <a:t>Sx</a:t>
                      </a:r>
                      <a:r>
                        <a:rPr lang="is-IS" sz="1800" dirty="0">
                          <a:effectLst/>
                        </a:rPr>
                        <a:t>)</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00000"/>
                        </a:lnSpc>
                        <a:spcAft>
                          <a:spcPts val="600"/>
                        </a:spcAft>
                      </a:pPr>
                      <a:r>
                        <a:rPr lang="is-IS" sz="1800" dirty="0">
                          <a:effectLst/>
                        </a:rPr>
                        <a:t>Tengi-vegir (T)</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00000"/>
                        </a:lnSpc>
                        <a:spcAft>
                          <a:spcPts val="600"/>
                        </a:spcAft>
                      </a:pPr>
                      <a:r>
                        <a:rPr lang="is-IS" sz="1800" dirty="0">
                          <a:effectLst/>
                        </a:rPr>
                        <a:t>Allir vegir</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00000"/>
                        </a:lnSpc>
                        <a:spcAft>
                          <a:spcPts val="600"/>
                        </a:spcAft>
                      </a:pPr>
                      <a:r>
                        <a:rPr lang="is-IS" sz="1800" dirty="0">
                          <a:effectLst/>
                        </a:rPr>
                        <a:t>Lengd</a:t>
                      </a:r>
                    </a:p>
                    <a:p>
                      <a:pPr algn="r">
                        <a:lnSpc>
                          <a:spcPct val="100000"/>
                        </a:lnSpc>
                        <a:spcAft>
                          <a:spcPts val="600"/>
                        </a:spcAft>
                      </a:pPr>
                      <a:r>
                        <a:rPr lang="is-IS" sz="1800" dirty="0">
                          <a:effectLst/>
                        </a:rPr>
                        <a:t>landssæti (69)</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769811231"/>
                  </a:ext>
                </a:extLst>
              </a:tr>
              <a:tr h="299173">
                <a:tc>
                  <a:txBody>
                    <a:bodyPr/>
                    <a:lstStyle/>
                    <a:p>
                      <a:pPr algn="just">
                        <a:lnSpc>
                          <a:spcPct val="115000"/>
                        </a:lnSpc>
                        <a:spcAft>
                          <a:spcPts val="1000"/>
                        </a:spcAft>
                      </a:pPr>
                      <a:r>
                        <a:rPr lang="is-IS" sz="1800">
                          <a:effectLst/>
                        </a:rPr>
                        <a:t>Akranes</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0,04</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dirty="0">
                          <a:effectLst/>
                        </a:rPr>
                        <a:t>5,85</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a:effectLst/>
                        </a:rPr>
                        <a:t>5,89</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2</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276246803"/>
                  </a:ext>
                </a:extLst>
              </a:tr>
              <a:tr h="299173">
                <a:tc>
                  <a:txBody>
                    <a:bodyPr/>
                    <a:lstStyle/>
                    <a:p>
                      <a:pPr algn="just">
                        <a:lnSpc>
                          <a:spcPct val="115000"/>
                        </a:lnSpc>
                        <a:spcAft>
                          <a:spcPts val="1000"/>
                        </a:spcAft>
                      </a:pPr>
                      <a:r>
                        <a:rPr lang="is-IS" sz="1800">
                          <a:effectLst/>
                        </a:rPr>
                        <a:t>Borgarb</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238,58</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57,79</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203,34</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35,89</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299,10</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834,70</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68</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444505663"/>
                  </a:ext>
                </a:extLst>
              </a:tr>
              <a:tr h="299173">
                <a:tc>
                  <a:txBody>
                    <a:bodyPr/>
                    <a:lstStyle/>
                    <a:p>
                      <a:pPr algn="just">
                        <a:lnSpc>
                          <a:spcPct val="115000"/>
                        </a:lnSpc>
                        <a:spcAft>
                          <a:spcPts val="1000"/>
                        </a:spcAft>
                      </a:pPr>
                      <a:r>
                        <a:rPr lang="is-IS" sz="1800">
                          <a:effectLst/>
                        </a:rPr>
                        <a:t>Dalab</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88,16</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16,29</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128,96</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a:effectLst/>
                        </a:rPr>
                        <a:t>168,81</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402,22</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60</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778000937"/>
                  </a:ext>
                </a:extLst>
              </a:tr>
              <a:tr h="299173">
                <a:tc>
                  <a:txBody>
                    <a:bodyPr/>
                    <a:lstStyle/>
                    <a:p>
                      <a:pPr algn="just">
                        <a:lnSpc>
                          <a:spcPct val="115000"/>
                        </a:lnSpc>
                        <a:spcAft>
                          <a:spcPts val="1000"/>
                        </a:spcAft>
                      </a:pPr>
                      <a:r>
                        <a:rPr lang="is-IS" sz="1800">
                          <a:effectLst/>
                        </a:rPr>
                        <a:t>Eyj Mikl</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34,68</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dirty="0">
                          <a:effectLst/>
                        </a:rPr>
                        <a:t>37,10</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a:effectLst/>
                        </a:rPr>
                        <a:t>71,78</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25</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529312901"/>
                  </a:ext>
                </a:extLst>
              </a:tr>
              <a:tr h="299173">
                <a:tc>
                  <a:txBody>
                    <a:bodyPr/>
                    <a:lstStyle/>
                    <a:p>
                      <a:pPr algn="just">
                        <a:lnSpc>
                          <a:spcPct val="115000"/>
                        </a:lnSpc>
                        <a:spcAft>
                          <a:spcPts val="1000"/>
                        </a:spcAft>
                      </a:pPr>
                      <a:r>
                        <a:rPr lang="is-IS" sz="1800">
                          <a:effectLst/>
                        </a:rPr>
                        <a:t>Grundarfj</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19,07</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1,90</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25,43</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dirty="0">
                          <a:effectLst/>
                        </a:rPr>
                        <a:t>46,40</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18</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509019884"/>
                  </a:ext>
                </a:extLst>
              </a:tr>
              <a:tr h="299173">
                <a:tc>
                  <a:txBody>
                    <a:bodyPr/>
                    <a:lstStyle/>
                    <a:p>
                      <a:pPr algn="just">
                        <a:lnSpc>
                          <a:spcPct val="115000"/>
                        </a:lnSpc>
                        <a:spcAft>
                          <a:spcPts val="1000"/>
                        </a:spcAft>
                      </a:pPr>
                      <a:r>
                        <a:rPr lang="is-IS" sz="1800">
                          <a:effectLst/>
                        </a:rPr>
                        <a:t>Helgafsv</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14,27</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8,44</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39,39</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dirty="0">
                          <a:effectLst/>
                        </a:rPr>
                        <a:t>11,42</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73,52</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27</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7740282"/>
                  </a:ext>
                </a:extLst>
              </a:tr>
              <a:tr h="299173">
                <a:tc>
                  <a:txBody>
                    <a:bodyPr/>
                    <a:lstStyle/>
                    <a:p>
                      <a:pPr algn="just">
                        <a:lnSpc>
                          <a:spcPct val="115000"/>
                        </a:lnSpc>
                        <a:spcAft>
                          <a:spcPts val="1000"/>
                        </a:spcAft>
                      </a:pPr>
                      <a:r>
                        <a:rPr lang="is-IS" sz="1800">
                          <a:effectLst/>
                        </a:rPr>
                        <a:t>Hvalfjsv</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35,49</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dirty="0">
                          <a:effectLst/>
                        </a:rPr>
                        <a:t>75,85</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a:effectLst/>
                        </a:rPr>
                        <a:t>51,78</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163,12</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44</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721843351"/>
                  </a:ext>
                </a:extLst>
              </a:tr>
              <a:tr h="299173">
                <a:tc>
                  <a:txBody>
                    <a:bodyPr/>
                    <a:lstStyle/>
                    <a:p>
                      <a:pPr algn="just">
                        <a:lnSpc>
                          <a:spcPct val="115000"/>
                        </a:lnSpc>
                        <a:spcAft>
                          <a:spcPts val="1000"/>
                        </a:spcAft>
                      </a:pPr>
                      <a:r>
                        <a:rPr lang="is-IS" sz="1800">
                          <a:effectLst/>
                        </a:rPr>
                        <a:t>Skorradh</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5,74</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7,66</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1,04</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dirty="0">
                          <a:effectLst/>
                        </a:rPr>
                        <a:t>36,60</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51,04</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21</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428661297"/>
                  </a:ext>
                </a:extLst>
              </a:tr>
              <a:tr h="299173">
                <a:tc>
                  <a:txBody>
                    <a:bodyPr/>
                    <a:lstStyle/>
                    <a:p>
                      <a:pPr algn="just">
                        <a:lnSpc>
                          <a:spcPct val="115000"/>
                        </a:lnSpc>
                        <a:spcAft>
                          <a:spcPts val="1000"/>
                        </a:spcAft>
                      </a:pPr>
                      <a:r>
                        <a:rPr lang="is-IS" sz="1800">
                          <a:effectLst/>
                        </a:rPr>
                        <a:t>Snæfbær</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26,37</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30,23</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70,12</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dirty="0">
                          <a:effectLst/>
                        </a:rPr>
                        <a:t>62,60</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189,32</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48</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41953386"/>
                  </a:ext>
                </a:extLst>
              </a:tr>
              <a:tr h="299173">
                <a:tc>
                  <a:txBody>
                    <a:bodyPr/>
                    <a:lstStyle/>
                    <a:p>
                      <a:pPr algn="just">
                        <a:lnSpc>
                          <a:spcPct val="115000"/>
                        </a:lnSpc>
                        <a:spcAft>
                          <a:spcPts val="1000"/>
                        </a:spcAft>
                      </a:pPr>
                      <a:r>
                        <a:rPr lang="is-IS" sz="1800">
                          <a:effectLst/>
                        </a:rPr>
                        <a:t>Stykkish</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a:effectLst/>
                        </a:rPr>
                        <a:t>2,47</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a:effectLst/>
                        </a:rPr>
                        <a:t>4,59</a:t>
                      </a:r>
                      <a:endParaRPr lang="is-I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is-IS" sz="1800">
                        <a:effectLst/>
                        <a:latin typeface="Cambria" panose="02040503050406030204" pitchFamily="18" charset="0"/>
                      </a:endParaRPr>
                    </a:p>
                  </a:txBody>
                  <a:tcPr marL="44450" marR="44450" marT="0" marB="0"/>
                </a:tc>
                <a:tc>
                  <a:txBody>
                    <a:bodyPr/>
                    <a:lstStyle/>
                    <a:p>
                      <a:pPr>
                        <a:lnSpc>
                          <a:spcPct val="115000"/>
                        </a:lnSpc>
                      </a:pPr>
                      <a:endParaRPr lang="is-IS" sz="1800" dirty="0">
                        <a:effectLst/>
                        <a:latin typeface="Cambria" panose="02040503050406030204" pitchFamily="18" charset="0"/>
                      </a:endParaRPr>
                    </a:p>
                  </a:txBody>
                  <a:tcPr marL="44450" marR="44450" marT="0" marB="0"/>
                </a:tc>
                <a:tc>
                  <a:txBody>
                    <a:bodyPr/>
                    <a:lstStyle/>
                    <a:p>
                      <a:pPr algn="r">
                        <a:lnSpc>
                          <a:spcPct val="115000"/>
                        </a:lnSpc>
                        <a:spcAft>
                          <a:spcPts val="1000"/>
                        </a:spcAft>
                      </a:pPr>
                      <a:r>
                        <a:rPr lang="is-IS" sz="1800" dirty="0">
                          <a:effectLst/>
                        </a:rPr>
                        <a:t>7,06</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3</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502150296"/>
                  </a:ext>
                </a:extLst>
              </a:tr>
              <a:tr h="299173">
                <a:tc>
                  <a:txBody>
                    <a:bodyPr/>
                    <a:lstStyle/>
                    <a:p>
                      <a:pPr algn="l">
                        <a:lnSpc>
                          <a:spcPct val="115000"/>
                        </a:lnSpc>
                        <a:spcAft>
                          <a:spcPts val="1000"/>
                        </a:spcAft>
                      </a:pPr>
                      <a:r>
                        <a:rPr lang="is-IS" sz="1800" dirty="0">
                          <a:effectLst/>
                        </a:rPr>
                        <a:t>Samtals</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464,87</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122,31</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591,67</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35,89</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630,31</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1.845,05</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15000"/>
                        </a:lnSpc>
                        <a:spcAft>
                          <a:spcPts val="1000"/>
                        </a:spcAft>
                      </a:pPr>
                      <a:r>
                        <a:rPr lang="is-IS" sz="1800" dirty="0">
                          <a:effectLst/>
                        </a:rPr>
                        <a:t> </a:t>
                      </a:r>
                      <a:endParaRPr lang="is-I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421948358"/>
                  </a:ext>
                </a:extLst>
              </a:tr>
            </a:tbl>
          </a:graphicData>
        </a:graphic>
      </p:graphicFrame>
    </p:spTree>
    <p:extLst>
      <p:ext uri="{BB962C8B-B14F-4D97-AF65-F5344CB8AC3E}">
        <p14:creationId xmlns:p14="http://schemas.microsoft.com/office/powerpoint/2010/main" val="36835186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2F3D1-E4C4-49CE-98F4-0A0A935C3C56}"/>
              </a:ext>
            </a:extLst>
          </p:cNvPr>
          <p:cNvSpPr>
            <a:spLocks noGrp="1"/>
          </p:cNvSpPr>
          <p:nvPr>
            <p:ph type="title"/>
          </p:nvPr>
        </p:nvSpPr>
        <p:spPr>
          <a:xfrm>
            <a:off x="838200" y="365125"/>
            <a:ext cx="10515600" cy="1325563"/>
          </a:xfrm>
        </p:spPr>
        <p:txBody>
          <a:bodyPr>
            <a:normAutofit/>
          </a:bodyPr>
          <a:lstStyle/>
          <a:p>
            <a:r>
              <a:rPr lang="is-IS" sz="4200"/>
              <a:t>Nauðsynlegar styrkingar á stofnlínu- og dreifikerfi</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37BD07-015C-40D0-98B8-B4B52A86A8AD}"/>
              </a:ext>
            </a:extLst>
          </p:cNvPr>
          <p:cNvSpPr>
            <a:spLocks noGrp="1"/>
          </p:cNvSpPr>
          <p:nvPr>
            <p:ph idx="1"/>
          </p:nvPr>
        </p:nvSpPr>
        <p:spPr>
          <a:xfrm>
            <a:off x="838200" y="1929384"/>
            <a:ext cx="10515600" cy="4251960"/>
          </a:xfrm>
        </p:spPr>
        <p:txBody>
          <a:bodyPr>
            <a:normAutofit fontScale="92500"/>
          </a:bodyPr>
          <a:lstStyle/>
          <a:p>
            <a:r>
              <a:rPr lang="is-IS" sz="1400" dirty="0"/>
              <a:t>Stofnlínur; </a:t>
            </a:r>
          </a:p>
          <a:p>
            <a:pPr lvl="1"/>
            <a:r>
              <a:rPr lang="is-IS" sz="1400" dirty="0"/>
              <a:t>Lagning Holtavörðuheiðarlínu 1, frá Brennimel í </a:t>
            </a:r>
            <a:r>
              <a:rPr lang="is-IS" sz="1400" dirty="0" err="1"/>
              <a:t>Hrútatungu</a:t>
            </a:r>
            <a:r>
              <a:rPr lang="is-IS" sz="1400" dirty="0"/>
              <a:t>, er mikilvægur hlekkur í endurnýjun á núverandi byggðalínu og verður línan, 220 </a:t>
            </a:r>
            <a:r>
              <a:rPr lang="is-IS" sz="1400" dirty="0" err="1"/>
              <a:t>kV</a:t>
            </a:r>
            <a:r>
              <a:rPr lang="is-IS" sz="1400" dirty="0"/>
              <a:t> </a:t>
            </a:r>
            <a:r>
              <a:rPr lang="is-IS" sz="1400" dirty="0" err="1"/>
              <a:t>raflína</a:t>
            </a:r>
            <a:r>
              <a:rPr lang="is-IS" sz="1400" dirty="0"/>
              <a:t>, hluti af nýrri kynslóð byggðalínu. Meginmarkmið með byggingu hennar er að auka afhendingaröryggi og afhendingargetu á landinu og tryggja að flutningskerfið standi ekki í vegi fyrir atvinnuuppbyggingu og eðlilegri þróun byggða á landinu. Mikilvægt er að framkvæmdir við stofnlínu hefjist sem fyrst. </a:t>
            </a:r>
          </a:p>
          <a:p>
            <a:pPr lvl="1"/>
            <a:r>
              <a:rPr lang="is-IS" sz="1400" dirty="0"/>
              <a:t>Snæfellsnes; Ný 132 </a:t>
            </a:r>
            <a:r>
              <a:rPr lang="is-IS" sz="1400" dirty="0" err="1"/>
              <a:t>kV</a:t>
            </a:r>
            <a:r>
              <a:rPr lang="is-IS" sz="1400" dirty="0"/>
              <a:t> stofnlína frá Glerárskógum í Dalabyggð í Vogaskeið á Snæfellsnesi er nauðsynleg framkvæmd.  Þessi lína myndi skapa hringtenginu (N-1) á Snæfellsnesi og auka verulega afhendingaröryggi rafmagns.</a:t>
            </a:r>
          </a:p>
          <a:p>
            <a:pPr lvl="1"/>
            <a:r>
              <a:rPr lang="is-IS" sz="1400" dirty="0"/>
              <a:t>Nauðsynlegt er að endurnýja stofnlínuna frá Vatnshömrum í Vegamót, en hún er tæplega 50 ára gömul og 62 km löng.  Auka þarf flutningsgetu línunnar með spennuhækkun í 132 KV.  Það leysir spennuvandamál, bætir afhendingaröryggi og aðgengi að raforku sem í dag er ábótavant. </a:t>
            </a:r>
          </a:p>
          <a:p>
            <a:pPr lvl="1"/>
            <a:r>
              <a:rPr lang="is-IS" sz="1400" dirty="0"/>
              <a:t>Dalabyggð; Ný stofnlína frá Gerárskógum í Vogaskeið myndi skapa hringtengingu (N-1) sem myndi auka verulega afhendingaröryggi.  Auk þess þarf að endurnýja stofnlínuna frá </a:t>
            </a:r>
            <a:r>
              <a:rPr lang="is-IS" sz="1400" dirty="0" err="1"/>
              <a:t>Hrútatungu</a:t>
            </a:r>
            <a:r>
              <a:rPr lang="is-IS" sz="1400" dirty="0"/>
              <a:t> í Glerárskóga.</a:t>
            </a:r>
          </a:p>
          <a:p>
            <a:pPr lvl="1"/>
            <a:r>
              <a:rPr lang="is-IS" sz="1400" dirty="0"/>
              <a:t>Byggja þarf yfir tengivirki á Vesturlandi</a:t>
            </a:r>
          </a:p>
          <a:p>
            <a:pPr lvl="1"/>
            <a:r>
              <a:rPr lang="is-IS" sz="1400" dirty="0"/>
              <a:t>Efla þarf svæðislínuna á Akranes þar sem fyrirhugaðar eru framkvæmdir við orkufrek fyrirtæki á Akranesi</a:t>
            </a:r>
          </a:p>
          <a:p>
            <a:r>
              <a:rPr lang="is-IS" sz="1400" dirty="0"/>
              <a:t>Dreifikerfi;</a:t>
            </a:r>
          </a:p>
          <a:p>
            <a:pPr lvl="1"/>
            <a:r>
              <a:rPr lang="is-IS" sz="1400" dirty="0"/>
              <a:t>Vinna áfram að endurnýjun loftlínukerfis með jarðstrengjum í dreifbýli á Vesturlandi til að tryggja afhendingaröryggi rafmagns</a:t>
            </a:r>
          </a:p>
          <a:p>
            <a:pPr lvl="1"/>
            <a:r>
              <a:rPr lang="is-IS" sz="1400" dirty="0"/>
              <a:t>Flýta framkvæmdum við </a:t>
            </a:r>
            <a:r>
              <a:rPr lang="is-IS" sz="1400" dirty="0" err="1"/>
              <a:t>þrífösun</a:t>
            </a:r>
            <a:r>
              <a:rPr lang="is-IS" sz="1400" dirty="0"/>
              <a:t> á rafmagni í dreifbýli til að þessa styðja við byggðaþróun og stuðla að því að landbúnaðar ná að þróast í takt við tímann og ferðaþjónusta geti eflst í dreifbýli.</a:t>
            </a:r>
          </a:p>
          <a:p>
            <a:r>
              <a:rPr lang="is-IS" sz="1400" dirty="0"/>
              <a:t>Varaafl; Mjög mikilvægt er að byggja upp varaafl á Vesturlandi á meðan afhendingaröryggi er ekki nægjanlegt.  Þetta á sérstaklega við í Dölum og á Snæfellsnesi. </a:t>
            </a:r>
          </a:p>
          <a:p>
            <a:endParaRPr lang="is-IS" sz="1600" dirty="0"/>
          </a:p>
          <a:p>
            <a:pPr lvl="1"/>
            <a:endParaRPr lang="is-IS" sz="1200" dirty="0"/>
          </a:p>
        </p:txBody>
      </p:sp>
    </p:spTree>
    <p:extLst>
      <p:ext uri="{BB962C8B-B14F-4D97-AF65-F5344CB8AC3E}">
        <p14:creationId xmlns:p14="http://schemas.microsoft.com/office/powerpoint/2010/main" val="158086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CD95C13-7568-42F6-BE70-6F301C207250}"/>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err="1"/>
              <a:t>Vegakerfið</a:t>
            </a:r>
            <a:r>
              <a:rPr lang="en-US" sz="3600" dirty="0"/>
              <a:t> á Vesturlandi</a:t>
            </a:r>
          </a:p>
        </p:txBody>
      </p:sp>
      <p:pic>
        <p:nvPicPr>
          <p:cNvPr id="6" name="Staðgengill efnis 5">
            <a:extLst>
              <a:ext uri="{FF2B5EF4-FFF2-40B4-BE49-F238E27FC236}">
                <a16:creationId xmlns:a16="http://schemas.microsoft.com/office/drawing/2014/main" id="{367F0DBF-CAA3-460E-AE31-FF7C6A3DEC87}"/>
              </a:ext>
            </a:extLst>
          </p:cNvPr>
          <p:cNvPicPr>
            <a:picLocks noGrp="1" noChangeAspect="1"/>
          </p:cNvPicPr>
          <p:nvPr>
            <p:ph sz="half" idx="2"/>
          </p:nvPr>
        </p:nvPicPr>
        <p:blipFill rotWithShape="1">
          <a:blip r:embed="rId2"/>
          <a:srcRect b="1304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taðgengill efnis 2">
            <a:extLst>
              <a:ext uri="{FF2B5EF4-FFF2-40B4-BE49-F238E27FC236}">
                <a16:creationId xmlns:a16="http://schemas.microsoft.com/office/drawing/2014/main" id="{2278BC87-524B-4FFF-B709-DD0914CB066B}"/>
              </a:ext>
            </a:extLst>
          </p:cNvPr>
          <p:cNvSpPr>
            <a:spLocks noGrp="1"/>
          </p:cNvSpPr>
          <p:nvPr>
            <p:ph sz="half" idx="1"/>
          </p:nvPr>
        </p:nvSpPr>
        <p:spPr>
          <a:xfrm>
            <a:off x="4223982" y="3752850"/>
            <a:ext cx="7485413" cy="2452687"/>
          </a:xfrm>
        </p:spPr>
        <p:txBody>
          <a:bodyPr vert="horz" lIns="91440" tIns="45720" rIns="91440" bIns="45720" rtlCol="0" anchor="ctr">
            <a:normAutofit/>
          </a:bodyPr>
          <a:lstStyle/>
          <a:p>
            <a:r>
              <a:rPr lang="en-US" sz="1800" dirty="0"/>
              <a:t>Á Vesturlandi </a:t>
            </a:r>
            <a:r>
              <a:rPr lang="en-US" sz="1800" dirty="0" err="1"/>
              <a:t>býr</a:t>
            </a:r>
            <a:r>
              <a:rPr lang="en-US" sz="1800" dirty="0"/>
              <a:t> </a:t>
            </a:r>
            <a:r>
              <a:rPr lang="en-US" sz="1800" dirty="0" err="1"/>
              <a:t>tæplega</a:t>
            </a:r>
            <a:r>
              <a:rPr lang="en-US" sz="1800" dirty="0"/>
              <a:t> 5% </a:t>
            </a:r>
            <a:r>
              <a:rPr lang="en-US" sz="1800" dirty="0" err="1"/>
              <a:t>landsmanna</a:t>
            </a:r>
            <a:r>
              <a:rPr lang="en-US" sz="1800" dirty="0"/>
              <a:t>, </a:t>
            </a:r>
            <a:r>
              <a:rPr lang="en-US" sz="1800" dirty="0" err="1"/>
              <a:t>en</a:t>
            </a:r>
            <a:r>
              <a:rPr lang="en-US" sz="1800" dirty="0"/>
              <a:t> </a:t>
            </a:r>
            <a:r>
              <a:rPr lang="en-US" sz="1800" dirty="0" err="1"/>
              <a:t>þar</a:t>
            </a:r>
            <a:r>
              <a:rPr lang="en-US" sz="1800" dirty="0"/>
              <a:t> er um 14% </a:t>
            </a:r>
            <a:r>
              <a:rPr lang="en-US" sz="1800" dirty="0" err="1"/>
              <a:t>allra</a:t>
            </a:r>
            <a:r>
              <a:rPr lang="en-US" sz="1800" dirty="0"/>
              <a:t> </a:t>
            </a:r>
            <a:r>
              <a:rPr lang="en-US" sz="1800" dirty="0" err="1"/>
              <a:t>vega</a:t>
            </a:r>
            <a:r>
              <a:rPr lang="en-US" sz="1800" dirty="0"/>
              <a:t> á </a:t>
            </a:r>
            <a:r>
              <a:rPr lang="en-US" sz="1800" dirty="0" err="1"/>
              <a:t>Íslandi</a:t>
            </a:r>
            <a:r>
              <a:rPr lang="en-US" sz="1800" dirty="0"/>
              <a:t>.  </a:t>
            </a:r>
            <a:r>
              <a:rPr lang="en-US" sz="1800" dirty="0" err="1"/>
              <a:t>Umfang</a:t>
            </a:r>
            <a:r>
              <a:rPr lang="en-US" sz="1800" dirty="0"/>
              <a:t> </a:t>
            </a:r>
            <a:r>
              <a:rPr lang="en-US" sz="1800" dirty="0" err="1"/>
              <a:t>vega</a:t>
            </a:r>
            <a:r>
              <a:rPr lang="en-US" sz="1800" dirty="0"/>
              <a:t> er </a:t>
            </a:r>
            <a:r>
              <a:rPr lang="en-US" sz="1800" dirty="0" err="1"/>
              <a:t>mest</a:t>
            </a:r>
            <a:r>
              <a:rPr lang="en-US" sz="1800" dirty="0"/>
              <a:t> í </a:t>
            </a:r>
            <a:r>
              <a:rPr lang="en-US" sz="1800" dirty="0" err="1"/>
              <a:t>landstærstu</a:t>
            </a:r>
            <a:r>
              <a:rPr lang="en-US" sz="1800" dirty="0"/>
              <a:t> </a:t>
            </a:r>
            <a:r>
              <a:rPr lang="en-US" sz="1800" dirty="0" err="1"/>
              <a:t>sveitarfélögunum</a:t>
            </a:r>
            <a:r>
              <a:rPr lang="en-US" sz="1800" dirty="0"/>
              <a:t>.</a:t>
            </a:r>
          </a:p>
          <a:p>
            <a:pPr lvl="1"/>
            <a:r>
              <a:rPr lang="en-US" sz="1800" dirty="0"/>
              <a:t>Borgarbyggð 6%</a:t>
            </a:r>
          </a:p>
          <a:p>
            <a:pPr lvl="1"/>
            <a:r>
              <a:rPr lang="en-US" sz="1800" dirty="0"/>
              <a:t>Dalabyggð 3%</a:t>
            </a:r>
          </a:p>
          <a:p>
            <a:r>
              <a:rPr lang="en-US" sz="1800" dirty="0" err="1"/>
              <a:t>Lengd</a:t>
            </a:r>
            <a:r>
              <a:rPr lang="en-US" sz="1800" dirty="0"/>
              <a:t> </a:t>
            </a:r>
            <a:r>
              <a:rPr lang="en-US" sz="1800" dirty="0" err="1"/>
              <a:t>vegakerfisins</a:t>
            </a:r>
            <a:r>
              <a:rPr lang="en-US" sz="1800" dirty="0"/>
              <a:t> á Vesturlandi </a:t>
            </a:r>
            <a:r>
              <a:rPr lang="en-US" sz="1800" dirty="0" err="1"/>
              <a:t>eru</a:t>
            </a:r>
            <a:r>
              <a:rPr lang="en-US" sz="1800" dirty="0"/>
              <a:t> 1845 km.</a:t>
            </a:r>
          </a:p>
          <a:p>
            <a:r>
              <a:rPr lang="en-US" sz="1800" dirty="0" err="1"/>
              <a:t>Hlutfall</a:t>
            </a:r>
            <a:r>
              <a:rPr lang="en-US" sz="1800" dirty="0"/>
              <a:t> </a:t>
            </a:r>
            <a:r>
              <a:rPr lang="en-US" sz="1800" dirty="0" err="1"/>
              <a:t>malarvega</a:t>
            </a:r>
            <a:r>
              <a:rPr lang="en-US" sz="1800" dirty="0"/>
              <a:t> er </a:t>
            </a:r>
            <a:r>
              <a:rPr lang="en-US" sz="1800" dirty="0" err="1"/>
              <a:t>mjög</a:t>
            </a:r>
            <a:r>
              <a:rPr lang="en-US" sz="1800" dirty="0"/>
              <a:t> </a:t>
            </a:r>
            <a:r>
              <a:rPr lang="en-US" sz="1800" dirty="0" err="1"/>
              <a:t>hátt</a:t>
            </a:r>
            <a:r>
              <a:rPr lang="en-US" sz="1800" dirty="0"/>
              <a:t> </a:t>
            </a:r>
            <a:r>
              <a:rPr lang="en-US" sz="1800" dirty="0" err="1"/>
              <a:t>eða</a:t>
            </a:r>
            <a:r>
              <a:rPr lang="en-US" sz="1800" dirty="0"/>
              <a:t> 16% </a:t>
            </a:r>
            <a:r>
              <a:rPr lang="en-US" sz="1800" dirty="0" err="1"/>
              <a:t>stofnvega</a:t>
            </a:r>
            <a:r>
              <a:rPr lang="en-US" sz="1800" dirty="0"/>
              <a:t> og 77% </a:t>
            </a:r>
            <a:r>
              <a:rPr lang="en-US" sz="1800" dirty="0" err="1"/>
              <a:t>tengivega</a:t>
            </a:r>
            <a:endParaRPr lang="en-US" sz="1800" dirty="0"/>
          </a:p>
          <a:p>
            <a:r>
              <a:rPr lang="en-US" sz="1800" dirty="0"/>
              <a:t>Á </a:t>
            </a:r>
            <a:r>
              <a:rPr lang="en-US" sz="1800" dirty="0" err="1"/>
              <a:t>árunum</a:t>
            </a:r>
            <a:r>
              <a:rPr lang="en-US" sz="1800" dirty="0"/>
              <a:t> 2017-2020 var </a:t>
            </a:r>
            <a:r>
              <a:rPr lang="en-US" sz="1800" dirty="0" err="1"/>
              <a:t>lagt</a:t>
            </a:r>
            <a:r>
              <a:rPr lang="en-US" sz="1800" dirty="0"/>
              <a:t> </a:t>
            </a:r>
            <a:r>
              <a:rPr lang="en-US" sz="1800" dirty="0" err="1"/>
              <a:t>bundið</a:t>
            </a:r>
            <a:r>
              <a:rPr lang="en-US" sz="1800" dirty="0"/>
              <a:t> </a:t>
            </a:r>
            <a:r>
              <a:rPr lang="en-US" sz="1800" dirty="0" err="1"/>
              <a:t>slitlag</a:t>
            </a:r>
            <a:r>
              <a:rPr lang="en-US" sz="1800" dirty="0"/>
              <a:t> (</a:t>
            </a:r>
            <a:r>
              <a:rPr lang="en-US" sz="1800" dirty="0" err="1"/>
              <a:t>nýlögn</a:t>
            </a:r>
            <a:r>
              <a:rPr lang="en-US" sz="1800" dirty="0"/>
              <a:t>) á 34 km á Vesturlandi </a:t>
            </a:r>
          </a:p>
        </p:txBody>
      </p:sp>
    </p:spTree>
    <p:extLst>
      <p:ext uri="{BB962C8B-B14F-4D97-AF65-F5344CB8AC3E}">
        <p14:creationId xmlns:p14="http://schemas.microsoft.com/office/powerpoint/2010/main" val="2656685440"/>
      </p:ext>
    </p:extLst>
  </p:cSld>
  <p:clrMapOvr>
    <a:masterClrMapping/>
  </p:clrMapOvr>
</p:sld>
</file>

<file path=ppt/theme/theme1.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5886</TotalTime>
  <Words>9782</Words>
  <Application>Microsoft Office PowerPoint</Application>
  <PresentationFormat>Widescreen</PresentationFormat>
  <Paragraphs>711</Paragraphs>
  <Slides>80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Arial</vt:lpstr>
      <vt:lpstr>Calibri</vt:lpstr>
      <vt:lpstr>Calibri Light</vt:lpstr>
      <vt:lpstr>Cambria</vt:lpstr>
      <vt:lpstr>Droid Serif</vt:lpstr>
      <vt:lpstr>Fira Sans</vt:lpstr>
      <vt:lpstr>FK Grotesk</vt:lpstr>
      <vt:lpstr>Symbol</vt:lpstr>
      <vt:lpstr>Vegagerdin FK Grotesk</vt:lpstr>
      <vt:lpstr>Wingdings</vt:lpstr>
      <vt:lpstr>Office-þema</vt:lpstr>
      <vt:lpstr>Samgöngu- og innviðaáætlun Vesturlands</vt:lpstr>
      <vt:lpstr>Inngangur </vt:lpstr>
      <vt:lpstr>Efnisyfirlit</vt:lpstr>
      <vt:lpstr>Stöðumat</vt:lpstr>
      <vt:lpstr>Stöðumat samgöngumál –kafli 1.1.</vt:lpstr>
      <vt:lpstr>Íbúakannanir</vt:lpstr>
      <vt:lpstr>Lengd vega (km) árið 2020 á Vesturlandi í samanburði við önnur landsvæði. </vt:lpstr>
      <vt:lpstr>Lengd vega (km) árið 2020 eftir flokkum vega og sveitarfélögum á Vesturlandi</vt:lpstr>
      <vt:lpstr>Vegakerfið á Vesturlandi</vt:lpstr>
      <vt:lpstr>Umferð  (ÁDU) inn á Vesturland í samanburði við Suðurland og Reykjanes 1980-2019</vt:lpstr>
      <vt:lpstr>Umferð  inn á Vesturland í samanburði við Suðurland og Reykjanes. Hlutfallsleg þróun 1980-2014</vt:lpstr>
      <vt:lpstr>Umferðaröryggi </vt:lpstr>
      <vt:lpstr>Umferðaröryggi</vt:lpstr>
      <vt:lpstr>Slysatíðni</vt:lpstr>
      <vt:lpstr>PowerPoint Presentation</vt:lpstr>
      <vt:lpstr>Nýframkvæmdir frá 2017 - Vesturlandsvegur</vt:lpstr>
      <vt:lpstr>Nýframkvæmdir frá 2017 – aðrir stofnvegir</vt:lpstr>
      <vt:lpstr>Nýframkvæmdir frá 2017 - Tengivegir</vt:lpstr>
      <vt:lpstr>Aðrir vegir</vt:lpstr>
      <vt:lpstr>Viðhald vega</vt:lpstr>
      <vt:lpstr>Reiðstígar, áningastaðir og girðingar.</vt:lpstr>
      <vt:lpstr>Fjármögnun vegaframkvæmda</vt:lpstr>
      <vt:lpstr>Almenningssamgöngur</vt:lpstr>
      <vt:lpstr>Almenningssamgöngur á milli sveitarfélaga</vt:lpstr>
      <vt:lpstr>Almenningssamgöngur innan sveitarfélaga og skólaakstur.</vt:lpstr>
      <vt:lpstr>Breiðafjarðaferjan Baldur</vt:lpstr>
      <vt:lpstr>Flugvellir og lendingastaðir</vt:lpstr>
      <vt:lpstr>Framkvæmdir við flugvelli og lendingarstaði 2017-2021</vt:lpstr>
      <vt:lpstr>Hafnir á Vesturlandi</vt:lpstr>
      <vt:lpstr>Framkvæmdir við hafnir og sjóvarnir</vt:lpstr>
      <vt:lpstr>Framkvæmdir á vegum Faxaflóahafna</vt:lpstr>
      <vt:lpstr>Stöðumat fjarskipti og rafmagn. Kafli 1.2.</vt:lpstr>
      <vt:lpstr>Viðhorf íbúa til ljósleiðara</vt:lpstr>
      <vt:lpstr>Mikilvægi framleiðsluþátta og innviða: Fyrirtækjakönnun landshlutanna 2019</vt:lpstr>
      <vt:lpstr>Staðan á ljósleiðaravæðingu á Vesturlandi</vt:lpstr>
      <vt:lpstr>Ljósleiðari í þéttbýli</vt:lpstr>
      <vt:lpstr>Hversu ánægðir eru íbúar með farsímsamband</vt:lpstr>
      <vt:lpstr>Fjarskipti</vt:lpstr>
      <vt:lpstr>Hversu ánægðir eru íbúar með raforkumálin</vt:lpstr>
      <vt:lpstr>Orkuöflun</vt:lpstr>
      <vt:lpstr>Stofnlína og dreifikerfi</vt:lpstr>
      <vt:lpstr>Stofnlínukerfi á Vesturlandi</vt:lpstr>
      <vt:lpstr>Dreifikerfi Rarik og Landsnets</vt:lpstr>
      <vt:lpstr>Varaafl</vt:lpstr>
      <vt:lpstr>Samgöngu- og fjarskiptaáætlun ríkisins.  Kerfisáætlun Landsnets.</vt:lpstr>
      <vt:lpstr>Samgönguáætlun ríkisins </vt:lpstr>
      <vt:lpstr>Stefnumótun stjórnvalda fyrir vegakerfið</vt:lpstr>
      <vt:lpstr>Framkvæmdir á Vesturland við stofnvegi 2022-2024</vt:lpstr>
      <vt:lpstr>Langtímaáætlun fyrir stofnvegi á Vesturlandi</vt:lpstr>
      <vt:lpstr>Fjárveitingar til Tengivega 2021-2024</vt:lpstr>
      <vt:lpstr>PowerPoint Presentation</vt:lpstr>
      <vt:lpstr>Stefnumótun stjórnvalda varðandi almenningssamgöngur</vt:lpstr>
      <vt:lpstr>Almenningssamgöngur „landsbyggðarstrætó“ á Vesturlandi</vt:lpstr>
      <vt:lpstr>Stefnumótun fyrir hafnaframkvæmdir</vt:lpstr>
      <vt:lpstr>Framkvæmdir við hafnir og sjóvarnir 2022-2024</vt:lpstr>
      <vt:lpstr>Framkvæmdir á vegum Faxaflóahafna</vt:lpstr>
      <vt:lpstr>Framkvæmdir við lendingarstaði - flugvelli 2021-2024</vt:lpstr>
      <vt:lpstr>Fjarskiptaáætlun stjórnvalda -stefnumótun</vt:lpstr>
      <vt:lpstr>PowerPoint Presentation</vt:lpstr>
      <vt:lpstr>Áherslur sveitarfélaga á Vesturlandi</vt:lpstr>
      <vt:lpstr>Framkvæmdir við vegi á Vesturlandi</vt:lpstr>
      <vt:lpstr>Vesturlandsvegur (þjóðvegur 1)</vt:lpstr>
      <vt:lpstr>Helstu framkvæmdir við Vesturlandsveg</vt:lpstr>
      <vt:lpstr>Stofnvegir - nýframkvæmdir</vt:lpstr>
      <vt:lpstr>Stofnvegir-viðhald</vt:lpstr>
      <vt:lpstr>Stofnvegir á hálendi</vt:lpstr>
      <vt:lpstr>Tengivegir sem fái sérstaka fjárveitingu á samgönguáætlun</vt:lpstr>
      <vt:lpstr>Tengivegir</vt:lpstr>
      <vt:lpstr>Tillaga að forgangsröðun Framkvæmda 2021-2023</vt:lpstr>
      <vt:lpstr>Tillaga að forgangsröðun framkvæmda 2024 – 2029</vt:lpstr>
      <vt:lpstr>Tillaga að forgangsröðun framkvæmda 2024 – 2029</vt:lpstr>
      <vt:lpstr>Horft til framtíðar, nýir vegir</vt:lpstr>
      <vt:lpstr>Samgöngur og ferðaþjónusta</vt:lpstr>
      <vt:lpstr>Almenningssamgöngur- Landsbyggðarstrætó</vt:lpstr>
      <vt:lpstr>Almenningssamgöngur - Baldur</vt:lpstr>
      <vt:lpstr>Hafnir og sjóvarnir – Faxaflóahafnir 2025-2027</vt:lpstr>
      <vt:lpstr>Hafnir og sjóvarnir – Snæfellsnes og Dalir</vt:lpstr>
      <vt:lpstr>Flugvellir -Lendingarstaðir</vt:lpstr>
      <vt:lpstr>Fjarskipti</vt:lpstr>
      <vt:lpstr>Nauðsynlegar styrkingar á stofnlínu- og dreifikerfi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Samgönguáætlun Vesturlands</dc:title>
  <dc:creator>Páll Snævar Brynjarsson</dc:creator>
  <cp:lastModifiedBy>Steinar Adolfsson</cp:lastModifiedBy>
  <cp:revision>42</cp:revision>
  <dcterms:created xsi:type="dcterms:W3CDTF">2021-04-06T15:31:26Z</dcterms:created>
  <dcterms:modified xsi:type="dcterms:W3CDTF">2021-09-16T07:55:30Z</dcterms:modified>
</cp:coreProperties>
</file>